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2" r:id="rId2"/>
    <p:sldId id="382" r:id="rId3"/>
    <p:sldId id="430" r:id="rId4"/>
    <p:sldId id="440" r:id="rId5"/>
    <p:sldId id="348" r:id="rId6"/>
    <p:sldId id="378" r:id="rId7"/>
    <p:sldId id="441" r:id="rId8"/>
    <p:sldId id="443" r:id="rId9"/>
    <p:sldId id="445" r:id="rId10"/>
    <p:sldId id="444" r:id="rId11"/>
    <p:sldId id="446" r:id="rId12"/>
    <p:sldId id="457" r:id="rId13"/>
    <p:sldId id="451" r:id="rId14"/>
    <p:sldId id="466" r:id="rId15"/>
    <p:sldId id="455" r:id="rId16"/>
    <p:sldId id="458" r:id="rId17"/>
    <p:sldId id="454" r:id="rId18"/>
    <p:sldId id="459" r:id="rId19"/>
    <p:sldId id="388" r:id="rId20"/>
    <p:sldId id="442" r:id="rId21"/>
    <p:sldId id="403" r:id="rId22"/>
    <p:sldId id="462" r:id="rId23"/>
    <p:sldId id="463" r:id="rId24"/>
    <p:sldId id="464" r:id="rId25"/>
    <p:sldId id="419" r:id="rId26"/>
    <p:sldId id="40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781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24" autoAdjust="0"/>
  </p:normalViewPr>
  <p:slideViewPr>
    <p:cSldViewPr>
      <p:cViewPr>
        <p:scale>
          <a:sx n="89" d="100"/>
          <a:sy n="89" d="100"/>
        </p:scale>
        <p:origin x="-8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78894C-0BFE-41B6-914F-DB24EF04BF01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252B24-8522-462C-9CBB-6A39F573FA14}">
      <dgm:prSet phldrT="[Текст]"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accent4">
                  <a:lumMod val="50000"/>
                </a:schemeClr>
              </a:solidFill>
            </a:rPr>
            <a:t>организация поисково-познавательной работы с детьми </a:t>
          </a:r>
          <a:endParaRPr lang="ru-RU" dirty="0">
            <a:solidFill>
              <a:schemeClr val="accent4">
                <a:lumMod val="50000"/>
              </a:schemeClr>
            </a:solidFill>
          </a:endParaRPr>
        </a:p>
      </dgm:t>
    </dgm:pt>
    <dgm:pt modelId="{11B35CF6-2998-4CD3-8438-0FB4046123C0}" type="parTrans" cxnId="{9070EDD6-5082-4BFA-9546-12DE46ECA30A}">
      <dgm:prSet/>
      <dgm:spPr/>
      <dgm:t>
        <a:bodyPr/>
        <a:lstStyle/>
        <a:p>
          <a:endParaRPr lang="ru-RU">
            <a:solidFill>
              <a:schemeClr val="accent4">
                <a:lumMod val="50000"/>
              </a:schemeClr>
            </a:solidFill>
          </a:endParaRPr>
        </a:p>
      </dgm:t>
    </dgm:pt>
    <dgm:pt modelId="{EC4C9F72-D34D-4828-A41D-1C5E75D798AD}" type="sibTrans" cxnId="{9070EDD6-5082-4BFA-9546-12DE46ECA30A}">
      <dgm:prSet/>
      <dgm:spPr/>
      <dgm:t>
        <a:bodyPr/>
        <a:lstStyle/>
        <a:p>
          <a:endParaRPr lang="ru-RU">
            <a:solidFill>
              <a:schemeClr val="accent4">
                <a:lumMod val="50000"/>
              </a:schemeClr>
            </a:solidFill>
          </a:endParaRPr>
        </a:p>
      </dgm:t>
    </dgm:pt>
    <dgm:pt modelId="{67FF930A-BC5C-4225-82E4-5880AE06E883}">
      <dgm:prSet/>
      <dgm:spPr>
        <a:solidFill>
          <a:schemeClr val="accent6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accent4">
                  <a:lumMod val="50000"/>
                </a:schemeClr>
              </a:solidFill>
            </a:rPr>
            <a:t>1. Живая природа (многообразие живых организмов, характерные особенности сезонов в разных природно-климатических зонах и т.д.).</a:t>
          </a:r>
          <a:endParaRPr lang="ru-RU" dirty="0">
            <a:solidFill>
              <a:schemeClr val="accent4">
                <a:lumMod val="50000"/>
              </a:schemeClr>
            </a:solidFill>
          </a:endParaRPr>
        </a:p>
      </dgm:t>
    </dgm:pt>
    <dgm:pt modelId="{EA373D8B-8A1D-4955-97CD-EF8A60BE26D2}" type="parTrans" cxnId="{F4FBCA8B-DF3A-4114-B1D9-5D5408C46169}">
      <dgm:prSet/>
      <dgm:spPr/>
      <dgm:t>
        <a:bodyPr/>
        <a:lstStyle/>
        <a:p>
          <a:endParaRPr lang="ru-RU">
            <a:solidFill>
              <a:schemeClr val="accent4">
                <a:lumMod val="50000"/>
              </a:schemeClr>
            </a:solidFill>
          </a:endParaRPr>
        </a:p>
      </dgm:t>
    </dgm:pt>
    <dgm:pt modelId="{4CB4C078-48E7-4359-A52A-F44330F5041F}" type="sibTrans" cxnId="{F4FBCA8B-DF3A-4114-B1D9-5D5408C46169}">
      <dgm:prSet/>
      <dgm:spPr/>
      <dgm:t>
        <a:bodyPr/>
        <a:lstStyle/>
        <a:p>
          <a:endParaRPr lang="ru-RU">
            <a:solidFill>
              <a:schemeClr val="accent4">
                <a:lumMod val="50000"/>
              </a:schemeClr>
            </a:solidFill>
          </a:endParaRPr>
        </a:p>
      </dgm:t>
    </dgm:pt>
    <dgm:pt modelId="{2F9E0400-E292-43FF-BCF8-247C13AC5B5F}">
      <dgm:prSet/>
      <dgm:spPr>
        <a:solidFill>
          <a:schemeClr val="accent6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accent4">
                  <a:lumMod val="50000"/>
                </a:schemeClr>
              </a:solidFill>
            </a:rPr>
            <a:t>2. Неживая природа (вода, воздух, почва, звук, свет, цвет и т.д.).</a:t>
          </a:r>
          <a:endParaRPr lang="ru-RU" dirty="0">
            <a:solidFill>
              <a:schemeClr val="accent4">
                <a:lumMod val="50000"/>
              </a:schemeClr>
            </a:solidFill>
          </a:endParaRPr>
        </a:p>
      </dgm:t>
    </dgm:pt>
    <dgm:pt modelId="{DF84C5FB-0030-4818-A65F-27C88A6D246F}" type="parTrans" cxnId="{AB2D9243-B4B0-497C-8569-52B863A4599D}">
      <dgm:prSet/>
      <dgm:spPr/>
      <dgm:t>
        <a:bodyPr/>
        <a:lstStyle/>
        <a:p>
          <a:endParaRPr lang="ru-RU">
            <a:solidFill>
              <a:schemeClr val="accent4">
                <a:lumMod val="50000"/>
              </a:schemeClr>
            </a:solidFill>
          </a:endParaRPr>
        </a:p>
      </dgm:t>
    </dgm:pt>
    <dgm:pt modelId="{55E1EBB1-D01C-4A38-82C8-4A3AC6DE7005}" type="sibTrans" cxnId="{AB2D9243-B4B0-497C-8569-52B863A4599D}">
      <dgm:prSet/>
      <dgm:spPr/>
      <dgm:t>
        <a:bodyPr/>
        <a:lstStyle/>
        <a:p>
          <a:endParaRPr lang="ru-RU">
            <a:solidFill>
              <a:schemeClr val="accent4">
                <a:lumMod val="50000"/>
              </a:schemeClr>
            </a:solidFill>
          </a:endParaRPr>
        </a:p>
      </dgm:t>
    </dgm:pt>
    <dgm:pt modelId="{3E0F0243-AA74-4AD0-8661-AA35BB19DEB5}">
      <dgm:prSet/>
      <dgm:spPr>
        <a:solidFill>
          <a:schemeClr val="accent6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accent4">
                  <a:lumMod val="50000"/>
                </a:schemeClr>
              </a:solidFill>
            </a:rPr>
            <a:t>3. Человек (функционирование организма, рукотворный мир: материалы и их свойства, преобразования предметов и т.д.).</a:t>
          </a:r>
          <a:endParaRPr lang="ru-RU" dirty="0">
            <a:solidFill>
              <a:schemeClr val="accent4">
                <a:lumMod val="50000"/>
              </a:schemeClr>
            </a:solidFill>
          </a:endParaRPr>
        </a:p>
      </dgm:t>
    </dgm:pt>
    <dgm:pt modelId="{A4D2ADD3-25EB-4F20-9778-ED5818D2F67F}" type="parTrans" cxnId="{26113219-5891-4E34-BF96-47916D497F0D}">
      <dgm:prSet/>
      <dgm:spPr/>
      <dgm:t>
        <a:bodyPr/>
        <a:lstStyle/>
        <a:p>
          <a:endParaRPr lang="ru-RU">
            <a:solidFill>
              <a:schemeClr val="accent4">
                <a:lumMod val="50000"/>
              </a:schemeClr>
            </a:solidFill>
          </a:endParaRPr>
        </a:p>
      </dgm:t>
    </dgm:pt>
    <dgm:pt modelId="{C5016540-79F9-4B20-9C67-1DE5E713B818}" type="sibTrans" cxnId="{26113219-5891-4E34-BF96-47916D497F0D}">
      <dgm:prSet/>
      <dgm:spPr/>
      <dgm:t>
        <a:bodyPr/>
        <a:lstStyle/>
        <a:p>
          <a:endParaRPr lang="ru-RU">
            <a:solidFill>
              <a:schemeClr val="accent4">
                <a:lumMod val="50000"/>
              </a:schemeClr>
            </a:solidFill>
          </a:endParaRPr>
        </a:p>
      </dgm:t>
    </dgm:pt>
    <dgm:pt modelId="{E05ABC26-2292-44BD-9AC4-D7F07BC764F5}" type="pres">
      <dgm:prSet presAssocID="{BA78894C-0BFE-41B6-914F-DB24EF04BF0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76AEE2-0A76-49B7-B553-FCE2DC47E700}" type="pres">
      <dgm:prSet presAssocID="{B9252B24-8522-462C-9CBB-6A39F573FA14}" presName="centerShape" presStyleLbl="node0" presStyleIdx="0" presStyleCnt="1"/>
      <dgm:spPr/>
      <dgm:t>
        <a:bodyPr/>
        <a:lstStyle/>
        <a:p>
          <a:endParaRPr lang="ru-RU"/>
        </a:p>
      </dgm:t>
    </dgm:pt>
    <dgm:pt modelId="{4EA6F200-F2F8-4B0A-B926-296D6ED5F886}" type="pres">
      <dgm:prSet presAssocID="{EA373D8B-8A1D-4955-97CD-EF8A60BE26D2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33F4CCFA-8CEC-4470-8F6C-C91946A96570}" type="pres">
      <dgm:prSet presAssocID="{67FF930A-BC5C-4225-82E4-5880AE06E88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82DC07-0275-4E12-A153-DA9B493529E8}" type="pres">
      <dgm:prSet presAssocID="{DF84C5FB-0030-4818-A65F-27C88A6D246F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5D8661DD-8E5F-47F3-B380-227629901BC8}" type="pres">
      <dgm:prSet presAssocID="{2F9E0400-E292-43FF-BCF8-247C13AC5B5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B8C70-EBFC-4375-95CA-A12F4FC42B99}" type="pres">
      <dgm:prSet presAssocID="{A4D2ADD3-25EB-4F20-9778-ED5818D2F67F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6E3C9309-316A-4331-8988-E08E7E994BA3}" type="pres">
      <dgm:prSet presAssocID="{3E0F0243-AA74-4AD0-8661-AA35BB19DEB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C1057C-B0D5-4DE7-B45E-9C660C16EE29}" type="presOf" srcId="{3E0F0243-AA74-4AD0-8661-AA35BB19DEB5}" destId="{6E3C9309-316A-4331-8988-E08E7E994BA3}" srcOrd="0" destOrd="0" presId="urn:microsoft.com/office/officeart/2005/8/layout/radial4"/>
    <dgm:cxn modelId="{F4FBCA8B-DF3A-4114-B1D9-5D5408C46169}" srcId="{B9252B24-8522-462C-9CBB-6A39F573FA14}" destId="{67FF930A-BC5C-4225-82E4-5880AE06E883}" srcOrd="0" destOrd="0" parTransId="{EA373D8B-8A1D-4955-97CD-EF8A60BE26D2}" sibTransId="{4CB4C078-48E7-4359-A52A-F44330F5041F}"/>
    <dgm:cxn modelId="{9070EDD6-5082-4BFA-9546-12DE46ECA30A}" srcId="{BA78894C-0BFE-41B6-914F-DB24EF04BF01}" destId="{B9252B24-8522-462C-9CBB-6A39F573FA14}" srcOrd="0" destOrd="0" parTransId="{11B35CF6-2998-4CD3-8438-0FB4046123C0}" sibTransId="{EC4C9F72-D34D-4828-A41D-1C5E75D798AD}"/>
    <dgm:cxn modelId="{0AC96AE6-07FA-40A0-9E7D-8EB01C0C23A0}" type="presOf" srcId="{A4D2ADD3-25EB-4F20-9778-ED5818D2F67F}" destId="{E7DB8C70-EBFC-4375-95CA-A12F4FC42B99}" srcOrd="0" destOrd="0" presId="urn:microsoft.com/office/officeart/2005/8/layout/radial4"/>
    <dgm:cxn modelId="{0A1BFFC8-EA28-4EBA-9EBE-AF53EBE9914A}" type="presOf" srcId="{BA78894C-0BFE-41B6-914F-DB24EF04BF01}" destId="{E05ABC26-2292-44BD-9AC4-D7F07BC764F5}" srcOrd="0" destOrd="0" presId="urn:microsoft.com/office/officeart/2005/8/layout/radial4"/>
    <dgm:cxn modelId="{ED86EBB7-1814-4B65-9D46-91486D4BF259}" type="presOf" srcId="{B9252B24-8522-462C-9CBB-6A39F573FA14}" destId="{D876AEE2-0A76-49B7-B553-FCE2DC47E700}" srcOrd="0" destOrd="0" presId="urn:microsoft.com/office/officeart/2005/8/layout/radial4"/>
    <dgm:cxn modelId="{AB2D9243-B4B0-497C-8569-52B863A4599D}" srcId="{B9252B24-8522-462C-9CBB-6A39F573FA14}" destId="{2F9E0400-E292-43FF-BCF8-247C13AC5B5F}" srcOrd="1" destOrd="0" parTransId="{DF84C5FB-0030-4818-A65F-27C88A6D246F}" sibTransId="{55E1EBB1-D01C-4A38-82C8-4A3AC6DE7005}"/>
    <dgm:cxn modelId="{FB6230BC-8DC0-4F9A-9446-9021451B6656}" type="presOf" srcId="{EA373D8B-8A1D-4955-97CD-EF8A60BE26D2}" destId="{4EA6F200-F2F8-4B0A-B926-296D6ED5F886}" srcOrd="0" destOrd="0" presId="urn:microsoft.com/office/officeart/2005/8/layout/radial4"/>
    <dgm:cxn modelId="{3E3EB17A-9922-4ABA-8E6C-B4B389E239CB}" type="presOf" srcId="{67FF930A-BC5C-4225-82E4-5880AE06E883}" destId="{33F4CCFA-8CEC-4470-8F6C-C91946A96570}" srcOrd="0" destOrd="0" presId="urn:microsoft.com/office/officeart/2005/8/layout/radial4"/>
    <dgm:cxn modelId="{DB5BCD5E-17A4-45A1-81A2-A9C789ADDE4D}" type="presOf" srcId="{2F9E0400-E292-43FF-BCF8-247C13AC5B5F}" destId="{5D8661DD-8E5F-47F3-B380-227629901BC8}" srcOrd="0" destOrd="0" presId="urn:microsoft.com/office/officeart/2005/8/layout/radial4"/>
    <dgm:cxn modelId="{98392460-193E-4A80-8CFA-34CEDC5CAC7C}" type="presOf" srcId="{DF84C5FB-0030-4818-A65F-27C88A6D246F}" destId="{8C82DC07-0275-4E12-A153-DA9B493529E8}" srcOrd="0" destOrd="0" presId="urn:microsoft.com/office/officeart/2005/8/layout/radial4"/>
    <dgm:cxn modelId="{26113219-5891-4E34-BF96-47916D497F0D}" srcId="{B9252B24-8522-462C-9CBB-6A39F573FA14}" destId="{3E0F0243-AA74-4AD0-8661-AA35BB19DEB5}" srcOrd="2" destOrd="0" parTransId="{A4D2ADD3-25EB-4F20-9778-ED5818D2F67F}" sibTransId="{C5016540-79F9-4B20-9C67-1DE5E713B818}"/>
    <dgm:cxn modelId="{49447C86-4A78-4526-BFDE-6B199079A698}" type="presParOf" srcId="{E05ABC26-2292-44BD-9AC4-D7F07BC764F5}" destId="{D876AEE2-0A76-49B7-B553-FCE2DC47E700}" srcOrd="0" destOrd="0" presId="urn:microsoft.com/office/officeart/2005/8/layout/radial4"/>
    <dgm:cxn modelId="{04493D05-566C-4CE4-BDE6-24E2936FFFE2}" type="presParOf" srcId="{E05ABC26-2292-44BD-9AC4-D7F07BC764F5}" destId="{4EA6F200-F2F8-4B0A-B926-296D6ED5F886}" srcOrd="1" destOrd="0" presId="urn:microsoft.com/office/officeart/2005/8/layout/radial4"/>
    <dgm:cxn modelId="{32CE1A3D-64A1-460A-AF36-8A572AA66145}" type="presParOf" srcId="{E05ABC26-2292-44BD-9AC4-D7F07BC764F5}" destId="{33F4CCFA-8CEC-4470-8F6C-C91946A96570}" srcOrd="2" destOrd="0" presId="urn:microsoft.com/office/officeart/2005/8/layout/radial4"/>
    <dgm:cxn modelId="{2CD22E80-DA1C-4C7E-AC2B-5CCBB2FF6062}" type="presParOf" srcId="{E05ABC26-2292-44BD-9AC4-D7F07BC764F5}" destId="{8C82DC07-0275-4E12-A153-DA9B493529E8}" srcOrd="3" destOrd="0" presId="urn:microsoft.com/office/officeart/2005/8/layout/radial4"/>
    <dgm:cxn modelId="{6DE8BE91-313F-46A1-804E-1CA1E197FBF1}" type="presParOf" srcId="{E05ABC26-2292-44BD-9AC4-D7F07BC764F5}" destId="{5D8661DD-8E5F-47F3-B380-227629901BC8}" srcOrd="4" destOrd="0" presId="urn:microsoft.com/office/officeart/2005/8/layout/radial4"/>
    <dgm:cxn modelId="{EF9DDF29-D91D-4D3F-B9E3-0B5CCEA43AFF}" type="presParOf" srcId="{E05ABC26-2292-44BD-9AC4-D7F07BC764F5}" destId="{E7DB8C70-EBFC-4375-95CA-A12F4FC42B99}" srcOrd="5" destOrd="0" presId="urn:microsoft.com/office/officeart/2005/8/layout/radial4"/>
    <dgm:cxn modelId="{97408507-5777-4E59-89E6-CE4A8EA96988}" type="presParOf" srcId="{E05ABC26-2292-44BD-9AC4-D7F07BC764F5}" destId="{6E3C9309-316A-4331-8988-E08E7E994BA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76AEE2-0A76-49B7-B553-FCE2DC47E700}">
      <dsp:nvSpPr>
        <dsp:cNvPr id="0" name=""/>
        <dsp:cNvSpPr/>
      </dsp:nvSpPr>
      <dsp:spPr>
        <a:xfrm>
          <a:off x="2710426" y="3170453"/>
          <a:ext cx="2500027" cy="2500027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accent4">
                  <a:lumMod val="50000"/>
                </a:schemeClr>
              </a:solidFill>
            </a:rPr>
            <a:t>организация поисково-познавательной работы с детьми </a:t>
          </a:r>
          <a:endParaRPr lang="ru-RU" sz="19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2710426" y="3170453"/>
        <a:ext cx="2500027" cy="2500027"/>
      </dsp:txXfrm>
    </dsp:sp>
    <dsp:sp modelId="{4EA6F200-F2F8-4B0A-B926-296D6ED5F886}">
      <dsp:nvSpPr>
        <dsp:cNvPr id="0" name=""/>
        <dsp:cNvSpPr/>
      </dsp:nvSpPr>
      <dsp:spPr>
        <a:xfrm rot="12900000">
          <a:off x="1009428" y="2702692"/>
          <a:ext cx="2013117" cy="7125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F4CCFA-8CEC-4470-8F6C-C91946A96570}">
      <dsp:nvSpPr>
        <dsp:cNvPr id="0" name=""/>
        <dsp:cNvSpPr/>
      </dsp:nvSpPr>
      <dsp:spPr>
        <a:xfrm>
          <a:off x="3949" y="1531597"/>
          <a:ext cx="2375026" cy="190002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accent4">
                  <a:lumMod val="50000"/>
                </a:schemeClr>
              </a:solidFill>
            </a:rPr>
            <a:t>1. Живая природа (многообразие живых организмов, характерные особенности сезонов в разных природно-климатических зонах и т.д.).</a:t>
          </a:r>
          <a:endParaRPr lang="ru-RU" sz="15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3949" y="1531597"/>
        <a:ext cx="2375026" cy="1900021"/>
      </dsp:txXfrm>
    </dsp:sp>
    <dsp:sp modelId="{8C82DC07-0275-4E12-A153-DA9B493529E8}">
      <dsp:nvSpPr>
        <dsp:cNvPr id="0" name=""/>
        <dsp:cNvSpPr/>
      </dsp:nvSpPr>
      <dsp:spPr>
        <a:xfrm rot="16200000">
          <a:off x="2953881" y="1690474"/>
          <a:ext cx="2013117" cy="7125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8661DD-8E5F-47F3-B380-227629901BC8}">
      <dsp:nvSpPr>
        <dsp:cNvPr id="0" name=""/>
        <dsp:cNvSpPr/>
      </dsp:nvSpPr>
      <dsp:spPr>
        <a:xfrm>
          <a:off x="2772926" y="90159"/>
          <a:ext cx="2375026" cy="190002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accent4">
                  <a:lumMod val="50000"/>
                </a:schemeClr>
              </a:solidFill>
            </a:rPr>
            <a:t>2. Неживая природа (вода, воздух, почва, звук, свет, цвет и т.д.).</a:t>
          </a:r>
          <a:endParaRPr lang="ru-RU" sz="15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2772926" y="90159"/>
        <a:ext cx="2375026" cy="1900021"/>
      </dsp:txXfrm>
    </dsp:sp>
    <dsp:sp modelId="{E7DB8C70-EBFC-4375-95CA-A12F4FC42B99}">
      <dsp:nvSpPr>
        <dsp:cNvPr id="0" name=""/>
        <dsp:cNvSpPr/>
      </dsp:nvSpPr>
      <dsp:spPr>
        <a:xfrm rot="19500000">
          <a:off x="4898333" y="2702692"/>
          <a:ext cx="2013117" cy="7125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C9309-316A-4331-8988-E08E7E994BA3}">
      <dsp:nvSpPr>
        <dsp:cNvPr id="0" name=""/>
        <dsp:cNvSpPr/>
      </dsp:nvSpPr>
      <dsp:spPr>
        <a:xfrm>
          <a:off x="5541904" y="1531597"/>
          <a:ext cx="2375026" cy="190002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5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accent4">
                  <a:lumMod val="50000"/>
                </a:schemeClr>
              </a:solidFill>
            </a:rPr>
            <a:t>3. Человек (функционирование организма, рукотворный мир: материалы и их свойства, преобразования предметов и т.д.).</a:t>
          </a:r>
          <a:endParaRPr lang="ru-RU" sz="15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5541904" y="1531597"/>
        <a:ext cx="2375026" cy="19000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EBC27-7A61-46D1-85C0-209BC6D05FB9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52915-0C25-492B-86CE-54A081F800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4E7BC-585C-40E3-AAE6-C607219027B6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F7898-3F19-4C6C-B6D2-B998FE447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3123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solidFill>
                  <a:srgbClr val="002060"/>
                </a:solidFill>
              </a:rPr>
              <a:t>Муниципальное бюджетное дошкольное образовательное учреждение  детский сад №8</a:t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комбинированного вида муниципального образования  Щербиновский район станица Старощербиновская</a:t>
            </a:r>
            <a:br>
              <a:rPr lang="ru-RU" sz="2200" dirty="0" smtClean="0">
                <a:solidFill>
                  <a:srgbClr val="00206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7030A0"/>
                </a:solidFill>
              </a:rPr>
              <a:t>Поисково-познавательная деятельность как средство формирования экологического мировоззрения старших дошкольников.</a:t>
            </a:r>
            <a:r>
              <a:rPr lang="ru-RU" sz="4000" dirty="0" smtClean="0">
                <a:solidFill>
                  <a:srgbClr val="7030A0"/>
                </a:solidFill>
              </a:rPr>
              <a:t/>
            </a:r>
            <a:br>
              <a:rPr lang="ru-RU" sz="4000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3501008"/>
            <a:ext cx="6656784" cy="2137792"/>
          </a:xfrm>
        </p:spPr>
        <p:txBody>
          <a:bodyPr>
            <a:normAutofit/>
          </a:bodyPr>
          <a:lstStyle/>
          <a:p>
            <a:endParaRPr lang="ru-RU" dirty="0" smtClean="0">
              <a:solidFill>
                <a:srgbClr val="027818"/>
              </a:solidFill>
            </a:endParaRPr>
          </a:p>
          <a:p>
            <a:endParaRPr lang="ru-RU" dirty="0" smtClean="0">
              <a:solidFill>
                <a:srgbClr val="027818"/>
              </a:solidFill>
            </a:endParaRPr>
          </a:p>
          <a:p>
            <a:r>
              <a:rPr lang="ru-RU" sz="2000" dirty="0" smtClean="0">
                <a:solidFill>
                  <a:srgbClr val="027818"/>
                </a:solidFill>
              </a:rPr>
              <a:t>Из опыта работы воспитателя </a:t>
            </a:r>
          </a:p>
          <a:p>
            <a:r>
              <a:rPr lang="ru-RU" sz="2000" dirty="0" smtClean="0">
                <a:solidFill>
                  <a:srgbClr val="027818"/>
                </a:solidFill>
              </a:rPr>
              <a:t>Оксаны Викторовны Клочко </a:t>
            </a:r>
            <a:endParaRPr lang="ru-RU" sz="2000" dirty="0">
              <a:solidFill>
                <a:srgbClr val="02781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f0LhLxu1x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76672"/>
            <a:ext cx="3552395" cy="266429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AbEXdokieX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501008"/>
            <a:ext cx="3419872" cy="256490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giSjYoeba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1358770"/>
            <a:ext cx="4032448" cy="302433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292080" y="5085184"/>
            <a:ext cx="2347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День Антарктиды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251217_1530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692696"/>
            <a:ext cx="3371866" cy="252890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пид со льд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3645024"/>
            <a:ext cx="3456384" cy="259228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20251217_113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836712"/>
            <a:ext cx="3275856" cy="245689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_2602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932040" y="3645024"/>
            <a:ext cx="3456384" cy="234261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123728" y="321297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Чистый ли снег, лёд, вода?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659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427984" y="2633312"/>
            <a:ext cx="4032448" cy="315875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 descr="20260507_151439(0)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052736"/>
            <a:ext cx="3888432" cy="291632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251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Работа с </a:t>
            </a:r>
            <a:r>
              <a:rPr lang="ru-RU" dirty="0" err="1" smtClean="0"/>
              <a:t>лэпбуком</a:t>
            </a:r>
            <a:endParaRPr lang="ru-RU" dirty="0"/>
          </a:p>
        </p:txBody>
      </p:sp>
      <p:pic>
        <p:nvPicPr>
          <p:cNvPr id="6" name="Рисунок 5" descr="20260515_091223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764704"/>
            <a:ext cx="3312368" cy="248427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20260513_0841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692696"/>
            <a:ext cx="3611893" cy="270892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20260506_152144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3645024"/>
            <a:ext cx="3515883" cy="263691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51209_0959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620688"/>
            <a:ext cx="3995936" cy="299695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67544" y="3645024"/>
            <a:ext cx="4968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Использование </a:t>
            </a:r>
            <a:r>
              <a:rPr lang="ru-RU" sz="1600" dirty="0" err="1" smtClean="0">
                <a:solidFill>
                  <a:srgbClr val="7030A0"/>
                </a:solidFill>
              </a:rPr>
              <a:t>лэпбука</a:t>
            </a:r>
            <a:r>
              <a:rPr lang="ru-RU" sz="1600" dirty="0" smtClean="0">
                <a:solidFill>
                  <a:srgbClr val="7030A0"/>
                </a:solidFill>
              </a:rPr>
              <a:t> на занятии работа в паре 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20260507_153317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573016"/>
            <a:ext cx="3611893" cy="270892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60718_162939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043608" y="3429000"/>
            <a:ext cx="2889261" cy="300188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 descr="IMG_2326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436096" y="3284984"/>
            <a:ext cx="2952328" cy="306732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243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03648" y="1196752"/>
            <a:ext cx="4248472" cy="318635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PrDjCRbMo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980728"/>
            <a:ext cx="3076795" cy="354482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Fcqwflw8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204864"/>
            <a:ext cx="3908256" cy="407707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691680" y="5301208"/>
            <a:ext cx="2863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Зелёный патруль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947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932040" y="620688"/>
            <a:ext cx="3960440" cy="295232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20190205_15424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220072" y="3789040"/>
            <a:ext cx="3256852" cy="260645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20181016_090123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1331640" y="3933056"/>
            <a:ext cx="3096344" cy="245044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20260610_0808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764704"/>
            <a:ext cx="3816424" cy="286231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T83133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4860032" y="1700808"/>
            <a:ext cx="3320675" cy="439248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Screenshot_20260617_202557_Yande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204864"/>
            <a:ext cx="3494812" cy="266429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405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5076056" y="1196752"/>
            <a:ext cx="3014590" cy="215017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644008" y="69269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Проектная  деятельность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9" y="494116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ПИД«Шиповник»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6" name="Picture 2" descr="C:\Users\пк1\Pictures\Деятельность с детьми 2016-2018\Деятельность с детьми 2014-2016\Проекты\Проекты детей\DSCN401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59632" y="3933056"/>
            <a:ext cx="2952328" cy="221458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RSCN2925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292080" y="3933056"/>
            <a:ext cx="2664296" cy="195361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259632" y="3501008"/>
            <a:ext cx="2826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Чем питаются улитки?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4048" y="3429000"/>
            <a:ext cx="4184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Полезные свойства шиповника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2040" y="6021288"/>
            <a:ext cx="4517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Как человек использует камни?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2" name="Рисунок 11" descr="20251209_0814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76672"/>
            <a:ext cx="3456384" cy="259228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331640" y="3068960"/>
            <a:ext cx="3407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Как появилось электричество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611560" y="548680"/>
          <a:ext cx="79208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file1186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1259632" y="3573016"/>
            <a:ext cx="3036623" cy="230736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547664" y="314096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Как появились ракушки?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2" name="Рисунок 11" descr="IMG_272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8024" y="692696"/>
            <a:ext cx="3024336" cy="226825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364088" y="292494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Как возникает тень?</a:t>
            </a:r>
          </a:p>
          <a:p>
            <a:endParaRPr lang="ru-RU" dirty="0"/>
          </a:p>
        </p:txBody>
      </p:sp>
      <p:pic>
        <p:nvPicPr>
          <p:cNvPr id="14" name="Рисунок 13" descr="20190214_15293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5400000">
            <a:off x="4929039" y="3648025"/>
            <a:ext cx="2904323" cy="217824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755576" y="6021288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Как возникает солнечный зайчик?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6" name="Рисунок 15" descr="20251126_1029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260648"/>
            <a:ext cx="3347864" cy="251089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27584" y="2780928"/>
            <a:ext cx="289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В мире кожаных изделий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20171031_08405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427984" y="2852936"/>
            <a:ext cx="2499742" cy="333298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IMG_267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56176" y="764704"/>
            <a:ext cx="2736304" cy="260041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923928" y="33265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Творчество с бросовым материалом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2780928"/>
            <a:ext cx="232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Игры с песком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iwjgLWa0fP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332656"/>
            <a:ext cx="3168352" cy="237873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20250919_0847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3212976"/>
            <a:ext cx="3240360" cy="243027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187624" y="5949280"/>
            <a:ext cx="387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Эксперименты с магнитом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2280" y="4221088"/>
            <a:ext cx="2053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Изучаем камни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1\Desktop\DSCN452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4008" y="1052736"/>
            <a:ext cx="3528392" cy="2215763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C:\Users\пк1\Pictures\Деятельность с детьми 2016-2018\Выставки\IMG_15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548680"/>
            <a:ext cx="3456384" cy="214302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283968" y="476672"/>
            <a:ext cx="4834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«Осенняя фантазия»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328498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«Зимняя сказка»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Рисунок 6" descr="rfPn2WV0j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3140968"/>
            <a:ext cx="3216357" cy="241226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55576" y="5661248"/>
            <a:ext cx="3675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Фотовыставка «Я – РЕБЁНОК!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Мой здоровый образ жизни»</a:t>
            </a:r>
          </a:p>
          <a:p>
            <a:endParaRPr lang="ru-RU" dirty="0"/>
          </a:p>
        </p:txBody>
      </p:sp>
      <p:pic>
        <p:nvPicPr>
          <p:cNvPr id="9" name="Рисунок 8" descr="20190226_13104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932040" y="3645024"/>
            <a:ext cx="3167336" cy="2375502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572000" y="602128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Фотовыставка 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«Вот такие у нас снежные выходные!»</a:t>
            </a:r>
          </a:p>
          <a:p>
            <a:pPr algn="ctr"/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260427_0822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620688"/>
            <a:ext cx="3419872" cy="256490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20260427_0819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3429000"/>
            <a:ext cx="3396886" cy="254766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20260427_1049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1916832"/>
            <a:ext cx="3419872" cy="256490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44008" y="908720"/>
            <a:ext cx="30963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Вручение памяток родителям 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«Здоровое питание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 дошкольников»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501317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Беседа «Вредные и полезные. 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Что ты знаешь о правильном питании?»</a:t>
            </a:r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30712_092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908720"/>
            <a:ext cx="3707904" cy="278092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20230710_110911.jpg"/>
          <p:cNvPicPr>
            <a:picLocks noChangeAspect="1"/>
          </p:cNvPicPr>
          <p:nvPr/>
        </p:nvPicPr>
        <p:blipFill>
          <a:blip r:embed="rId3" cstate="print"/>
          <a:srcRect t="32849" b="15532"/>
          <a:stretch>
            <a:fillRect/>
          </a:stretch>
        </p:blipFill>
        <p:spPr>
          <a:xfrm>
            <a:off x="4499992" y="4293096"/>
            <a:ext cx="4091947" cy="158417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20230712_0926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7" y="908720"/>
            <a:ext cx="3648405" cy="273630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508104" y="3717032"/>
            <a:ext cx="2672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Русские берёзки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0072" y="6093296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7030A0"/>
                </a:solidFill>
              </a:rPr>
              <a:t>Кляксография</a:t>
            </a:r>
            <a:r>
              <a:rPr lang="ru-RU" dirty="0" smtClean="0">
                <a:solidFill>
                  <a:srgbClr val="7030A0"/>
                </a:solidFill>
              </a:rPr>
              <a:t> «Бабочки»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20251007_102553 (1).jpg"/>
          <p:cNvPicPr>
            <a:picLocks noChangeAspect="1"/>
          </p:cNvPicPr>
          <p:nvPr/>
        </p:nvPicPr>
        <p:blipFill>
          <a:blip r:embed="rId5" cstate="print"/>
          <a:srcRect t="9611" b="23113"/>
          <a:stretch>
            <a:fillRect/>
          </a:stretch>
        </p:blipFill>
        <p:spPr>
          <a:xfrm>
            <a:off x="395536" y="3933056"/>
            <a:ext cx="3995936" cy="201622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475656" y="6093296"/>
            <a:ext cx="2540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Натюрморты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5229200"/>
            <a:ext cx="6048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</a:rPr>
              <a:t>Центр науки и естествознания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IMG_256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211960" y="3068960"/>
            <a:ext cx="4439477" cy="332960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20260609_1341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548680"/>
            <a:ext cx="4128459" cy="309634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860032" y="1124744"/>
            <a:ext cx="4284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Кубанский дворик на участке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827584" y="1484784"/>
            <a:ext cx="7488832" cy="338437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Спасибо за внимание!</a:t>
            </a:r>
            <a:endParaRPr lang="ru-RU" sz="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абл.за ёжико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3528392" cy="264629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2025-08-21 10-43-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980728"/>
            <a:ext cx="3203848" cy="240288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2025-08-26 16-29-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4077072"/>
            <a:ext cx="3131840" cy="234888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20260617_0753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9672" y="4077072"/>
            <a:ext cx="3419872" cy="256490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899592" y="3645024"/>
            <a:ext cx="8093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Наблюдения за живыми объектами: за ежом, лягушкой, улиткой, птицами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то084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16200000">
            <a:off x="1482806" y="3277835"/>
            <a:ext cx="2409970" cy="343238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241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8024" y="3789040"/>
            <a:ext cx="3491880" cy="261891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11560" y="476672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Наблюдения за растениями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5301208"/>
            <a:ext cx="148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 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jM95wMbzyY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1052736"/>
            <a:ext cx="3312367" cy="248427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DSCN3172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4788024" y="980728"/>
            <a:ext cx="3390520" cy="249770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90130_113119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rot="5400000">
            <a:off x="1357357" y="810995"/>
            <a:ext cx="2592290" cy="206766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 descr="IMG_2276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115616" y="3933056"/>
            <a:ext cx="2836386" cy="240268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83568" y="3212976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7030A0"/>
                </a:solidFill>
              </a:rPr>
              <a:t>Наблюдение за одним</a:t>
            </a:r>
          </a:p>
          <a:p>
            <a:pPr algn="ctr"/>
            <a:r>
              <a:rPr lang="ru-RU" sz="1200" dirty="0" smtClean="0">
                <a:solidFill>
                  <a:srgbClr val="7030A0"/>
                </a:solidFill>
              </a:rPr>
              <a:t> природным объектом (берёзой) </a:t>
            </a:r>
          </a:p>
          <a:p>
            <a:pPr algn="ctr"/>
            <a:r>
              <a:rPr lang="ru-RU" sz="1200" dirty="0" smtClean="0">
                <a:solidFill>
                  <a:srgbClr val="7030A0"/>
                </a:solidFill>
              </a:rPr>
              <a:t>в разное время года</a:t>
            </a:r>
            <a:endParaRPr lang="ru-RU" sz="1200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IMG_2233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4860032" y="3789040"/>
            <a:ext cx="2843808" cy="220222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788024" y="6237312"/>
            <a:ext cx="3384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Сравнение коры берёзы и ели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10" name="Рисунок 9" descr="20260617_0806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476672"/>
            <a:ext cx="3456384" cy="259228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644008" y="3212976"/>
            <a:ext cx="4107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Что за непонятный объект?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пк1\Documents\ЭКОЛОГИЯ\Наблюдения\Наблюдения в природе\Фото088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6200000">
            <a:off x="2960821" y="3095963"/>
            <a:ext cx="2430270" cy="324036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979711" y="5949280"/>
            <a:ext cx="4032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Почему тля съела листья сирени?</a:t>
            </a:r>
          </a:p>
          <a:p>
            <a:endParaRPr lang="ru-RU" dirty="0"/>
          </a:p>
        </p:txBody>
      </p:sp>
      <p:pic>
        <p:nvPicPr>
          <p:cNvPr id="10" name="Рисунок 9" descr="IMG_272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55576" y="692696"/>
            <a:ext cx="3168352" cy="230913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619673" y="2996952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Чьи следы?</a:t>
            </a:r>
          </a:p>
          <a:p>
            <a:endParaRPr lang="ru-RU" dirty="0"/>
          </a:p>
        </p:txBody>
      </p:sp>
      <p:pic>
        <p:nvPicPr>
          <p:cNvPr id="12" name="Рисунок 11" descr="IMG_2281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004048" y="764704"/>
            <a:ext cx="2908049" cy="231780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076056" y="3140968"/>
            <a:ext cx="440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Зачем дереву нужна кора?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24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83568" y="548680"/>
            <a:ext cx="3528392" cy="264629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IMG_229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131841" y="3645024"/>
            <a:ext cx="3600400" cy="270030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076056" y="620688"/>
            <a:ext cx="3838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Тематическая прогулка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157192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«Лёгкие нашей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 планеты»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IMG_225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292080" y="1052736"/>
            <a:ext cx="3168352" cy="2376264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iFciwWQx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764704"/>
            <a:ext cx="4032448" cy="302433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lLKy7JTtWuo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068960"/>
            <a:ext cx="4152461" cy="311434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195736" y="177281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День Эколят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fz8sOivX6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1196752"/>
            <a:ext cx="3563887" cy="267291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WXQMIV1w04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221088"/>
            <a:ext cx="3096345" cy="2322259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fuDv6-KegZk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4077072"/>
            <a:ext cx="3323861" cy="249289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444208" y="62068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День птиц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20260401_0940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620688"/>
            <a:ext cx="4047484" cy="306896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16696</TotalTime>
  <Words>276</Words>
  <Application>Microsoft Office PowerPoint</Application>
  <PresentationFormat>Экран (4:3)</PresentationFormat>
  <Paragraphs>61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Муниципальное бюджетное дошкольное образовательное учреждение  детский сад №8 комбинированного вида муниципального образования  Щербиновский район станица Старощербиновская  Поисково-познавательная деятельность как средство формирования экологического мировоззрения старших дошкольников.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Сиреневая нежность</dc:title>
  <dc:creator>Татьяна</dc:creator>
  <cp:lastModifiedBy>пк1</cp:lastModifiedBy>
  <cp:revision>121</cp:revision>
  <dcterms:created xsi:type="dcterms:W3CDTF">2015-03-01T13:16:57Z</dcterms:created>
  <dcterms:modified xsi:type="dcterms:W3CDTF">2026-06-23T10:15:28Z</dcterms:modified>
</cp:coreProperties>
</file>