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1" r:id="rId7"/>
    <p:sldId id="268" r:id="rId8"/>
    <p:sldId id="261" r:id="rId9"/>
    <p:sldId id="262" r:id="rId10"/>
    <p:sldId id="267" r:id="rId11"/>
    <p:sldId id="269" r:id="rId12"/>
    <p:sldId id="279" r:id="rId13"/>
    <p:sldId id="272" r:id="rId14"/>
    <p:sldId id="264" r:id="rId15"/>
    <p:sldId id="275" r:id="rId16"/>
    <p:sldId id="263" r:id="rId17"/>
    <p:sldId id="277" r:id="rId18"/>
    <p:sldId id="266" r:id="rId19"/>
    <p:sldId id="270" r:id="rId20"/>
    <p:sldId id="280" r:id="rId21"/>
    <p:sldId id="278" r:id="rId2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2E15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25" d="100"/>
          <a:sy n="125" d="100"/>
        </p:scale>
        <p:origin x="15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37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70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19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25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46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3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53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2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471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76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43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23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11.pn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4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9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gif"/><Relationship Id="rId5" Type="http://schemas.openxmlformats.org/officeDocument/2006/relationships/image" Target="../media/image47.gif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1130369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2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психолого-педагогической поддержки детей из семей участников СВО в образовательной организации</a:t>
            </a: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поддержки для дошкольников из семей участников специальной военной операции и их окружения.
</a:t>
            </a:r>
            <a:endParaRPr lang="ru-RU" sz="1600" dirty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Педагог-психолог - Шулакова Е.С.</a:t>
            </a:r>
            <a:endParaRPr lang="ru-RU" sz="1400" i="1" dirty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ru-RU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Высшей квалификационной категории</a:t>
            </a: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МАДОУ ЦРР - детский сад №2
</a:t>
            </a:r>
            <a:endParaRPr lang="en-US" sz="2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97D3184-BCBD-4410-A4FD-7773BE9FD044}"/>
              </a:ext>
            </a:extLst>
          </p:cNvPr>
          <p:cNvSpPr/>
          <p:nvPr/>
        </p:nvSpPr>
        <p:spPr>
          <a:xfrm>
            <a:off x="615697" y="274831"/>
            <a:ext cx="7656532" cy="77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6633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МУНИЦИПАЛЬНОЕ АВТОНОМНОЕ ДОШКОЛЬНОЕ ОБРАЗОВАТЕЛЬНОЕ УЧРЕЖДЕНИЕ ЦЕНТР РАЗВИТИЯ РЕБЕНКА – ДЕТСКИЙ САД №2</a:t>
            </a:r>
            <a:endParaRPr lang="ru-RU" sz="1200" dirty="0">
              <a:solidFill>
                <a:srgbClr val="6633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6633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 УСТЬ-ЛАБИНСКИЙ РАЙОН</a:t>
            </a:r>
            <a:endParaRPr lang="ru-RU" sz="1600" dirty="0">
              <a:solidFill>
                <a:srgbClr val="6633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60075" y="256078"/>
            <a:ext cx="7741473" cy="15137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индивидуального психолого-педагогического сопровождения ребенка участника СВО </a:t>
            </a: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ru-RU" dirty="0"/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Психолого-педагогическое сопровождение ребёнка участника СВО осуществляется на основе индивидуального плана, который составляется педагогом-психологом по результатам первичной диагностики и с учётом рекомендаций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ППк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4BF178-B88D-484F-B1BC-E71505D269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075" y="1876917"/>
            <a:ext cx="6096000" cy="277933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F929486-D3BB-44CC-A298-DEABDEB7F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037" y="313224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069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4000" cy="515291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E095CD9-0137-41B3-B271-9F58B0C65AF8}"/>
              </a:ext>
            </a:extLst>
          </p:cNvPr>
          <p:cNvSpPr/>
          <p:nvPr/>
        </p:nvSpPr>
        <p:spPr>
          <a:xfrm>
            <a:off x="1207008" y="145465"/>
            <a:ext cx="6431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9385" marR="133350" algn="ctr">
              <a:spcBef>
                <a:spcPts val="270"/>
              </a:spcBef>
              <a:spcAft>
                <a:spcPts val="0"/>
              </a:spcAft>
            </a:pPr>
            <a:endParaRPr lang="ru-RU" sz="1400" b="1" kern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C1B5681-1B55-47C3-AEAA-BC11D6DC7674}"/>
              </a:ext>
            </a:extLst>
          </p:cNvPr>
          <p:cNvSpPr/>
          <p:nvPr/>
        </p:nvSpPr>
        <p:spPr>
          <a:xfrm>
            <a:off x="810768" y="158651"/>
            <a:ext cx="7546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Мероприятия, которые мы уже провели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446DE2A-2C8B-49ED-A147-951AB9FB19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933" t="20504"/>
          <a:stretch/>
        </p:blipFill>
        <p:spPr>
          <a:xfrm>
            <a:off x="262127" y="717185"/>
            <a:ext cx="2669448" cy="1838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5582B27-1EC7-41AF-A0C6-30FCC1AF160A}"/>
              </a:ext>
            </a:extLst>
          </p:cNvPr>
          <p:cNvSpPr/>
          <p:nvPr/>
        </p:nvSpPr>
        <p:spPr>
          <a:xfrm>
            <a:off x="115429" y="2626169"/>
            <a:ext cx="298575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Тренинги для родителей «Как помочь ребёнку справляться с сильными эмоциями» </a:t>
            </a:r>
            <a:endParaRPr lang="ru-RU" sz="1100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9D8ACC1-5C3A-4B60-B190-CD16B3342A2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852" b="12415"/>
          <a:stretch/>
        </p:blipFill>
        <p:spPr>
          <a:xfrm>
            <a:off x="3205460" y="1924135"/>
            <a:ext cx="2757463" cy="1960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0D38E19-7FD9-4376-A0CF-AEA9CE86DACC}"/>
              </a:ext>
            </a:extLst>
          </p:cNvPr>
          <p:cNvSpPr/>
          <p:nvPr/>
        </p:nvSpPr>
        <p:spPr>
          <a:xfrm>
            <a:off x="3127248" y="4094249"/>
            <a:ext cx="28895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Практикум для педагогов «Экстренная помощь себе и ребёнку в ситуации эмоционального взрыва».</a:t>
            </a:r>
            <a:endParaRPr lang="ru-RU" sz="105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CFC189C-9F46-48A6-8943-77DF3D3BF8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6863" y="717185"/>
            <a:ext cx="2725010" cy="1960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2FEFB8A-E290-479E-9CE5-9DBC084A7542}"/>
              </a:ext>
            </a:extLst>
          </p:cNvPr>
          <p:cNvSpPr/>
          <p:nvPr/>
        </p:nvSpPr>
        <p:spPr>
          <a:xfrm>
            <a:off x="6248917" y="2748041"/>
            <a:ext cx="26090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Детско-родительские тренинги «Тропинка доверия» и «Семейный компас» </a:t>
            </a:r>
            <a:endParaRPr lang="ru-RU" sz="1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6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E095CD9-0137-41B3-B271-9F58B0C65AF8}"/>
              </a:ext>
            </a:extLst>
          </p:cNvPr>
          <p:cNvSpPr/>
          <p:nvPr/>
        </p:nvSpPr>
        <p:spPr>
          <a:xfrm>
            <a:off x="1207008" y="145465"/>
            <a:ext cx="6431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9385" marR="133350" algn="ctr">
              <a:spcBef>
                <a:spcPts val="270"/>
              </a:spcBef>
              <a:spcAft>
                <a:spcPts val="0"/>
              </a:spcAft>
            </a:pPr>
            <a:endParaRPr lang="ru-RU" sz="1400" b="1" kern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C1B5681-1B55-47C3-AEAA-BC11D6DC7674}"/>
              </a:ext>
            </a:extLst>
          </p:cNvPr>
          <p:cNvSpPr/>
          <p:nvPr/>
        </p:nvSpPr>
        <p:spPr>
          <a:xfrm>
            <a:off x="810768" y="158651"/>
            <a:ext cx="7546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Мероприятия, которые мы уже провели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8BF639F-7490-46A4-BFA3-E3F5D33F0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54" y="686634"/>
            <a:ext cx="2601996" cy="260199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845F99F-599A-4E72-BD1A-BF92571C3E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752" y="660429"/>
            <a:ext cx="2586917" cy="25869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64EDE30-17DB-4ACF-81E0-99D84FC7E9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7979" y="697459"/>
            <a:ext cx="1884642" cy="251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14F526B-7420-43E1-845B-E381EBAA37D9}"/>
              </a:ext>
            </a:extLst>
          </p:cNvPr>
          <p:cNvSpPr/>
          <p:nvPr/>
        </p:nvSpPr>
        <p:spPr>
          <a:xfrm>
            <a:off x="6787655" y="3446110"/>
            <a:ext cx="1961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Акция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«Дерево добрых слов»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E0D56C2-EFC9-4433-B570-680E698045BA}"/>
              </a:ext>
            </a:extLst>
          </p:cNvPr>
          <p:cNvSpPr/>
          <p:nvPr/>
        </p:nvSpPr>
        <p:spPr>
          <a:xfrm>
            <a:off x="293955" y="3493028"/>
            <a:ext cx="2438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Изготовили папку-передвижку «Эмоциональный чемоданчик: что делать, когда страшно, обидно или злюсь».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0CB4FCA-7614-4D9A-8941-9523F137CC3A}"/>
              </a:ext>
            </a:extLst>
          </p:cNvPr>
          <p:cNvSpPr/>
          <p:nvPr/>
        </p:nvSpPr>
        <p:spPr>
          <a:xfrm>
            <a:off x="3484442" y="3493028"/>
            <a:ext cx="18764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Акция «Комплименты»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41984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654" y="-117987"/>
            <a:ext cx="9353756" cy="526148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1083" y="78878"/>
            <a:ext cx="5745523" cy="49454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endParaRPr lang="ru-RU" sz="2000" b="1" dirty="0">
              <a:solidFill>
                <a:srgbClr val="2E15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rgbClr val="2E15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ПИСЬМЕННАЯ ПРАКТИКА</a:t>
            </a:r>
          </a:p>
          <a:p>
            <a:pPr algn="ctr"/>
            <a:r>
              <a:rPr lang="ru-RU" sz="2000" b="1" dirty="0">
                <a:solidFill>
                  <a:srgbClr val="2E15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«ПОТОК СОЗНАНИЯ»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Цель: «выгрузить» тревогу из головы на бумагу.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Возьмите лист бумаги и ручку.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Поставьте таймер на 5–10 минут.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Пишите всё, что приходит в голову, не останавливаясь, не оценивая и не думая о красоте. Можно повторяться, ругаться, писать глупости. Никто не увидит.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Когда время выйдет, можно порвать или сжечь листок (символический акт освобождения).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Почему работает: Тревога часто живёт в хаосе мыслей. Когда мы их структурируем и выносим наружу, они теряют власть над нами.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2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D75A519-3D11-4C03-8013-C7471A848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260" y="1759974"/>
            <a:ext cx="1968018" cy="200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45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375" y="491808"/>
            <a:ext cx="4383300" cy="4295634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75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31363" y="220823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1A5D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ул. Агаркова, д. 74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731363" y="1874647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5000"/>
              </a:lnSpc>
            </a:pPr>
            <a:r>
              <a:rPr lang="en-US" sz="1453" dirty="0">
                <a:solidFill>
                  <a:srgbClr val="424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на приём ☎ +79182301481.
</a:t>
            </a:r>
            <a:endParaRPr lang="en-US" sz="1453" dirty="0"/>
          </a:p>
        </p:txBody>
      </p:sp>
      <p:sp>
        <p:nvSpPr>
          <p:cNvPr id="9" name="Text 2"/>
          <p:cNvSpPr txBox="1"/>
          <p:nvPr/>
        </p:nvSpPr>
        <p:spPr>
          <a:xfrm>
            <a:off x="534600" y="413749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Пачева Анастасия Александровна</a:t>
            </a:r>
          </a:p>
          <a:p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34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Клинический психолог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endParaRPr lang="en-US" sz="14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E649A2-D8A6-4E5D-A4C2-FE6CC3C970B8}"/>
              </a:ext>
            </a:extLst>
          </p:cNvPr>
          <p:cNvSpPr/>
          <p:nvPr/>
        </p:nvSpPr>
        <p:spPr>
          <a:xfrm>
            <a:off x="731363" y="3320844"/>
            <a:ext cx="39015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F1115"/>
                </a:solidFill>
                <a:latin typeface="quote-cjk-patch"/>
              </a:rPr>
              <a:t>Если случай признается тяжелым, родителю рекомендует обратиться </a:t>
            </a:r>
            <a:r>
              <a:rPr lang="ru-RU" sz="1600" b="1" dirty="0"/>
              <a:t>к медицинскому специалисту (врач-психиатр, невролог, психоневролог, </a:t>
            </a:r>
            <a:r>
              <a:rPr lang="ru-RU" sz="1600" b="1" dirty="0">
                <a:solidFill>
                  <a:srgbClr val="0F1115"/>
                </a:solidFill>
                <a:latin typeface="quote-cjk-patch"/>
              </a:rPr>
              <a:t>к клиническому психологу</a:t>
            </a:r>
            <a:r>
              <a:rPr lang="ru-RU" sz="1600" b="1" dirty="0"/>
              <a:t>) с разрешения матери.</a:t>
            </a:r>
            <a:endParaRPr lang="ru-RU" sz="1600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077D533F-FE99-4673-B56E-F7F280256482}"/>
              </a:ext>
            </a:extLst>
          </p:cNvPr>
          <p:cNvSpPr/>
          <p:nvPr/>
        </p:nvSpPr>
        <p:spPr>
          <a:xfrm>
            <a:off x="4730494" y="554736"/>
            <a:ext cx="4151377" cy="4232706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31CA788-007A-4DE8-B99D-AB29E09CB1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606" y="2461970"/>
            <a:ext cx="1706122" cy="762066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17F9FA5-18B1-495C-97FA-D4C04BBEE7FE}"/>
              </a:ext>
            </a:extLst>
          </p:cNvPr>
          <p:cNvSpPr/>
          <p:nvPr/>
        </p:nvSpPr>
        <p:spPr>
          <a:xfrm>
            <a:off x="698748" y="2361771"/>
            <a:ext cx="34093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C0D0E"/>
                </a:solidFill>
                <a:latin typeface="-apple-system"/>
              </a:rPr>
              <a:t>Режим работы: Пн. - Пт. с 15.15 до 17.15 </a:t>
            </a:r>
          </a:p>
          <a:p>
            <a:r>
              <a:rPr lang="ru-RU" sz="1200" dirty="0">
                <a:solidFill>
                  <a:srgbClr val="0C0D0E"/>
                </a:solidFill>
                <a:latin typeface="-apple-system"/>
              </a:rPr>
              <a:t>в порядке живой очереди.09:48</a:t>
            </a:r>
          </a:p>
          <a:p>
            <a:r>
              <a:rPr lang="ru-RU" sz="1200" dirty="0"/>
              <a:t>кабинет 205, 2 этаж</a:t>
            </a:r>
          </a:p>
          <a:p>
            <a:r>
              <a:rPr lang="ru-RU" sz="1200" dirty="0">
                <a:solidFill>
                  <a:srgbClr val="0C0D0E"/>
                </a:solidFill>
                <a:latin typeface="-apple-system"/>
              </a:rPr>
              <a:t>Взрослая поликлиника</a:t>
            </a:r>
            <a:endParaRPr lang="ru-RU" sz="1000" dirty="0">
              <a:solidFill>
                <a:srgbClr val="0C0D0E"/>
              </a:solidFill>
              <a:latin typeface="-apple-system"/>
            </a:endParaRPr>
          </a:p>
          <a:p>
            <a:endParaRPr lang="ru-RU" sz="1200" dirty="0">
              <a:solidFill>
                <a:srgbClr val="0C0D0E"/>
              </a:solidFill>
              <a:latin typeface="-apple-system"/>
            </a:endParaRPr>
          </a:p>
          <a:p>
            <a:endParaRPr lang="ru-RU" b="0" i="0" dirty="0">
              <a:solidFill>
                <a:srgbClr val="0C0D0E"/>
              </a:solidFill>
              <a:effectLst/>
              <a:latin typeface="-apple-syste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84799" y="527001"/>
            <a:ext cx="6958289" cy="4698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Живая ситуация из нашей практики (имя изменено)</a:t>
            </a:r>
          </a:p>
          <a:p>
            <a:pPr algn="just"/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Миша, 4 года. До поступления в наш детский сад у мальчика погиб отец – участник СВО. Спустя короткое время мама повторно вышла замуж. И в этот же период семья переехала, и Миша поступил к нам. За короткий срок ребёнок пережил тройной стресс: утрату отца, появление отчима и адаптацию к новому детскому саду.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первые недели мы увидели: Миша почти не говорил, плакал без причины, отказывался кушать, практически не играл, дневной сон прерывался плачем, дома появились регрессы (соска, энурез). Мама была растеряна.</a:t>
            </a:r>
          </a:p>
        </p:txBody>
      </p:sp>
    </p:spTree>
    <p:extLst>
      <p:ext uri="{BB962C8B-B14F-4D97-AF65-F5344CB8AC3E}">
        <p14:creationId xmlns:p14="http://schemas.microsoft.com/office/powerpoint/2010/main" val="1382193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0" y="-18985"/>
            <a:ext cx="9144000" cy="5143500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endParaRPr lang="en-US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endParaRPr lang="en-US" dirty="0"/>
          </a:p>
        </p:txBody>
      </p:sp>
      <p:sp>
        <p:nvSpPr>
          <p:cNvPr id="8" name="Text 3"/>
          <p:cNvSpPr txBox="1"/>
          <p:nvPr/>
        </p:nvSpPr>
        <p:spPr>
          <a:xfrm>
            <a:off x="1434198" y="137114"/>
            <a:ext cx="6118746" cy="1231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Что мы сделали:</a:t>
            </a:r>
            <a:endParaRPr lang="en-US" sz="1125" dirty="0"/>
          </a:p>
        </p:txBody>
      </p:sp>
      <p:sp>
        <p:nvSpPr>
          <p:cNvPr id="9" name="Text 4"/>
          <p:cNvSpPr txBox="1"/>
          <p:nvPr/>
        </p:nvSpPr>
        <p:spPr>
          <a:xfrm>
            <a:off x="2085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endParaRPr lang="en-US" sz="1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8D98E54-BB5B-457F-8B52-709E3E36B22D}"/>
              </a:ext>
            </a:extLst>
          </p:cNvPr>
          <p:cNvSpPr/>
          <p:nvPr/>
        </p:nvSpPr>
        <p:spPr>
          <a:xfrm>
            <a:off x="435454" y="1463714"/>
            <a:ext cx="3870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Воспитатель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вела протокол наблюдения, мы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согласие мамы на сопровождение.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6CA09A9-8D73-4A9C-B011-0E7E949A7895}"/>
              </a:ext>
            </a:extLst>
          </p:cNvPr>
          <p:cNvSpPr/>
          <p:nvPr/>
        </p:nvSpPr>
        <p:spPr>
          <a:xfrm>
            <a:off x="369294" y="3406288"/>
            <a:ext cx="3713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Психолог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провёл цикл игровых встреч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F246861-94EB-4A32-A126-76BAB63DB1F3}"/>
              </a:ext>
            </a:extLst>
          </p:cNvPr>
          <p:cNvSpPr/>
          <p:nvPr/>
        </p:nvSpPr>
        <p:spPr>
          <a:xfrm>
            <a:off x="5128668" y="1477875"/>
            <a:ext cx="3255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группе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создали «островок безопасности»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место, где ребенок мог побыть один.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11D3FC7-A9F6-42CD-B49D-F12B17297119}"/>
              </a:ext>
            </a:extLst>
          </p:cNvPr>
          <p:cNvSpPr/>
          <p:nvPr/>
        </p:nvSpPr>
        <p:spPr>
          <a:xfrm>
            <a:off x="4909200" y="3964098"/>
            <a:ext cx="3942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Провели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консультацию с семьей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5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endParaRPr lang="en-US" sz="3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EABC830-611E-44E1-9BC2-E6229A957CA1}"/>
              </a:ext>
            </a:extLst>
          </p:cNvPr>
          <p:cNvSpPr/>
          <p:nvPr/>
        </p:nvSpPr>
        <p:spPr>
          <a:xfrm>
            <a:off x="265472" y="407067"/>
            <a:ext cx="565354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«КЛЯКСЫ-СТРАШИЛКИ»</a:t>
            </a:r>
          </a:p>
          <a:p>
            <a:endParaRPr lang="ru-RU" b="1" dirty="0">
              <a:solidFill>
                <a:srgbClr val="0F1115"/>
              </a:solidFill>
              <a:latin typeface="quote-cjk-patch"/>
            </a:endParaRP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quote-cjk-patch"/>
              </a:rPr>
              <a:t>Цель: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quote-cjk-patch"/>
              </a:rPr>
              <a:t> выплеснуть страх, перевести его в шутку, сделать контролируемым.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quote-cjk-patch"/>
              </a:rPr>
              <a:t>Как делать: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quote-cjk-patch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quote-cjk-patch"/>
              </a:rPr>
              <a:t>Дайте ребёнку лист бумаги и тёмную краску (синюю, чёрную, фиолетовую).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quote-cjk-patch"/>
              </a:rPr>
              <a:t>Предложите нарисовать своё беспокойство, страх, тревогу — в виде любой кляксы.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quote-cjk-patch"/>
              </a:rPr>
              <a:t>Затем дайте яркие краски (жёлтую, красную, зелёную) и предложите «превратить» страшилку в что-то смешное или красивое: дорисовать глаза, бантик, цветы, сделать из неё бабочку или воздушного змея.</a:t>
            </a:r>
          </a:p>
          <a:p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E2F58770-34A7-4460-8C85-8F83939BB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269" y="16247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867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EEA6AF4-BB79-472A-8299-827E6368C6B7}"/>
              </a:ext>
            </a:extLst>
          </p:cNvPr>
          <p:cNvSpPr/>
          <p:nvPr/>
        </p:nvSpPr>
        <p:spPr>
          <a:xfrm>
            <a:off x="902208" y="126719"/>
            <a:ext cx="7339584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6633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 у нас получается, а что – в процессе</a:t>
            </a:r>
            <a:endParaRPr lang="ru-RU" sz="2000" b="1" dirty="0">
              <a:solidFill>
                <a:srgbClr val="6633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62DB9D1-29BB-41B1-B5BC-7844C8385058}"/>
              </a:ext>
            </a:extLst>
          </p:cNvPr>
          <p:cNvSpPr/>
          <p:nvPr/>
        </p:nvSpPr>
        <p:spPr>
          <a:xfrm>
            <a:off x="588264" y="1143154"/>
            <a:ext cx="7967472" cy="2857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 семьи участников СВО в нашем саду охвачены наблюдением.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Родители знают, что могут прийти к психологу без записи (у нас в циклограмме есть «экстренные часы»).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Воспитатели научились замечать ранние признаки стресса и не паниковать, а действовать по алгоритму.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3C4180-AA59-4412-AB73-C6B7C213BF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187" y="0"/>
            <a:ext cx="8487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42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409817" y="1164336"/>
            <a:ext cx="3933300" cy="3133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1806" b="1" dirty="0">
                <a:solidFill>
                  <a:srgbClr val="0C0D0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участников СВО</a:t>
            </a:r>
            <a:r>
              <a:rPr lang="en-US" sz="1806" dirty="0">
                <a:solidFill>
                  <a:srgbClr val="0C0D0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это дети, чьи родители принимали участие в специальной военной операции. 
</a:t>
            </a:r>
            <a:r>
              <a:rPr lang="en-US" sz="1806" b="1" dirty="0">
                <a:solidFill>
                  <a:srgbClr val="0C0D0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мобилизованных</a:t>
            </a:r>
            <a:r>
              <a:rPr lang="en-US" sz="1806" dirty="0">
                <a:solidFill>
                  <a:srgbClr val="0C0D0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супруги, родители и дети военнослужащих, проходящих службу в зоне СВО. 
</a:t>
            </a:r>
            <a:r>
              <a:rPr lang="en-US" sz="1532" dirty="0">
                <a:solidFill>
                  <a:srgbClr val="0C0D0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категории нуждаются в особой поддержке и внимании, поскольку сталкиваются с эмоциональными  трудностями и нуждаются в психолого-педагогической помощи.
</a:t>
            </a:r>
            <a:r>
              <a:rPr lang="en-US" sz="275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0" y="-18985"/>
            <a:ext cx="9144000" cy="5143500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endParaRPr lang="en-US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endParaRPr lang="en-US" dirty="0"/>
          </a:p>
        </p:txBody>
      </p:sp>
      <p:sp>
        <p:nvSpPr>
          <p:cNvPr id="8" name="Text 3"/>
          <p:cNvSpPr txBox="1"/>
          <p:nvPr/>
        </p:nvSpPr>
        <p:spPr>
          <a:xfrm>
            <a:off x="1434198" y="137114"/>
            <a:ext cx="6118746" cy="1231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Наши ближайшие планы</a:t>
            </a:r>
            <a:endParaRPr lang="en-US" sz="1125" dirty="0"/>
          </a:p>
        </p:txBody>
      </p:sp>
      <p:sp>
        <p:nvSpPr>
          <p:cNvPr id="9" name="Text 4"/>
          <p:cNvSpPr txBox="1"/>
          <p:nvPr/>
        </p:nvSpPr>
        <p:spPr>
          <a:xfrm>
            <a:off x="2085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endParaRPr lang="en-US" sz="1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8D98E54-BB5B-457F-8B52-709E3E36B22D}"/>
              </a:ext>
            </a:extLst>
          </p:cNvPr>
          <p:cNvSpPr/>
          <p:nvPr/>
        </p:nvSpPr>
        <p:spPr>
          <a:xfrm>
            <a:off x="435454" y="1463714"/>
            <a:ext cx="3870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Организовать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клуб поддержки для мам «Я справляюсь».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6CA09A9-8D73-4A9C-B011-0E7E949A7895}"/>
              </a:ext>
            </a:extLst>
          </p:cNvPr>
          <p:cNvSpPr/>
          <p:nvPr/>
        </p:nvSpPr>
        <p:spPr>
          <a:xfrm>
            <a:off x="369294" y="2701342"/>
            <a:ext cx="37138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Проводить тренинги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педагогов по профилактике выгорания (потому что помогать другим может только устойчивый взрослый).</a:t>
            </a:r>
          </a:p>
        </p:txBody>
      </p:sp>
      <p:pic>
        <p:nvPicPr>
          <p:cNvPr id="14" name="Image 212">
            <a:extLst>
              <a:ext uri="{FF2B5EF4-FFF2-40B4-BE49-F238E27FC236}">
                <a16:creationId xmlns:a16="http://schemas.microsoft.com/office/drawing/2014/main" id="{ABA6B893-93DA-422B-9B95-027CD871C800}"/>
              </a:ext>
            </a:extLst>
          </p:cNvPr>
          <p:cNvPicPr/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386" t="31091" r="1854" b="18871"/>
          <a:stretch/>
        </p:blipFill>
        <p:spPr>
          <a:xfrm>
            <a:off x="5853413" y="1590343"/>
            <a:ext cx="2583470" cy="291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85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33600" y="211435"/>
            <a:ext cx="4750623" cy="5366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ru-RU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материалы</a:t>
            </a: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2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2560B10-44C2-4480-A174-3A84B6BD2007}"/>
              </a:ext>
            </a:extLst>
          </p:cNvPr>
          <p:cNvSpPr/>
          <p:nvPr/>
        </p:nvSpPr>
        <p:spPr>
          <a:xfrm>
            <a:off x="395192" y="2269364"/>
            <a:ext cx="5676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Блокнот педагога-психолога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образовательной организации (ГБОУ ИРО Краснодарского края)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B0F8A19-D05B-40E9-8AFB-DB2958BC3311}"/>
              </a:ext>
            </a:extLst>
          </p:cNvPr>
          <p:cNvSpPr/>
          <p:nvPr/>
        </p:nvSpPr>
        <p:spPr>
          <a:xfrm>
            <a:off x="395192" y="1044653"/>
            <a:ext cx="6080575" cy="536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Семинар ИРО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«Организация и осуществление психологической помощи детям участников СВО и семей мобилизованных».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E6C6D9-F1DC-4E06-8213-379700C92EFD}"/>
              </a:ext>
            </a:extLst>
          </p:cNvPr>
          <p:cNvSpPr txBox="1"/>
          <p:nvPr/>
        </p:nvSpPr>
        <p:spPr>
          <a:xfrm>
            <a:off x="437864" y="3575627"/>
            <a:ext cx="5060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Методические материалы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Как справиться с тревогой в кризисное время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F4743B-6A85-471F-9861-15EA5E86E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991" y="3459807"/>
            <a:ext cx="1005244" cy="100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04C719E-0539-4C93-85DE-3672A5783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227" y="997239"/>
            <a:ext cx="1005245" cy="10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F7EA7A8-5359-47C8-992D-9BC60F695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227" y="2222686"/>
            <a:ext cx="1005245" cy="10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100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1454210"/>
            <a:ext cx="3694200" cy="1752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15000"/>
              </a:lnSpc>
              <a:buNone/>
            </a:pPr>
            <a:r>
              <a:rPr lang="en-US" sz="703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2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Концепции развития системы психолого-педагогической помощи в сфере образования в Российской Федерации на период до 2030 года, утвержденной Министерством просвещения Российской Федерации 18 июня 2024 г. № СК-13/07вн, в которой выделена особая целевая категория «дети</a:t>
            </a:r>
            <a:r>
              <a:rPr lang="ru-RU" sz="12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2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участников (ветеранов) специальной военной операции».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3908600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52525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Письмо Министерство образования, науки и молодежной политики Краснодарского края №47-01-13-16795/23 от 31.08.2023г «О направлении алгоритма»</a:t>
            </a:r>
            <a:r>
              <a:rPr lang="en-US" sz="1038" b="1" dirty="0">
                <a:solidFill>
                  <a:srgbClr val="52525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38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2680623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нормативные акты ДОУ обеспечивают конкретные процедуры работы и защиту конфиденциальной информации участников программы.</a:t>
            </a:r>
            <a:r>
              <a:rPr lang="en-US" sz="1074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74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основы сопровождения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99492" y="4719068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endParaRPr lang="en-US" sz="1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05BAB7B-93A7-44DF-9716-913EEB9799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584" y="3738632"/>
            <a:ext cx="1043040" cy="1043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результаты программы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Своевременная диагностика и выявление психологических трудностей у детей с целью минимизации риска дезадаптации.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эмоционального напряжения и тревожности через комплексную эмоциональную поддержку каждого ребёнка и семьи.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уровня удовлетворённости родителей за счёт прозрачного сопровождения и эффективной коммуникации с ДОУ.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Успешная интеграция детей в образовательные коллективы и формирование комфортной среды для развития и социализации.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 rotWithShape="1">
          <a:blip r:embed="rId3"/>
          <a:srcRect l="7248" t="13203" r="6127" b="15499"/>
          <a:stretch/>
        </p:blipFill>
        <p:spPr>
          <a:xfrm>
            <a:off x="0" y="1334601"/>
            <a:ext cx="9144901" cy="3636148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41"/>
              </a:lnSpc>
              <a:buNone/>
            </a:pPr>
            <a:endParaRPr lang="ru-RU" sz="1200" dirty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50041"/>
              </a:lnSpc>
              <a:buNone/>
            </a:pPr>
            <a:endParaRPr lang="ru-RU" sz="1200" dirty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меры поддержки в рамках программы сопровождения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33504" y="261416"/>
            <a:ext cx="7476992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ru-RU" sz="2241" b="1" dirty="0">
              <a:solidFill>
                <a:srgbClr val="6B4D42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направлений психолого-педагогического сопровождения детей из семей участников СВО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FEB1D2-DD52-45BA-8ECE-7FA47D669084}"/>
              </a:ext>
            </a:extLst>
          </p:cNvPr>
          <p:cNvSpPr/>
          <p:nvPr/>
        </p:nvSpPr>
        <p:spPr>
          <a:xfrm>
            <a:off x="1041986" y="329987"/>
            <a:ext cx="7885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 СТРЕССА У ДЕТЕЙ ДОШКОЛЬНОГО ВОЗРАСТА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F65734E-21C7-46FB-8B06-4B0C1E54BAC5}"/>
              </a:ext>
            </a:extLst>
          </p:cNvPr>
          <p:cNvSpPr/>
          <p:nvPr/>
        </p:nvSpPr>
        <p:spPr>
          <a:xfrm>
            <a:off x="1041986" y="1566703"/>
            <a:ext cx="7885704" cy="2651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405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11480" algn="l"/>
              </a:tabLst>
            </a:pPr>
            <a:r>
              <a:rPr lang="ru-RU" b="1" spc="-10" dirty="0">
                <a:solidFill>
                  <a:srgbClr val="2E1504"/>
                </a:solidFill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Злость</a:t>
            </a:r>
            <a:endParaRPr lang="ru-RU" sz="1200" dirty="0">
              <a:solidFill>
                <a:srgbClr val="2E1504"/>
              </a:solidFill>
              <a:latin typeface="Arial" panose="020B0604020202020204" pitchFamily="34" charset="0"/>
              <a:ea typeface="Symbol" panose="05050102010706020507" pitchFamily="18" charset="2"/>
              <a:cs typeface="Arial" panose="020B0604020202020204" pitchFamily="34" charset="0"/>
            </a:endParaRPr>
          </a:p>
          <a:p>
            <a:pPr marL="342900" lvl="0" indent="-342900">
              <a:lnSpc>
                <a:spcPts val="264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11480" algn="l"/>
              </a:tabLst>
            </a:pPr>
            <a:r>
              <a:rPr lang="ru-RU" b="1" spc="-10" dirty="0">
                <a:solidFill>
                  <a:srgbClr val="2E1504"/>
                </a:solidFill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Тревога</a:t>
            </a:r>
            <a:endParaRPr lang="ru-RU" sz="1200" spc="-10" dirty="0">
              <a:solidFill>
                <a:srgbClr val="2E1504"/>
              </a:solidFill>
              <a:latin typeface="Arial" panose="020B0604020202020204" pitchFamily="34" charset="0"/>
              <a:ea typeface="Symbol" panose="05050102010706020507" pitchFamily="18" charset="2"/>
              <a:cs typeface="Arial" panose="020B0604020202020204" pitchFamily="34" charset="0"/>
            </a:endParaRPr>
          </a:p>
          <a:p>
            <a:pPr marL="342900" lvl="0" indent="-342900">
              <a:lnSpc>
                <a:spcPts val="264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11480" algn="l"/>
              </a:tabLst>
            </a:pPr>
            <a:r>
              <a:rPr lang="ru-RU" b="1" dirty="0">
                <a:solidFill>
                  <a:srgbClr val="2E1504"/>
                </a:solidFill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Проблемы с </a:t>
            </a:r>
            <a:r>
              <a:rPr lang="ru-RU" b="1" spc="-10" dirty="0">
                <a:solidFill>
                  <a:srgbClr val="2E1504"/>
                </a:solidFill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питанием </a:t>
            </a:r>
            <a:r>
              <a:rPr lang="ru-RU" b="1" dirty="0">
                <a:solidFill>
                  <a:srgbClr val="2E1504"/>
                </a:solidFill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и</a:t>
            </a:r>
            <a:r>
              <a:rPr lang="ru-RU" b="1" spc="-125" dirty="0">
                <a:solidFill>
                  <a:srgbClr val="2E1504"/>
                </a:solidFill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2E1504"/>
                </a:solidFill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сном, включая</a:t>
            </a:r>
            <a:r>
              <a:rPr lang="ru-RU" b="1" spc="200" dirty="0">
                <a:solidFill>
                  <a:srgbClr val="2E1504"/>
                </a:solidFill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2E1504"/>
                </a:solidFill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ночные </a:t>
            </a:r>
            <a:r>
              <a:rPr lang="ru-RU" b="1" spc="-10" dirty="0">
                <a:solidFill>
                  <a:srgbClr val="2E1504"/>
                </a:solidFill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кошмары</a:t>
            </a:r>
            <a:endParaRPr lang="ru-RU" sz="1200" dirty="0">
              <a:solidFill>
                <a:srgbClr val="2E1504"/>
              </a:solidFill>
              <a:latin typeface="Arial" panose="020B0604020202020204" pitchFamily="34" charset="0"/>
              <a:ea typeface="Symbol" panose="05050102010706020507" pitchFamily="18" charset="2"/>
              <a:cs typeface="Arial" panose="020B0604020202020204" pitchFamily="34" charset="0"/>
            </a:endParaRPr>
          </a:p>
          <a:p>
            <a:pPr marL="342900" lvl="0" indent="-342900">
              <a:lnSpc>
                <a:spcPts val="266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11480" algn="l"/>
              </a:tabLst>
            </a:pPr>
            <a:r>
              <a:rPr lang="ru-RU" b="1" dirty="0">
                <a:solidFill>
                  <a:srgbClr val="2E1504"/>
                </a:solidFill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Страх</a:t>
            </a:r>
            <a:r>
              <a:rPr lang="ru-RU" b="1" spc="-60" dirty="0">
                <a:solidFill>
                  <a:srgbClr val="2E1504"/>
                </a:solidFill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ru-RU" b="1" spc="-10" dirty="0">
                <a:solidFill>
                  <a:srgbClr val="2E1504"/>
                </a:solidFill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одиночества</a:t>
            </a:r>
            <a:endParaRPr lang="ru-RU" sz="1200" dirty="0">
              <a:solidFill>
                <a:srgbClr val="2E1504"/>
              </a:solidFill>
              <a:latin typeface="Arial" panose="020B0604020202020204" pitchFamily="34" charset="0"/>
              <a:ea typeface="Symbol" panose="05050102010706020507" pitchFamily="18" charset="2"/>
              <a:cs typeface="Arial" panose="020B0604020202020204" pitchFamily="34" charset="0"/>
            </a:endParaRPr>
          </a:p>
          <a:p>
            <a:pPr marL="342900" lvl="0" indent="-342900">
              <a:lnSpc>
                <a:spcPts val="264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11480" algn="l"/>
              </a:tabLst>
            </a:pPr>
            <a:r>
              <a:rPr lang="ru-RU" b="1" spc="-10" dirty="0">
                <a:solidFill>
                  <a:srgbClr val="2E1504"/>
                </a:solidFill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Раздражительность</a:t>
            </a:r>
            <a:endParaRPr lang="ru-RU" sz="1200" dirty="0">
              <a:solidFill>
                <a:srgbClr val="2E1504"/>
              </a:solidFill>
              <a:latin typeface="Arial" panose="020B0604020202020204" pitchFamily="34" charset="0"/>
              <a:ea typeface="Symbol" panose="05050102010706020507" pitchFamily="18" charset="2"/>
              <a:cs typeface="Arial" panose="020B0604020202020204" pitchFamily="34" charset="0"/>
            </a:endParaRPr>
          </a:p>
          <a:p>
            <a:pPr marL="342900" marR="913130" lvl="0" indent="-342900" algn="just">
              <a:lnSpc>
                <a:spcPct val="97000"/>
              </a:lnSpc>
              <a:spcBef>
                <a:spcPts val="15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11480" algn="l"/>
              </a:tabLst>
            </a:pPr>
            <a:r>
              <a:rPr lang="ru-RU" b="1" dirty="0">
                <a:solidFill>
                  <a:srgbClr val="2E1504"/>
                </a:solidFill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Возвращение к </a:t>
            </a:r>
            <a:r>
              <a:rPr lang="ru-RU" b="1" spc="-10" dirty="0">
                <a:solidFill>
                  <a:srgbClr val="2E1504"/>
                </a:solidFill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младенческому поведению</a:t>
            </a:r>
            <a:endParaRPr lang="ru-RU" sz="1200" dirty="0">
              <a:solidFill>
                <a:srgbClr val="2E1504"/>
              </a:solidFill>
              <a:latin typeface="Arial" panose="020B0604020202020204" pitchFamily="34" charset="0"/>
              <a:ea typeface="Symbol" panose="05050102010706020507" pitchFamily="18" charset="2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2645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10845" algn="l"/>
              </a:tabLst>
            </a:pPr>
            <a:r>
              <a:rPr lang="ru-RU" b="1" dirty="0">
                <a:solidFill>
                  <a:srgbClr val="2E1504"/>
                </a:solidFill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Дрожание</a:t>
            </a:r>
            <a:r>
              <a:rPr lang="ru-RU" b="1" spc="-95" dirty="0">
                <a:solidFill>
                  <a:srgbClr val="2E1504"/>
                </a:solidFill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2E1504"/>
                </a:solidFill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от</a:t>
            </a:r>
            <a:r>
              <a:rPr lang="ru-RU" b="1" spc="-100" dirty="0">
                <a:solidFill>
                  <a:srgbClr val="2E1504"/>
                </a:solidFill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ru-RU" b="1" spc="-10" dirty="0">
                <a:solidFill>
                  <a:srgbClr val="2E1504"/>
                </a:solidFill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страха</a:t>
            </a:r>
            <a:endParaRPr lang="ru-RU" sz="1200" dirty="0">
              <a:solidFill>
                <a:srgbClr val="2E1504"/>
              </a:solidFill>
              <a:latin typeface="Arial" panose="020B0604020202020204" pitchFamily="34" charset="0"/>
              <a:ea typeface="Symbol" panose="05050102010706020507" pitchFamily="18" charset="2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2645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10845" algn="l"/>
              </a:tabLst>
            </a:pPr>
            <a:r>
              <a:rPr lang="ru-RU" b="1" spc="-20" dirty="0">
                <a:solidFill>
                  <a:srgbClr val="2E15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Неконтролируемый плач</a:t>
            </a:r>
            <a:endParaRPr lang="ru-RU" dirty="0">
              <a:solidFill>
                <a:srgbClr val="2E15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001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47" y="58654"/>
            <a:ext cx="8935453" cy="502619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E095CD9-0137-41B3-B271-9F58B0C65AF8}"/>
              </a:ext>
            </a:extLst>
          </p:cNvPr>
          <p:cNvSpPr/>
          <p:nvPr/>
        </p:nvSpPr>
        <p:spPr>
          <a:xfrm>
            <a:off x="1207008" y="145465"/>
            <a:ext cx="6431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9385" marR="133350" algn="ctr">
              <a:spcBef>
                <a:spcPts val="270"/>
              </a:spcBef>
              <a:spcAft>
                <a:spcPts val="0"/>
              </a:spcAft>
            </a:pPr>
            <a:r>
              <a:rPr lang="ru-RU" sz="1400" b="1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Примерный</a:t>
            </a:r>
            <a:r>
              <a:rPr lang="ru-RU" sz="1400" b="1" kern="0" spc="-2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протокол наблюдения</a:t>
            </a:r>
            <a:r>
              <a:rPr lang="ru-RU" sz="1400" b="1" kern="0" spc="-335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</a:t>
            </a:r>
            <a:r>
              <a:rPr lang="ru-RU" sz="1400" b="1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детьми</a:t>
            </a:r>
            <a:r>
              <a:rPr lang="ru-RU" sz="1400" b="1" kern="0" spc="-5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ветеранов</a:t>
            </a:r>
            <a:r>
              <a:rPr lang="ru-RU" sz="1400" b="1" kern="0" spc="-5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(участников)</a:t>
            </a:r>
            <a:r>
              <a:rPr lang="ru-RU" sz="1400" b="1" kern="0" spc="-5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0032B9-1FAA-4475-A070-AB08CD87D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325" y="2815741"/>
            <a:ext cx="3247850" cy="20579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AD6577-24D4-45CD-9E92-7FBD759876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019" y="579402"/>
            <a:ext cx="3051048" cy="21354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0BC602-308D-4225-9879-C29C32F3E4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7019" y="2773470"/>
            <a:ext cx="2962656" cy="2100176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110971F-8738-4F0F-9DEC-C2BD6C5FE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114" y="4009260"/>
            <a:ext cx="771415" cy="77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FB14BE8-D5C6-45F6-87F9-98A1EB4C30E0}"/>
              </a:ext>
            </a:extLst>
          </p:cNvPr>
          <p:cNvSpPr/>
          <p:nvPr/>
        </p:nvSpPr>
        <p:spPr>
          <a:xfrm>
            <a:off x="304800" y="908445"/>
            <a:ext cx="49515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своевременной помощи детям участников СВО образовательным организациям рекомендовано вести постоянный мониторинг их психологического состояния.</a:t>
            </a:r>
            <a:endParaRPr lang="ru-RU" sz="1400" b="1" i="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04CD979-2A8D-4827-BAFC-9BE69313381C}"/>
              </a:ext>
            </a:extLst>
          </p:cNvPr>
          <p:cNvSpPr/>
          <p:nvPr/>
        </p:nvSpPr>
        <p:spPr>
          <a:xfrm>
            <a:off x="374118" y="1860963"/>
            <a:ext cx="46603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840413" algn="l"/>
                <a:tab pos="7018338" algn="l"/>
                <a:tab pos="9217025" algn="l"/>
                <a:tab pos="11482388" algn="l"/>
              </a:tabLst>
            </a:pPr>
            <a:r>
              <a:rPr lang="ru-RU" sz="1400" b="1" i="1" spc="-25" dirty="0">
                <a:solidFill>
                  <a:srgbClr val="00A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400" b="1" i="1" dirty="0">
                <a:solidFill>
                  <a:srgbClr val="00A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spc="-10" dirty="0">
                <a:solidFill>
                  <a:srgbClr val="00A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результатам</a:t>
            </a:r>
            <a:r>
              <a:rPr lang="ru-RU" sz="1400" b="1" i="1" dirty="0">
                <a:solidFill>
                  <a:srgbClr val="00A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spc="-10" dirty="0">
                <a:solidFill>
                  <a:srgbClr val="00A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определяется</a:t>
            </a:r>
            <a:r>
              <a:rPr lang="ru-RU" sz="1400" b="1" i="1" dirty="0">
                <a:solidFill>
                  <a:srgbClr val="00A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spc="-10" dirty="0">
                <a:solidFill>
                  <a:srgbClr val="00A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ru-RU" sz="1400" b="1" i="1" dirty="0">
                <a:solidFill>
                  <a:srgbClr val="00A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spc="-10" dirty="0">
                <a:solidFill>
                  <a:srgbClr val="00A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обучающихся,</a:t>
            </a:r>
            <a:r>
              <a:rPr lang="ru-RU" sz="1400" b="1" i="1" dirty="0">
                <a:solidFill>
                  <a:srgbClr val="00A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spc="-10" dirty="0">
                <a:solidFill>
                  <a:srgbClr val="00A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нуждающихся</a:t>
            </a:r>
            <a:r>
              <a:rPr lang="ru-RU" sz="1400" b="1" i="1" dirty="0">
                <a:solidFill>
                  <a:srgbClr val="00A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spc="-50" dirty="0">
                <a:solidFill>
                  <a:srgbClr val="00A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spc="-10" dirty="0">
                <a:solidFill>
                  <a:srgbClr val="00A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повышенном</a:t>
            </a:r>
            <a:r>
              <a:rPr lang="ru-RU" sz="1400" b="1" i="1" spc="-40" dirty="0">
                <a:solidFill>
                  <a:srgbClr val="00A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spc="-10" dirty="0">
                <a:solidFill>
                  <a:srgbClr val="00A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психолого-педагогическом</a:t>
            </a:r>
            <a:r>
              <a:rPr lang="ru-RU" sz="1400" b="1" i="1" spc="-45" dirty="0">
                <a:solidFill>
                  <a:srgbClr val="00A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spc="-10" dirty="0">
                <a:solidFill>
                  <a:srgbClr val="00A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внимании</a:t>
            </a:r>
            <a:r>
              <a:rPr lang="ru-RU" sz="1400" b="1" i="1" spc="-20" dirty="0">
                <a:solidFill>
                  <a:srgbClr val="00A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spc="-10" dirty="0">
                <a:solidFill>
                  <a:srgbClr val="00A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(ПППВ)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013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537" y="1553798"/>
            <a:ext cx="435600" cy="34848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418" y="2621013"/>
            <a:ext cx="367763" cy="4203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1400" y="2637563"/>
            <a:ext cx="435600" cy="3872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1537" y="3767748"/>
            <a:ext cx="435600" cy="34848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020683"/>
            <a:ext cx="218400" cy="194133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31" y="967090"/>
            <a:ext cx="218400" cy="17472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31" y="3096766"/>
            <a:ext cx="218400" cy="17472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0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369" y="4148197"/>
            <a:ext cx="197925" cy="2262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Организационная структура команды сопровождения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59394" y="2054378"/>
            <a:ext cx="2798206" cy="3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9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Старший воспитатель, методист</a:t>
            </a:r>
            <a:r>
              <a:rPr lang="en-US" sz="97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33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659" b="1" dirty="0">
                <a:solidFill>
                  <a:srgbClr val="0C0D0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74" dirty="0"/>
          </a:p>
        </p:txBody>
      </p:sp>
      <p:sp>
        <p:nvSpPr>
          <p:cNvPr id="17" name="Text 2"/>
          <p:cNvSpPr txBox="1"/>
          <p:nvPr/>
        </p:nvSpPr>
        <p:spPr>
          <a:xfrm>
            <a:off x="842624" y="967090"/>
            <a:ext cx="4287300" cy="3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9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Руководитель образовательной организации</a:t>
            </a:r>
            <a:r>
              <a:rPr lang="en-US" sz="825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891" b="1" dirty="0">
                <a:solidFill>
                  <a:srgbClr val="0C0D0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25" dirty="0"/>
          </a:p>
        </p:txBody>
      </p:sp>
      <p:sp>
        <p:nvSpPr>
          <p:cNvPr id="18" name="Text 3"/>
          <p:cNvSpPr txBox="1"/>
          <p:nvPr/>
        </p:nvSpPr>
        <p:spPr>
          <a:xfrm>
            <a:off x="900565" y="3024763"/>
            <a:ext cx="1175151" cy="3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91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</a:t>
            </a:r>
            <a:r>
              <a:rPr lang="en-US" sz="119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51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829" b="1" dirty="0">
                <a:solidFill>
                  <a:srgbClr val="0C0D0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91" dirty="0"/>
          </a:p>
        </p:txBody>
      </p:sp>
      <p:sp>
        <p:nvSpPr>
          <p:cNvPr id="19" name="Text 4"/>
          <p:cNvSpPr txBox="1"/>
          <p:nvPr/>
        </p:nvSpPr>
        <p:spPr>
          <a:xfrm>
            <a:off x="859394" y="4148197"/>
            <a:ext cx="998368" cy="3170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9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</a:t>
            </a:r>
            <a:r>
              <a:rPr lang="en-US" sz="86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9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6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65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2984856"/>
            <a:ext cx="2397204" cy="1709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>
              <a:lnSpc>
                <a:spcPct val="115000"/>
              </a:lnSpc>
            </a:pPr>
            <a:r>
              <a:rPr lang="ru-RU" sz="1068" dirty="0">
                <a:solidFill>
                  <a:srgbClr val="FF35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</a:t>
            </a:r>
            <a:r>
              <a:rPr lang="en-US" sz="1100" b="1" dirty="0">
                <a:solidFill>
                  <a:srgbClr val="FF35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!</a:t>
            </a:r>
            <a:r>
              <a:rPr lang="ru-RU" sz="1068" dirty="0">
                <a:solidFill>
                  <a:srgbClr val="FF35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начала взаимодействия обязательно получение письменного согласия родителей, что обеспечивает правовую основу и защищает интересы детей и их семей.</a:t>
            </a: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12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353312"/>
            <a:ext cx="2702004" cy="16315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Работа проводится командой педагогов, психолога и других специалистов, направленная на комплексное сопровождение обучающихся с  социальными рисками.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350750"/>
            <a:ext cx="3689556" cy="12676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59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воспитанниками группы 
ПППВ (повышенное психолого-педагогическое внимание)
</a:t>
            </a:r>
            <a:endParaRPr lang="en-US" sz="1599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endParaRPr lang="en-US" sz="1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6A50101-F943-4CE7-9A4A-448704AF6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548" y="3294504"/>
            <a:ext cx="971502" cy="97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1117</Words>
  <Application>Microsoft Office PowerPoint</Application>
  <PresentationFormat>Экран (16:9)</PresentationFormat>
  <Paragraphs>122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-apple-system</vt:lpstr>
      <vt:lpstr>Arial</vt:lpstr>
      <vt:lpstr>Calibri</vt:lpstr>
      <vt:lpstr>quote-cjk-patch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Ольга Сапрыкина</cp:lastModifiedBy>
  <cp:revision>18</cp:revision>
  <dcterms:created xsi:type="dcterms:W3CDTF">2026-02-16T12:10:14Z</dcterms:created>
  <dcterms:modified xsi:type="dcterms:W3CDTF">2026-04-20T12:25:11Z</dcterms:modified>
</cp:coreProperties>
</file>