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3" r:id="rId6"/>
    <p:sldId id="275" r:id="rId7"/>
    <p:sldId id="276" r:id="rId8"/>
    <p:sldId id="277" r:id="rId9"/>
    <p:sldId id="262" r:id="rId10"/>
    <p:sldId id="278" r:id="rId11"/>
    <p:sldId id="263" r:id="rId12"/>
    <p:sldId id="280" r:id="rId13"/>
    <p:sldId id="267" r:id="rId14"/>
    <p:sldId id="281" r:id="rId15"/>
    <p:sldId id="270" r:id="rId16"/>
    <p:sldId id="272" r:id="rId17"/>
  </p:sldIdLst>
  <p:sldSz cx="9144000" cy="6858000" type="screen4x3"/>
  <p:notesSz cx="9144000" cy="6858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omic Sans MS" pitchFamily="66" charset="0"/>
      <p:regular r:id="rId23"/>
      <p:bold r:id="rId24"/>
    </p:embeddedFont>
    <p:embeddedFont>
      <p:font typeface="Segoe Print" pitchFamily="2" charset="0"/>
      <p:regular r:id="rId25"/>
      <p:bold r:id="rId26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7" autoAdjust="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19148-41FA-4B83-B11E-83369984734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48E84-228C-47F0-A34C-804439450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8E84-228C-47F0-A34C-8044394501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8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0096" y="591312"/>
            <a:ext cx="6111239" cy="8961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6824" y="650239"/>
            <a:ext cx="5610351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6F2F9F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6F2F9F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6F2F9F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6F2F9F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6F2F9F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143"/>
            <a:ext cx="9144000" cy="68488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9175" y="721309"/>
            <a:ext cx="456565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6F2F9F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1466" y="1188466"/>
            <a:ext cx="7421880" cy="430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6F2F9F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857186" y="2428824"/>
            <a:ext cx="8287384" cy="4248150"/>
            <a:chOff x="857186" y="2428824"/>
            <a:chExt cx="8287384" cy="42481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6484" y="2428824"/>
              <a:ext cx="4247515" cy="42475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186" y="2714637"/>
              <a:ext cx="4272470" cy="3535553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371600" y="6096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>
                <a:solidFill>
                  <a:srgbClr val="C00000"/>
                </a:solidFill>
              </a:rPr>
              <a:t>Сообщение из опыта работы</a:t>
            </a:r>
          </a:p>
          <a:p>
            <a:pPr algn="r"/>
            <a:r>
              <a:rPr lang="ru-RU" sz="2400" i="1" dirty="0" smtClean="0">
                <a:solidFill>
                  <a:srgbClr val="C00000"/>
                </a:solidFill>
              </a:rPr>
              <a:t>     «Использование </a:t>
            </a:r>
            <a:r>
              <a:rPr lang="ru-RU" sz="2400" i="1" dirty="0" err="1" smtClean="0">
                <a:solidFill>
                  <a:srgbClr val="C00000"/>
                </a:solidFill>
              </a:rPr>
              <a:t>коврографа</a:t>
            </a:r>
            <a:r>
              <a:rPr lang="ru-RU" sz="2400" i="1" dirty="0" smtClean="0">
                <a:solidFill>
                  <a:srgbClr val="C00000"/>
                </a:solidFill>
              </a:rPr>
              <a:t>                        </a:t>
            </a:r>
            <a:r>
              <a:rPr lang="ru-RU" sz="2400" i="1" dirty="0" smtClean="0">
                <a:solidFill>
                  <a:srgbClr val="C00000"/>
                </a:solidFill>
              </a:rPr>
              <a:t>«Ларчик</a:t>
            </a:r>
            <a:r>
              <a:rPr lang="ru-RU" sz="2400" i="1" dirty="0" smtClean="0">
                <a:solidFill>
                  <a:srgbClr val="C00000"/>
                </a:solidFill>
              </a:rPr>
              <a:t>» В.В. </a:t>
            </a:r>
            <a:r>
              <a:rPr lang="ru-RU" sz="2400" i="1" dirty="0" err="1" smtClean="0">
                <a:solidFill>
                  <a:srgbClr val="C00000"/>
                </a:solidFill>
              </a:rPr>
              <a:t>Воскобовича</a:t>
            </a:r>
            <a:r>
              <a:rPr lang="ru-RU" sz="2400" i="1" dirty="0" smtClean="0">
                <a:solidFill>
                  <a:srgbClr val="C00000"/>
                </a:solidFill>
              </a:rPr>
              <a:t> в системе работы с детьми          дошкольного возраста».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8232" y="595883"/>
            <a:ext cx="3928872" cy="51815"/>
          </a:xfrm>
          <a:prstGeom prst="rect">
            <a:avLst/>
          </a:prstGeom>
        </p:spPr>
      </p:pic>
      <p:pic>
        <p:nvPicPr>
          <p:cNvPr id="11" name="Рисунок 10" descr="0defdc7e-fa89-4c6b-b749-b803fcc2f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609600"/>
            <a:ext cx="2514600" cy="3024352"/>
          </a:xfrm>
          <a:prstGeom prst="rect">
            <a:avLst/>
          </a:prstGeom>
        </p:spPr>
      </p:pic>
      <p:pic>
        <p:nvPicPr>
          <p:cNvPr id="18" name="Рисунок 17" descr="DSC_0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657600"/>
            <a:ext cx="2667000" cy="2743201"/>
          </a:xfrm>
          <a:prstGeom prst="rect">
            <a:avLst/>
          </a:prstGeom>
        </p:spPr>
      </p:pic>
      <p:pic>
        <p:nvPicPr>
          <p:cNvPr id="8" name="Рисунок 7" descr="cc1a886c-9dcd-4719-8c1a-c2680116e6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609600"/>
            <a:ext cx="260985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854"/>
          </a:xfrm>
          <a:prstGeom prst="rect">
            <a:avLst/>
          </a:prstGeom>
        </p:spPr>
      </p:pic>
      <p:pic>
        <p:nvPicPr>
          <p:cNvPr id="21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 rot="480792">
            <a:off x="1940464" y="3530590"/>
            <a:ext cx="2753054" cy="2888140"/>
          </a:xfrm>
          <a:prstGeom prst="rect">
            <a:avLst/>
          </a:prstGeom>
        </p:spPr>
      </p:pic>
      <p:pic>
        <p:nvPicPr>
          <p:cNvPr id="23" name="Рисунок 22" descr="ff2d0faa-a557-490d-98e4-8d82b3f38c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81000"/>
            <a:ext cx="2171700" cy="2743200"/>
          </a:xfrm>
          <a:prstGeom prst="rect">
            <a:avLst/>
          </a:prstGeom>
        </p:spPr>
      </p:pic>
      <p:pic>
        <p:nvPicPr>
          <p:cNvPr id="8" name="Рисунок 7" descr="42b05a74-c31d-4ca6-b6ab-24e2ad8eed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352800"/>
            <a:ext cx="2743200" cy="3097161"/>
          </a:xfrm>
          <a:prstGeom prst="rect">
            <a:avLst/>
          </a:prstGeom>
        </p:spPr>
      </p:pic>
      <p:pic>
        <p:nvPicPr>
          <p:cNvPr id="9" name="Рисунок 8" descr="caee5121-e35a-4084-9871-3cb09d61d0f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28600"/>
            <a:ext cx="3200400" cy="3246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6"/>
            <a:ext cx="9144000" cy="6848854"/>
          </a:xfrm>
          <a:prstGeom prst="rect">
            <a:avLst/>
          </a:prstGeom>
        </p:spPr>
      </p:pic>
      <p:pic>
        <p:nvPicPr>
          <p:cNvPr id="19" name="Рисунок 18" descr="22b18a60-3314-46ca-9628-4bcb0acd07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2590800" cy="3019926"/>
          </a:xfrm>
          <a:prstGeom prst="rect">
            <a:avLst/>
          </a:prstGeom>
        </p:spPr>
      </p:pic>
      <p:pic>
        <p:nvPicPr>
          <p:cNvPr id="8" name="Рисунок 7" descr="71873e3c-b483-4a8e-9268-c1ef3afaf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57200"/>
            <a:ext cx="2590800" cy="3048000"/>
          </a:xfrm>
          <a:prstGeom prst="rect">
            <a:avLst/>
          </a:prstGeom>
        </p:spPr>
      </p:pic>
      <p:pic>
        <p:nvPicPr>
          <p:cNvPr id="9" name="Рисунок 8" descr="42b05a74-c31d-4ca6-b6ab-24e2ad8eed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3276600"/>
            <a:ext cx="272415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6bd33de9-cc12-4689-9e87-346a04d42f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438400"/>
            <a:ext cx="3124200" cy="3965331"/>
          </a:xfrm>
          <a:prstGeom prst="rect">
            <a:avLst/>
          </a:prstGeom>
        </p:spPr>
      </p:pic>
      <p:pic>
        <p:nvPicPr>
          <p:cNvPr id="15" name="Рисунок 14" descr="539af4f4-4b1d-47ed-ac2d-6b64b69dc8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8600"/>
            <a:ext cx="35052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2a55b6d-d236-40b1-86ef-afb839a582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86200"/>
            <a:ext cx="2895600" cy="2438400"/>
          </a:xfrm>
          <a:prstGeom prst="rect">
            <a:avLst/>
          </a:prstGeom>
        </p:spPr>
      </p:pic>
      <p:pic>
        <p:nvPicPr>
          <p:cNvPr id="6" name="Рисунок 5" descr="eefa1795-faca-4fe9-8ca1-989ce05c36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04800"/>
            <a:ext cx="2628900" cy="3505200"/>
          </a:xfrm>
          <a:prstGeom prst="rect">
            <a:avLst/>
          </a:prstGeom>
        </p:spPr>
      </p:pic>
      <p:pic>
        <p:nvPicPr>
          <p:cNvPr id="7" name="Рисунок 6" descr="f7fee3eb-38b8-4a0f-a234-ffe455134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04800"/>
            <a:ext cx="243078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a5914b8-f335-41b3-b05d-d70a9dc5d7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"/>
            <a:ext cx="3913716" cy="3276600"/>
          </a:xfrm>
          <a:prstGeom prst="rect">
            <a:avLst/>
          </a:prstGeom>
        </p:spPr>
      </p:pic>
      <p:pic>
        <p:nvPicPr>
          <p:cNvPr id="4" name="Рисунок 3" descr="e6ccbeb1-f6af-4ddc-bc5d-8c0c69520a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590800"/>
            <a:ext cx="2971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53340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2400" dirty="0" smtClean="0">
                <a:solidFill>
                  <a:srgbClr val="FF0000"/>
                </a:solidFill>
                <a:latin typeface="+mj-lt"/>
                <a:cs typeface="Comic Sans MS"/>
              </a:rPr>
              <a:t>В основу игр заложено три основных принципа: </a:t>
            </a:r>
            <a:endParaRPr sz="2400">
              <a:solidFill>
                <a:srgbClr val="FF0000"/>
              </a:solidFill>
              <a:latin typeface="+mj-lt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22857" y="1390650"/>
            <a:ext cx="6096635" cy="295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160"/>
              </a:lnSpc>
              <a:spcBef>
                <a:spcPts val="105"/>
              </a:spcBef>
            </a:pPr>
            <a:endParaRPr sz="2000">
              <a:latin typeface="Comic Sans MS"/>
              <a:cs typeface="Comic Sans MS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886200" y="1447800"/>
            <a:ext cx="1907187" cy="1973278"/>
            <a:chOff x="2247604" y="0"/>
            <a:chExt cx="2137975" cy="2117756"/>
          </a:xfrm>
        </p:grpSpPr>
        <p:sp>
          <p:nvSpPr>
            <p:cNvPr id="35" name="Овал 34"/>
            <p:cNvSpPr/>
            <p:nvPr/>
          </p:nvSpPr>
          <p:spPr>
            <a:xfrm>
              <a:off x="2247604" y="0"/>
              <a:ext cx="2137975" cy="211775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2560703" y="310138"/>
              <a:ext cx="1737003" cy="1497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rgbClr val="FF0000"/>
                  </a:solidFill>
                </a:rPr>
                <a:t>Интерес</a:t>
              </a:r>
              <a:endParaRPr lang="ru-RU" sz="32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52600" y="1447800"/>
            <a:ext cx="2065209" cy="2057401"/>
            <a:chOff x="4334465" y="0"/>
            <a:chExt cx="2149217" cy="2012413"/>
          </a:xfrm>
        </p:grpSpPr>
        <p:sp>
          <p:nvSpPr>
            <p:cNvPr id="38" name="Овал 37"/>
            <p:cNvSpPr/>
            <p:nvPr/>
          </p:nvSpPr>
          <p:spPr>
            <a:xfrm>
              <a:off x="4334465" y="0"/>
              <a:ext cx="2149217" cy="201241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4649211" y="294711"/>
              <a:ext cx="1519725" cy="1422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rgbClr val="7030A0"/>
                  </a:solidFill>
                </a:rPr>
                <a:t>Познание</a:t>
              </a:r>
              <a:endParaRPr lang="ru-RU" sz="2400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819400" y="3276600"/>
            <a:ext cx="2057400" cy="1981200"/>
            <a:chOff x="185713" y="718938"/>
            <a:chExt cx="2181072" cy="2270206"/>
          </a:xfrm>
        </p:grpSpPr>
        <p:sp>
          <p:nvSpPr>
            <p:cNvPr id="41" name="Овал 40"/>
            <p:cNvSpPr/>
            <p:nvPr/>
          </p:nvSpPr>
          <p:spPr>
            <a:xfrm>
              <a:off x="185713" y="718938"/>
              <a:ext cx="2181072" cy="227020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Овал 4"/>
            <p:cNvSpPr/>
            <p:nvPr/>
          </p:nvSpPr>
          <p:spPr>
            <a:xfrm>
              <a:off x="505124" y="1051402"/>
              <a:ext cx="1542250" cy="1605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Творчество</a:t>
              </a:r>
              <a:endParaRPr lang="ru-RU" sz="2300" kern="1200" dirty="0"/>
            </a:p>
          </p:txBody>
        </p:sp>
      </p:grpSp>
      <p:sp>
        <p:nvSpPr>
          <p:cNvPr id="43" name=" 3"/>
          <p:cNvSpPr/>
          <p:nvPr/>
        </p:nvSpPr>
        <p:spPr>
          <a:xfrm>
            <a:off x="1295400" y="1600200"/>
            <a:ext cx="5105400" cy="4005059"/>
          </a:xfrm>
          <a:prstGeom prst="funnel">
            <a:avLst/>
          </a:prstGeom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516337514698"/>
          <p:cNvPicPr>
            <a:picLocks noChangeAspect="1" noChangeArrowheads="1"/>
          </p:cNvPicPr>
          <p:nvPr/>
        </p:nvPicPr>
        <p:blipFill>
          <a:blip r:embed="rId2" cstate="print"/>
          <a:srcRect l="10498" r="11665"/>
          <a:stretch>
            <a:fillRect/>
          </a:stretch>
        </p:blipFill>
        <p:spPr bwMode="auto">
          <a:xfrm>
            <a:off x="4572000" y="3048000"/>
            <a:ext cx="3525838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SCN0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85800"/>
            <a:ext cx="28082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6a5f26d-5696-4ccb-857f-c5eb1f828c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609600"/>
            <a:ext cx="3276600" cy="2457450"/>
          </a:xfrm>
          <a:prstGeom prst="rect">
            <a:avLst/>
          </a:prstGeom>
        </p:spPr>
      </p:pic>
      <p:pic>
        <p:nvPicPr>
          <p:cNvPr id="13" name="Picture 7" descr="KOV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5814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C:\Users\123\Pictures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609600"/>
            <a:ext cx="1981200" cy="1477962"/>
          </a:xfrm>
          <a:prstGeom prst="rect">
            <a:avLst/>
          </a:prstGeom>
        </p:spPr>
      </p:pic>
      <p:pic>
        <p:nvPicPr>
          <p:cNvPr id="10" name="Picture 20" descr="C:\Users\123\Picture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23034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C:\Users\123\Pictures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86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C:\Users\123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89560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C:\Users\123\Pictures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5257800"/>
            <a:ext cx="3048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C:\Users\123\Pictures\images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343401"/>
            <a:ext cx="2076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C:\Users\123\Pictures\images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2895600"/>
            <a:ext cx="199004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76400" y="2133600"/>
            <a:ext cx="5562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9363" marR="1118235" indent="-260350">
              <a:lnSpc>
                <a:spcPct val="100000"/>
              </a:lnSpc>
              <a:spcBef>
                <a:spcPts val="2625"/>
              </a:spcBef>
              <a:buSzPct val="96153"/>
              <a:buFont typeface="Wingdings"/>
              <a:buChar char=""/>
              <a:tabLst>
                <a:tab pos="1254125" algn="l"/>
              </a:tabLst>
            </a:pPr>
            <a:r>
              <a:rPr lang="ru-RU" sz="2400" b="0" i="0" dirty="0" smtClean="0">
                <a:solidFill>
                  <a:srgbClr val="FF0000"/>
                </a:solidFill>
                <a:latin typeface="+mj-lt"/>
                <a:cs typeface="Comic Sans MS"/>
              </a:rPr>
              <a:t>Социально</a:t>
            </a:r>
            <a:r>
              <a:rPr lang="ru-RU" sz="2400" b="0" i="0" spc="-45" dirty="0" smtClean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lang="ru-RU" sz="2400" b="0" i="0" dirty="0" smtClean="0">
                <a:solidFill>
                  <a:srgbClr val="FF0000"/>
                </a:solidFill>
                <a:latin typeface="+mj-lt"/>
                <a:cs typeface="Comic Sans MS"/>
              </a:rPr>
              <a:t>–</a:t>
            </a:r>
            <a:r>
              <a:rPr lang="ru-RU" sz="2400" b="0" i="0" spc="-15" dirty="0" smtClean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lang="ru-RU" sz="2400" b="0" i="0" spc="-10" dirty="0" smtClean="0">
                <a:solidFill>
                  <a:srgbClr val="FF0000"/>
                </a:solidFill>
                <a:latin typeface="+mj-lt"/>
                <a:cs typeface="Comic Sans MS"/>
              </a:rPr>
              <a:t>коммуникативное развитие</a:t>
            </a:r>
            <a:endParaRPr lang="ru-RU" sz="2400" dirty="0" smtClean="0">
              <a:solidFill>
                <a:srgbClr val="FF0000"/>
              </a:solidFill>
              <a:latin typeface="+mj-lt"/>
              <a:cs typeface="Comic Sans MS"/>
            </a:endParaRPr>
          </a:p>
          <a:p>
            <a:pPr marL="1249363" lvl="1" indent="-260350">
              <a:lnSpc>
                <a:spcPct val="100000"/>
              </a:lnSpc>
              <a:spcBef>
                <a:spcPts val="625"/>
              </a:spcBef>
              <a:buSzPct val="96153"/>
              <a:buFont typeface="Wingdings"/>
              <a:buChar char=""/>
              <a:tabLst>
                <a:tab pos="125412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Comic Sans MS"/>
              </a:rPr>
              <a:t>Познавательное</a:t>
            </a:r>
            <a:r>
              <a:rPr lang="ru-RU" sz="2400" spc="-105" dirty="0" smtClean="0">
                <a:solidFill>
                  <a:srgbClr val="002060"/>
                </a:solidFill>
                <a:latin typeface="+mj-lt"/>
                <a:cs typeface="Comic Sans MS"/>
              </a:rPr>
              <a:t> </a:t>
            </a:r>
            <a:r>
              <a:rPr lang="ru-RU" sz="2400" spc="-10" dirty="0" smtClean="0">
                <a:solidFill>
                  <a:srgbClr val="002060"/>
                </a:solidFill>
                <a:latin typeface="+mj-lt"/>
                <a:cs typeface="Comic Sans MS"/>
              </a:rPr>
              <a:t>развитие</a:t>
            </a:r>
            <a:endParaRPr lang="ru-RU" sz="2400" dirty="0" smtClean="0">
              <a:solidFill>
                <a:srgbClr val="002060"/>
              </a:solidFill>
              <a:latin typeface="+mj-lt"/>
              <a:cs typeface="Comic Sans MS"/>
            </a:endParaRPr>
          </a:p>
          <a:p>
            <a:pPr marL="1249363" lvl="2" indent="-260350">
              <a:lnSpc>
                <a:spcPct val="100000"/>
              </a:lnSpc>
              <a:spcBef>
                <a:spcPts val="625"/>
              </a:spcBef>
              <a:buSzPct val="96153"/>
              <a:buFont typeface="Wingdings"/>
              <a:buChar char=""/>
              <a:tabLst>
                <a:tab pos="1254125" algn="l"/>
              </a:tabLst>
            </a:pPr>
            <a:r>
              <a:rPr lang="ru-RU" sz="2400" dirty="0" smtClean="0">
                <a:solidFill>
                  <a:srgbClr val="6F2F9F"/>
                </a:solidFill>
                <a:latin typeface="+mj-lt"/>
                <a:cs typeface="Comic Sans MS"/>
              </a:rPr>
              <a:t>Речевое</a:t>
            </a:r>
            <a:r>
              <a:rPr lang="ru-RU" sz="2400" spc="-35" dirty="0" smtClean="0">
                <a:solidFill>
                  <a:srgbClr val="6F2F9F"/>
                </a:solidFill>
                <a:latin typeface="+mj-lt"/>
                <a:cs typeface="Comic Sans MS"/>
              </a:rPr>
              <a:t> </a:t>
            </a:r>
            <a:r>
              <a:rPr lang="ru-RU" sz="2400" spc="-10" dirty="0" smtClean="0">
                <a:solidFill>
                  <a:srgbClr val="6F2F9F"/>
                </a:solidFill>
                <a:latin typeface="+mj-lt"/>
                <a:cs typeface="Comic Sans MS"/>
              </a:rPr>
              <a:t>развитие</a:t>
            </a:r>
            <a:endParaRPr lang="ru-RU" sz="2400" dirty="0" smtClean="0">
              <a:latin typeface="+mj-lt"/>
              <a:cs typeface="Comic Sans MS"/>
            </a:endParaRPr>
          </a:p>
          <a:p>
            <a:pPr marL="1249363" marR="1127125" indent="-260350">
              <a:lnSpc>
                <a:spcPct val="100000"/>
              </a:lnSpc>
              <a:spcBef>
                <a:spcPts val="625"/>
              </a:spcBef>
              <a:buSzPct val="96153"/>
              <a:buFont typeface="Wingdings"/>
              <a:buChar char=""/>
              <a:tabLst>
                <a:tab pos="1254125" algn="l"/>
              </a:tabLst>
            </a:pPr>
            <a:r>
              <a:rPr lang="ru-RU" sz="2400" b="0" i="0" dirty="0" smtClean="0">
                <a:latin typeface="+mj-lt"/>
                <a:cs typeface="Comic Sans MS"/>
              </a:rPr>
              <a:t>Художественно</a:t>
            </a:r>
            <a:r>
              <a:rPr lang="ru-RU" sz="2400" b="0" i="0" spc="-35" dirty="0" smtClean="0">
                <a:latin typeface="+mj-lt"/>
                <a:cs typeface="Comic Sans MS"/>
              </a:rPr>
              <a:t> </a:t>
            </a:r>
            <a:r>
              <a:rPr lang="ru-RU" sz="2400" b="0" i="0" dirty="0" smtClean="0">
                <a:latin typeface="+mj-lt"/>
                <a:cs typeface="Comic Sans MS"/>
              </a:rPr>
              <a:t>–</a:t>
            </a:r>
            <a:r>
              <a:rPr lang="ru-RU" sz="2400" b="0" i="0" spc="-20" dirty="0" smtClean="0">
                <a:latin typeface="+mj-lt"/>
                <a:cs typeface="Comic Sans MS"/>
              </a:rPr>
              <a:t> </a:t>
            </a:r>
            <a:r>
              <a:rPr lang="ru-RU" sz="2400" b="0" i="0" spc="-10" dirty="0" smtClean="0">
                <a:latin typeface="+mj-lt"/>
                <a:cs typeface="Comic Sans MS"/>
              </a:rPr>
              <a:t>эстетическое развитие</a:t>
            </a:r>
            <a:endParaRPr lang="ru-RU" sz="2400" dirty="0" smtClean="0">
              <a:latin typeface="+mj-lt"/>
              <a:cs typeface="Comic Sans MS"/>
            </a:endParaRPr>
          </a:p>
          <a:p>
            <a:pPr marL="1249363" lvl="1" indent="-260350">
              <a:lnSpc>
                <a:spcPct val="100000"/>
              </a:lnSpc>
              <a:spcBef>
                <a:spcPts val="625"/>
              </a:spcBef>
              <a:buSzPct val="96153"/>
              <a:buFont typeface="Wingdings"/>
              <a:buChar char=""/>
              <a:tabLst>
                <a:tab pos="1254125" algn="l"/>
              </a:tabLst>
            </a:pPr>
            <a:r>
              <a:rPr lang="ru-RU" sz="2400" dirty="0" smtClean="0">
                <a:solidFill>
                  <a:srgbClr val="6F2F9F"/>
                </a:solidFill>
                <a:latin typeface="+mj-lt"/>
                <a:cs typeface="Comic Sans MS"/>
              </a:rPr>
              <a:t>Физическое</a:t>
            </a:r>
            <a:r>
              <a:rPr lang="ru-RU" sz="2400" spc="-95" dirty="0" smtClean="0">
                <a:solidFill>
                  <a:srgbClr val="6F2F9F"/>
                </a:solidFill>
                <a:latin typeface="+mj-lt"/>
                <a:cs typeface="Comic Sans MS"/>
              </a:rPr>
              <a:t> </a:t>
            </a:r>
            <a:r>
              <a:rPr lang="ru-RU" sz="2400" spc="-10" dirty="0" smtClean="0">
                <a:solidFill>
                  <a:srgbClr val="6F2F9F"/>
                </a:solidFill>
                <a:latin typeface="+mj-lt"/>
                <a:cs typeface="Comic Sans MS"/>
              </a:rPr>
              <a:t>развитие</a:t>
            </a:r>
            <a:endParaRPr lang="ru-RU" sz="2400" dirty="0">
              <a:latin typeface="+mj-lt"/>
              <a:cs typeface="Comic Sans MS"/>
            </a:endParaRPr>
          </a:p>
        </p:txBody>
      </p:sp>
      <p:sp>
        <p:nvSpPr>
          <p:cNvPr id="18" name="object 3"/>
          <p:cNvSpPr txBox="1">
            <a:spLocks noGrp="1"/>
          </p:cNvSpPr>
          <p:nvPr>
            <p:ph type="title"/>
          </p:nvPr>
        </p:nvSpPr>
        <p:spPr>
          <a:xfrm>
            <a:off x="838200" y="761746"/>
            <a:ext cx="6496812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dirty="0" smtClean="0">
                <a:latin typeface="+mj-lt"/>
              </a:rPr>
              <a:t>Игровые ситуации для  дошкольного возраста распределены по образовательным областям ФГОС ДО:</a:t>
            </a:r>
            <a:endParaRPr sz="2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590804" y="1676400"/>
            <a:ext cx="3461385" cy="39427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1205" indent="-751840">
              <a:lnSpc>
                <a:spcPct val="100000"/>
              </a:lnSpc>
              <a:spcBef>
                <a:spcPts val="2605"/>
              </a:spcBef>
              <a:buAutoNum type="arabicPeriod"/>
              <a:tabLst>
                <a:tab pos="751840" algn="l"/>
              </a:tabLst>
            </a:pPr>
            <a:r>
              <a:rPr sz="1600" smtClean="0">
                <a:solidFill>
                  <a:srgbClr val="6F2F9F"/>
                </a:solidFill>
                <a:latin typeface="Comic Sans MS"/>
                <a:cs typeface="Comic Sans MS"/>
              </a:rPr>
              <a:t>пространственными</a:t>
            </a:r>
            <a:r>
              <a:rPr sz="1600" spc="-110" smtClean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spc="-50" dirty="0">
                <a:solidFill>
                  <a:srgbClr val="6F2F9F"/>
                </a:solidFill>
                <a:latin typeface="Comic Sans MS"/>
                <a:cs typeface="Comic Sans MS"/>
              </a:rPr>
              <a:t>и</a:t>
            </a:r>
            <a:endParaRPr sz="16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6F2F9F"/>
                </a:solidFill>
                <a:latin typeface="Comic Sans MS"/>
                <a:cs typeface="Comic Sans MS"/>
              </a:rPr>
              <a:t>количественными</a:t>
            </a:r>
            <a:r>
              <a:rPr sz="1600" spc="-3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Comic Sans MS"/>
                <a:cs typeface="Comic Sans MS"/>
              </a:rPr>
              <a:t>отношениями</a:t>
            </a:r>
            <a:endParaRPr sz="1600">
              <a:latin typeface="Comic Sans MS"/>
              <a:cs typeface="Comic Sans MS"/>
            </a:endParaRPr>
          </a:p>
          <a:p>
            <a:pPr marL="437515" marR="497205" indent="80645">
              <a:lnSpc>
                <a:spcPct val="100000"/>
              </a:lnSpc>
              <a:spcBef>
                <a:spcPts val="1925"/>
              </a:spcBef>
              <a:buAutoNum type="arabicPeriod" startAt="2"/>
              <a:tabLst>
                <a:tab pos="753745" algn="l"/>
              </a:tabLst>
            </a:pP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облегчает</a:t>
            </a:r>
            <a:r>
              <a:rPr sz="1600" spc="-8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Comic Sans MS"/>
                <a:cs typeface="Comic Sans MS"/>
              </a:rPr>
              <a:t>построение геометрических</a:t>
            </a:r>
            <a:r>
              <a:rPr sz="1600" spc="-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Comic Sans MS"/>
                <a:cs typeface="Comic Sans MS"/>
              </a:rPr>
              <a:t>контуров</a:t>
            </a:r>
            <a:endParaRPr sz="1600">
              <a:latin typeface="Comic Sans MS"/>
              <a:cs typeface="Comic Sans MS"/>
            </a:endParaRPr>
          </a:p>
          <a:p>
            <a:pPr marL="12700" marR="5080" indent="353060">
              <a:lnSpc>
                <a:spcPct val="100000"/>
              </a:lnSpc>
              <a:spcBef>
                <a:spcPts val="1920"/>
              </a:spcBef>
              <a:buAutoNum type="arabicPeriod" startAt="2"/>
              <a:tabLst>
                <a:tab pos="661670" algn="l"/>
              </a:tabLst>
            </a:pP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облегчает</a:t>
            </a:r>
            <a:r>
              <a:rPr sz="1600" spc="-5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в</a:t>
            </a:r>
            <a:r>
              <a:rPr sz="1600" spc="-4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Comic Sans MS"/>
                <a:cs typeface="Comic Sans MS"/>
              </a:rPr>
              <a:t>дальнейшем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ориентировку</a:t>
            </a:r>
            <a:r>
              <a:rPr sz="1600" spc="-4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детей</a:t>
            </a:r>
            <a:r>
              <a:rPr sz="1600" spc="-7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в</a:t>
            </a:r>
            <a:r>
              <a:rPr sz="1600" spc="-6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тетрадях</a:t>
            </a:r>
            <a:r>
              <a:rPr sz="1600" spc="-60" dirty="0">
                <a:solidFill>
                  <a:srgbClr val="6F2F9F"/>
                </a:solidFill>
                <a:latin typeface="Comic Sans MS"/>
                <a:cs typeface="Comic Sans MS"/>
              </a:rPr>
              <a:t> в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клетку,</a:t>
            </a:r>
            <a:r>
              <a:rPr sz="1600" spc="-6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позволяет</a:t>
            </a:r>
            <a:r>
              <a:rPr sz="1600" spc="-4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увидеть</a:t>
            </a:r>
            <a:r>
              <a:rPr sz="1600" spc="-5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Comic Sans MS"/>
                <a:cs typeface="Comic Sans MS"/>
              </a:rPr>
              <a:t>границу</a:t>
            </a:r>
            <a:endParaRPr sz="1600">
              <a:latin typeface="Comic Sans MS"/>
              <a:cs typeface="Comic Sans MS"/>
            </a:endParaRPr>
          </a:p>
          <a:p>
            <a:pPr marL="504825">
              <a:lnSpc>
                <a:spcPct val="100000"/>
              </a:lnSpc>
            </a:pP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клеток</a:t>
            </a:r>
            <a:r>
              <a:rPr sz="1600" spc="-3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их</a:t>
            </a:r>
            <a:r>
              <a:rPr sz="1600" spc="-4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Comic Sans MS"/>
                <a:cs typeface="Comic Sans MS"/>
              </a:rPr>
              <a:t>расположение</a:t>
            </a:r>
            <a:endParaRPr sz="1600">
              <a:latin typeface="Comic Sans MS"/>
              <a:cs typeface="Comic Sans MS"/>
            </a:endParaRPr>
          </a:p>
          <a:p>
            <a:pPr marL="580390" indent="-581025">
              <a:lnSpc>
                <a:spcPct val="100000"/>
              </a:lnSpc>
              <a:spcBef>
                <a:spcPts val="1920"/>
              </a:spcBef>
              <a:buAutoNum type="arabicPeriod" startAt="4"/>
              <a:tabLst>
                <a:tab pos="581025" algn="l"/>
              </a:tabLst>
            </a:pP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дети</a:t>
            </a:r>
            <a:r>
              <a:rPr sz="1600" spc="-6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знакомятся</a:t>
            </a:r>
            <a:r>
              <a:rPr sz="1600" spc="-2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с</a:t>
            </a:r>
            <a:r>
              <a:rPr sz="1600" spc="-6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Comic Sans MS"/>
                <a:cs typeface="Comic Sans MS"/>
              </a:rPr>
              <a:t>такими</a:t>
            </a:r>
            <a:endParaRPr sz="1600">
              <a:latin typeface="Comic Sans MS"/>
              <a:cs typeface="Comic Sans MS"/>
            </a:endParaRPr>
          </a:p>
          <a:p>
            <a:pPr marL="559435" marR="424815" indent="-1270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понятиями,</a:t>
            </a:r>
            <a:r>
              <a:rPr sz="1600" spc="-4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как</a:t>
            </a:r>
            <a:r>
              <a:rPr sz="1600" spc="-4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Comic Sans MS"/>
                <a:cs typeface="Comic Sans MS"/>
              </a:rPr>
              <a:t>вертикаль, горизонталь, диагональ</a:t>
            </a:r>
            <a:endParaRPr sz="1600">
              <a:latin typeface="Comic Sans MS"/>
              <a:cs typeface="Comic Sans MS"/>
            </a:endParaRPr>
          </a:p>
          <a:p>
            <a:pPr marL="572770" indent="-295910">
              <a:lnSpc>
                <a:spcPct val="100000"/>
              </a:lnSpc>
              <a:spcBef>
                <a:spcPts val="1920"/>
              </a:spcBef>
              <a:buAutoNum type="arabicPeriod" startAt="5"/>
              <a:tabLst>
                <a:tab pos="573405" algn="l"/>
              </a:tabLst>
            </a:pP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учатся</a:t>
            </a:r>
            <a:r>
              <a:rPr sz="1600" spc="-7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ориентироваться</a:t>
            </a:r>
            <a:r>
              <a:rPr sz="1600" spc="-5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spc="-25" dirty="0">
                <a:solidFill>
                  <a:srgbClr val="6F2F9F"/>
                </a:solidFill>
                <a:latin typeface="Comic Sans MS"/>
                <a:cs typeface="Comic Sans MS"/>
              </a:rPr>
              <a:t>на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4057" y="5558738"/>
            <a:ext cx="1176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6F2F9F"/>
                </a:solidFill>
                <a:latin typeface="Comic Sans MS"/>
                <a:cs typeface="Comic Sans MS"/>
              </a:rPr>
              <a:t>плоскости</a:t>
            </a:r>
            <a:r>
              <a:rPr sz="1600" spc="-7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1600" spc="-50" dirty="0">
                <a:solidFill>
                  <a:srgbClr val="6F2F9F"/>
                </a:solidFill>
                <a:latin typeface="Comic Sans MS"/>
                <a:cs typeface="Comic Sans MS"/>
              </a:rPr>
              <a:t>.</a:t>
            </a:r>
            <a:endParaRPr sz="1600">
              <a:latin typeface="Comic Sans MS"/>
              <a:cs typeface="Comic Sans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8615" y="1357883"/>
            <a:ext cx="2857499" cy="206349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115" y="3785615"/>
            <a:ext cx="1572767" cy="157276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617720" y="3886200"/>
            <a:ext cx="3855720" cy="2011680"/>
            <a:chOff x="4645152" y="3715511"/>
            <a:chExt cx="3855720" cy="20116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4872" y="3715511"/>
              <a:ext cx="2286000" cy="1714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5152" y="5682995"/>
              <a:ext cx="2008631" cy="44196"/>
            </a:xfrm>
            <a:prstGeom prst="rect">
              <a:avLst/>
            </a:prstGeom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143001" y="721309"/>
            <a:ext cx="3200399" cy="738664"/>
          </a:xfrm>
        </p:spPr>
        <p:txBody>
          <a:bodyPr/>
          <a:lstStyle/>
          <a:p>
            <a:r>
              <a:rPr lang="ru-RU" sz="1600" dirty="0" smtClean="0">
                <a:latin typeface="+mj-lt"/>
              </a:rPr>
              <a:t>Поле </a:t>
            </a:r>
            <a:r>
              <a:rPr lang="ru-RU" sz="1600" dirty="0" err="1" smtClean="0">
                <a:latin typeface="+mj-lt"/>
              </a:rPr>
              <a:t>коврографа</a:t>
            </a:r>
            <a:r>
              <a:rPr lang="ru-RU" sz="1600" dirty="0" smtClean="0">
                <a:latin typeface="+mj-lt"/>
              </a:rPr>
              <a:t> разделено сеткой, которая помогает знакомить детей с :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b8f45a5-ac91-4e95-9ce1-b33978dcdd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657600"/>
            <a:ext cx="2590800" cy="2590800"/>
          </a:xfrm>
          <a:prstGeom prst="rect">
            <a:avLst/>
          </a:prstGeom>
        </p:spPr>
      </p:pic>
      <p:pic>
        <p:nvPicPr>
          <p:cNvPr id="14" name="Рисунок 13" descr="64e93eaf-60b8-422c-8453-2078502f2c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54726"/>
            <a:ext cx="3581400" cy="2945674"/>
          </a:xfrm>
          <a:prstGeom prst="rect">
            <a:avLst/>
          </a:prstGeom>
        </p:spPr>
      </p:pic>
      <p:pic>
        <p:nvPicPr>
          <p:cNvPr id="8" name="Рисунок 7" descr="IMG-20191029-WA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685800"/>
            <a:ext cx="3429000" cy="2514600"/>
          </a:xfrm>
          <a:prstGeom prst="rect">
            <a:avLst/>
          </a:prstGeom>
        </p:spPr>
      </p:pic>
      <p:pic>
        <p:nvPicPr>
          <p:cNvPr id="9" name="Рисунок 8" descr="Найди-ошибку-1024x6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3581400"/>
            <a:ext cx="2743200" cy="2275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a7c185c-b3a0-4f48-a038-9cba49d5c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2209800" cy="2946400"/>
          </a:xfrm>
          <a:prstGeom prst="rect">
            <a:avLst/>
          </a:prstGeom>
        </p:spPr>
      </p:pic>
      <p:pic>
        <p:nvPicPr>
          <p:cNvPr id="13" name="Рисунок 12" descr="42f76b76-d340-49d9-8422-a788c31da2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657600"/>
            <a:ext cx="2057400" cy="2743200"/>
          </a:xfrm>
          <a:prstGeom prst="rect">
            <a:avLst/>
          </a:prstGeom>
        </p:spPr>
      </p:pic>
      <p:pic>
        <p:nvPicPr>
          <p:cNvPr id="15" name="Рисунок 14" descr="af2d3baa-a02b-428e-a12d-ebb27b5f32d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533400"/>
            <a:ext cx="2362200" cy="2871216"/>
          </a:xfrm>
          <a:prstGeom prst="rect">
            <a:avLst/>
          </a:prstGeom>
        </p:spPr>
      </p:pic>
      <p:pic>
        <p:nvPicPr>
          <p:cNvPr id="16" name="Рисунок 15" descr="f6222420-f217-483d-80e0-9426280502a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733800"/>
            <a:ext cx="222885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8232" y="595883"/>
            <a:ext cx="3928872" cy="51815"/>
          </a:xfrm>
          <a:prstGeom prst="rect">
            <a:avLst/>
          </a:prstGeom>
        </p:spPr>
      </p:pic>
      <p:pic>
        <p:nvPicPr>
          <p:cNvPr id="13" name="Рисунок 12" descr="ec8f827a-b78d-4dd4-95fd-2c01de158d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657600"/>
            <a:ext cx="2971800" cy="2667000"/>
          </a:xfrm>
          <a:prstGeom prst="rect">
            <a:avLst/>
          </a:prstGeom>
        </p:spPr>
      </p:pic>
      <p:pic>
        <p:nvPicPr>
          <p:cNvPr id="9" name="Рисунок 8" descr="215be6af-7774-4d3e-a33b-2f259c7b8e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685800"/>
            <a:ext cx="2286000" cy="2819400"/>
          </a:xfrm>
          <a:prstGeom prst="rect">
            <a:avLst/>
          </a:prstGeom>
        </p:spPr>
      </p:pic>
      <p:pic>
        <p:nvPicPr>
          <p:cNvPr id="12" name="Рисунок 11" descr="75cdc72f-e64c-45ef-96dd-306a33871c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685800"/>
            <a:ext cx="279189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112</Words>
  <Application>Microsoft Office PowerPoint</Application>
  <PresentationFormat>Экран (4:3)</PresentationFormat>
  <Paragraphs>23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Wingdings</vt:lpstr>
      <vt:lpstr>Segoe Print</vt:lpstr>
      <vt:lpstr>Office Theme</vt:lpstr>
      <vt:lpstr>Слайд 1</vt:lpstr>
      <vt:lpstr>В основу игр заложено три основных принципа: </vt:lpstr>
      <vt:lpstr>Слайд 3</vt:lpstr>
      <vt:lpstr>Слайд 4</vt:lpstr>
      <vt:lpstr>Игровые ситуации для  дошкольного возраста распределены по образовательным областям ФГОС ДО:</vt:lpstr>
      <vt:lpstr>Поле коврографа разделено сеткой, которая помогает знакомить детей с 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«Коврограф ЛАРЧИК» Пособие В.В. Воскобовича.</dc:title>
  <dc:creator>Ser</dc:creator>
  <cp:lastModifiedBy>RePack by SPecialiST</cp:lastModifiedBy>
  <cp:revision>53</cp:revision>
  <dcterms:created xsi:type="dcterms:W3CDTF">2022-03-23T06:46:24Z</dcterms:created>
  <dcterms:modified xsi:type="dcterms:W3CDTF">2022-04-11T06:18:07Z</dcterms:modified>
</cp:coreProperties>
</file>