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89" r:id="rId2"/>
    <p:sldId id="301" r:id="rId3"/>
    <p:sldId id="290" r:id="rId4"/>
    <p:sldId id="293" r:id="rId5"/>
    <p:sldId id="294" r:id="rId6"/>
    <p:sldId id="296" r:id="rId7"/>
    <p:sldId id="295" r:id="rId8"/>
    <p:sldId id="297" r:id="rId9"/>
    <p:sldId id="312" r:id="rId10"/>
    <p:sldId id="314" r:id="rId11"/>
    <p:sldId id="298" r:id="rId12"/>
    <p:sldId id="288" r:id="rId13"/>
    <p:sldId id="300" r:id="rId14"/>
    <p:sldId id="299" r:id="rId15"/>
    <p:sldId id="304" r:id="rId16"/>
    <p:sldId id="307" r:id="rId17"/>
    <p:sldId id="292" r:id="rId18"/>
    <p:sldId id="305" r:id="rId19"/>
    <p:sldId id="309" r:id="rId20"/>
    <p:sldId id="310" r:id="rId21"/>
    <p:sldId id="315" r:id="rId22"/>
    <p:sldId id="316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4660"/>
  </p:normalViewPr>
  <p:slideViewPr>
    <p:cSldViewPr>
      <p:cViewPr>
        <p:scale>
          <a:sx n="71" d="100"/>
          <a:sy n="71" d="100"/>
        </p:scale>
        <p:origin x="-912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65FBB5-C126-4CD6-9BE3-FB6141E5A24C}" type="datetimeFigureOut">
              <a:rPr lang="ru-RU" smtClean="0"/>
              <a:pPr/>
              <a:t>23.06.2026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60A5CE-C24F-46EB-AA7B-E84B414487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79234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E588E-DB42-4C55-BDD7-6ED394856D3E}" type="datetimeFigureOut">
              <a:rPr lang="ru-RU" smtClean="0"/>
              <a:pPr/>
              <a:t>23.06.2026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A3190-BE72-447D-B514-BDD04D6A0C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E588E-DB42-4C55-BDD7-6ED394856D3E}" type="datetimeFigureOut">
              <a:rPr lang="ru-RU" smtClean="0"/>
              <a:pPr/>
              <a:t>23.06.2026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A3190-BE72-447D-B514-BDD04D6A0C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E588E-DB42-4C55-BDD7-6ED394856D3E}" type="datetimeFigureOut">
              <a:rPr lang="ru-RU" smtClean="0"/>
              <a:pPr/>
              <a:t>23.06.2026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A3190-BE72-447D-B514-BDD04D6A0C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E588E-DB42-4C55-BDD7-6ED394856D3E}" type="datetimeFigureOut">
              <a:rPr lang="ru-RU" smtClean="0"/>
              <a:pPr/>
              <a:t>23.06.2026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A3190-BE72-447D-B514-BDD04D6A0C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E588E-DB42-4C55-BDD7-6ED394856D3E}" type="datetimeFigureOut">
              <a:rPr lang="ru-RU" smtClean="0"/>
              <a:pPr/>
              <a:t>23.06.2026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A3190-BE72-447D-B514-BDD04D6A0C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E588E-DB42-4C55-BDD7-6ED394856D3E}" type="datetimeFigureOut">
              <a:rPr lang="ru-RU" smtClean="0"/>
              <a:pPr/>
              <a:t>23.06.2026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A3190-BE72-447D-B514-BDD04D6A0C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E588E-DB42-4C55-BDD7-6ED394856D3E}" type="datetimeFigureOut">
              <a:rPr lang="ru-RU" smtClean="0"/>
              <a:pPr/>
              <a:t>23.06.2026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A3190-BE72-447D-B514-BDD04D6A0C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E588E-DB42-4C55-BDD7-6ED394856D3E}" type="datetimeFigureOut">
              <a:rPr lang="ru-RU" smtClean="0"/>
              <a:pPr/>
              <a:t>23.06.2026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A3190-BE72-447D-B514-BDD04D6A0C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E588E-DB42-4C55-BDD7-6ED394856D3E}" type="datetimeFigureOut">
              <a:rPr lang="ru-RU" smtClean="0"/>
              <a:pPr/>
              <a:t>23.06.2026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A3190-BE72-447D-B514-BDD04D6A0C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E588E-DB42-4C55-BDD7-6ED394856D3E}" type="datetimeFigureOut">
              <a:rPr lang="ru-RU" smtClean="0"/>
              <a:pPr/>
              <a:t>23.06.2026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A3190-BE72-447D-B514-BDD04D6A0C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E588E-DB42-4C55-BDD7-6ED394856D3E}" type="datetimeFigureOut">
              <a:rPr lang="ru-RU" smtClean="0"/>
              <a:pPr/>
              <a:t>23.06.2026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A3190-BE72-447D-B514-BDD04D6A0C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8E588E-DB42-4C55-BDD7-6ED394856D3E}" type="datetimeFigureOut">
              <a:rPr lang="ru-RU" smtClean="0"/>
              <a:pPr/>
              <a:t>23.06.2026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AA3190-BE72-447D-B514-BDD04D6A0CA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_E7704.JPG"/>
          <p:cNvPicPr>
            <a:picLocks noChangeAspect="1"/>
          </p:cNvPicPr>
          <p:nvPr/>
        </p:nvPicPr>
        <p:blipFill>
          <a:blip r:embed="rId2" cstate="print">
            <a:lum bright="10000"/>
          </a:blip>
          <a:srcRect l="3064" t="23750" r="1954" b="2500"/>
          <a:stretch>
            <a:fillRect/>
          </a:stretch>
        </p:blipFill>
        <p:spPr>
          <a:xfrm>
            <a:off x="1907704" y="1700809"/>
            <a:ext cx="5688632" cy="4248471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2483768" y="980728"/>
            <a:ext cx="47736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Уголок финансовой грамотности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5535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39552" y="620688"/>
            <a:ext cx="86044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детский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сад №8 комбинированного вида 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муниципального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образования 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Щербиновский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район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станица Старощербиновская 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539552" y="2492896"/>
            <a:ext cx="8423716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«Формирование финансовой грамотности у дошкольников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посредством игровой деятельности»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03848" y="5517232"/>
            <a:ext cx="33454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Воспитатель: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Жвавая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М.В.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_E7704.JPG"/>
          <p:cNvPicPr>
            <a:picLocks noChangeAspect="1"/>
          </p:cNvPicPr>
          <p:nvPr/>
        </p:nvPicPr>
        <p:blipFill>
          <a:blip r:embed="rId2" cstate="print">
            <a:lum bright="10000"/>
          </a:blip>
          <a:srcRect l="3064" t="23750" r="1954" b="2500"/>
          <a:stretch>
            <a:fillRect/>
          </a:stretch>
        </p:blipFill>
        <p:spPr>
          <a:xfrm>
            <a:off x="1907704" y="1700809"/>
            <a:ext cx="5688632" cy="4248471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2483768" y="980728"/>
            <a:ext cx="47736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Уголок финансовой грамотности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9" name="Рисунок 8" descr="IMG_E7704.JPG"/>
          <p:cNvPicPr>
            <a:picLocks noChangeAspect="1"/>
          </p:cNvPicPr>
          <p:nvPr/>
        </p:nvPicPr>
        <p:blipFill>
          <a:blip r:embed="rId4" cstate="print">
            <a:lum bright="20000"/>
          </a:blip>
          <a:srcRect l="3020" t="22700" r="1998"/>
          <a:stretch>
            <a:fillRect/>
          </a:stretch>
        </p:blipFill>
        <p:spPr>
          <a:xfrm>
            <a:off x="2051720" y="908720"/>
            <a:ext cx="5821695" cy="4608511"/>
          </a:xfrm>
          <a:prstGeom prst="rect">
            <a:avLst/>
          </a:prstGeom>
          <a:ln>
            <a:solidFill>
              <a:srgbClr val="00B050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2555776" y="332656"/>
            <a:ext cx="47736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Уголок финансовой грамотности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_E7704.JPG"/>
          <p:cNvPicPr>
            <a:picLocks noChangeAspect="1"/>
          </p:cNvPicPr>
          <p:nvPr/>
        </p:nvPicPr>
        <p:blipFill>
          <a:blip r:embed="rId2" cstate="print">
            <a:lum bright="10000"/>
          </a:blip>
          <a:srcRect l="3064" t="23750" r="1954" b="2500"/>
          <a:stretch>
            <a:fillRect/>
          </a:stretch>
        </p:blipFill>
        <p:spPr>
          <a:xfrm>
            <a:off x="1907704" y="1700809"/>
            <a:ext cx="5688632" cy="4248471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2483768" y="980728"/>
            <a:ext cx="47736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Уголок финансовой грамотности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55350" cy="6858000"/>
          </a:xfrm>
          <a:prstGeom prst="rect">
            <a:avLst/>
          </a:prstGeom>
          <a:noFill/>
        </p:spPr>
      </p:pic>
      <p:pic>
        <p:nvPicPr>
          <p:cNvPr id="5" name="Рисунок 4" descr="C:\Users\марина\Desktop\IMG_E769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260648"/>
            <a:ext cx="4824536" cy="4176464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</p:spPr>
      </p:pic>
      <p:pic>
        <p:nvPicPr>
          <p:cNvPr id="7" name="Рисунок 6" descr="IMG_7616.JPG"/>
          <p:cNvPicPr>
            <a:picLocks noChangeAspect="1"/>
          </p:cNvPicPr>
          <p:nvPr/>
        </p:nvPicPr>
        <p:blipFill>
          <a:blip r:embed="rId5" cstate="print"/>
          <a:srcRect l="26375" t="26900" r="15351" b="16401"/>
          <a:stretch>
            <a:fillRect/>
          </a:stretch>
        </p:blipFill>
        <p:spPr>
          <a:xfrm>
            <a:off x="5220072" y="1268760"/>
            <a:ext cx="3408378" cy="2487195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8" name="Рисунок 7" descr="IMG_7674.JPG"/>
          <p:cNvPicPr>
            <a:picLocks noChangeAspect="1"/>
          </p:cNvPicPr>
          <p:nvPr/>
        </p:nvPicPr>
        <p:blipFill>
          <a:blip r:embed="rId6" cstate="print"/>
          <a:srcRect l="6688" t="24800" r="13776" b="5901"/>
          <a:stretch>
            <a:fillRect/>
          </a:stretch>
        </p:blipFill>
        <p:spPr>
          <a:xfrm>
            <a:off x="4860032" y="3933056"/>
            <a:ext cx="4007354" cy="2618667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_E7704.JPG"/>
          <p:cNvPicPr>
            <a:picLocks noChangeAspect="1"/>
          </p:cNvPicPr>
          <p:nvPr/>
        </p:nvPicPr>
        <p:blipFill>
          <a:blip r:embed="rId2" cstate="print">
            <a:lum bright="10000"/>
          </a:blip>
          <a:srcRect l="3064" t="23750" r="1954" b="2500"/>
          <a:stretch>
            <a:fillRect/>
          </a:stretch>
        </p:blipFill>
        <p:spPr>
          <a:xfrm>
            <a:off x="1907704" y="1700809"/>
            <a:ext cx="5688632" cy="4248471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2483768" y="980728"/>
            <a:ext cx="47736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Уголок финансовой грамотности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55350" cy="6858000"/>
          </a:xfrm>
          <a:prstGeom prst="rect">
            <a:avLst/>
          </a:prstGeom>
          <a:noFill/>
        </p:spPr>
      </p:pic>
      <p:pic>
        <p:nvPicPr>
          <p:cNvPr id="12" name="Рисунок 11" descr="IMG_5375.jpg"/>
          <p:cNvPicPr>
            <a:picLocks noChangeAspect="1"/>
          </p:cNvPicPr>
          <p:nvPr/>
        </p:nvPicPr>
        <p:blipFill>
          <a:blip r:embed="rId4" cstate="print"/>
          <a:srcRect l="6233" t="20600" r="15351" b="11151"/>
          <a:stretch>
            <a:fillRect/>
          </a:stretch>
        </p:blipFill>
        <p:spPr>
          <a:xfrm>
            <a:off x="3828657" y="2924944"/>
            <a:ext cx="4775791" cy="3609610"/>
          </a:xfrm>
          <a:prstGeom prst="rect">
            <a:avLst/>
          </a:prstGeom>
          <a:ln>
            <a:solidFill>
              <a:srgbClr val="00B050"/>
            </a:solidFill>
          </a:ln>
        </p:spPr>
      </p:pic>
      <p:pic>
        <p:nvPicPr>
          <p:cNvPr id="11" name="Рисунок 10" descr="IMG_7581.JPG"/>
          <p:cNvPicPr>
            <a:picLocks noChangeAspect="1"/>
          </p:cNvPicPr>
          <p:nvPr/>
        </p:nvPicPr>
        <p:blipFill>
          <a:blip r:embed="rId5" cstate="print"/>
          <a:srcRect l="9051" t="20600" r="23225" b="5901"/>
          <a:stretch>
            <a:fillRect/>
          </a:stretch>
        </p:blipFill>
        <p:spPr>
          <a:xfrm>
            <a:off x="323528" y="476671"/>
            <a:ext cx="4752528" cy="3868337"/>
          </a:xfrm>
          <a:prstGeom prst="rect">
            <a:avLst/>
          </a:prstGeom>
          <a:ln>
            <a:solidFill>
              <a:srgbClr val="00B050"/>
            </a:solidFill>
          </a:ln>
        </p:spPr>
      </p:pic>
      <p:sp>
        <p:nvSpPr>
          <p:cNvPr id="13" name="TextBox 12"/>
          <p:cNvSpPr txBox="1"/>
          <p:nvPr/>
        </p:nvSpPr>
        <p:spPr>
          <a:xfrm>
            <a:off x="5508104" y="1844824"/>
            <a:ext cx="29179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Игра «Хочу - Надо»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_E7704.JPG"/>
          <p:cNvPicPr>
            <a:picLocks noChangeAspect="1"/>
          </p:cNvPicPr>
          <p:nvPr/>
        </p:nvPicPr>
        <p:blipFill>
          <a:blip r:embed="rId2" cstate="print">
            <a:lum bright="10000"/>
          </a:blip>
          <a:srcRect l="3064" t="23750" r="1954" b="2500"/>
          <a:stretch>
            <a:fillRect/>
          </a:stretch>
        </p:blipFill>
        <p:spPr>
          <a:xfrm>
            <a:off x="1907704" y="1700809"/>
            <a:ext cx="5688632" cy="4248471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2483768" y="980728"/>
            <a:ext cx="47736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Уголок финансовой грамотности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55350" cy="6858000"/>
          </a:xfrm>
          <a:prstGeom prst="rect">
            <a:avLst/>
          </a:prstGeom>
          <a:noFill/>
        </p:spPr>
      </p:pic>
      <p:pic>
        <p:nvPicPr>
          <p:cNvPr id="5" name="Рисунок 4" descr="IMG_7525.JPG"/>
          <p:cNvPicPr>
            <a:picLocks noChangeAspect="1"/>
          </p:cNvPicPr>
          <p:nvPr/>
        </p:nvPicPr>
        <p:blipFill>
          <a:blip r:embed="rId4" cstate="print">
            <a:lum bright="20000"/>
          </a:blip>
          <a:srcRect l="5113" t="2751" r="27163" b="10101"/>
          <a:stretch>
            <a:fillRect/>
          </a:stretch>
        </p:blipFill>
        <p:spPr>
          <a:xfrm>
            <a:off x="683568" y="332656"/>
            <a:ext cx="4392488" cy="4239262"/>
          </a:xfrm>
          <a:prstGeom prst="rect">
            <a:avLst/>
          </a:prstGeom>
          <a:ln>
            <a:solidFill>
              <a:srgbClr val="00B050"/>
            </a:solidFill>
          </a:ln>
        </p:spPr>
      </p:pic>
      <p:pic>
        <p:nvPicPr>
          <p:cNvPr id="7" name="Рисунок 6" descr="IMG_7617.JPG"/>
          <p:cNvPicPr>
            <a:picLocks noChangeAspect="1"/>
          </p:cNvPicPr>
          <p:nvPr/>
        </p:nvPicPr>
        <p:blipFill>
          <a:blip r:embed="rId5" cstate="print"/>
          <a:srcRect l="31100" t="26900" r="20075" b="18501"/>
          <a:stretch>
            <a:fillRect/>
          </a:stretch>
        </p:blipFill>
        <p:spPr>
          <a:xfrm>
            <a:off x="5220072" y="3429000"/>
            <a:ext cx="3769341" cy="3161382"/>
          </a:xfrm>
          <a:prstGeom prst="rect">
            <a:avLst/>
          </a:prstGeom>
          <a:ln>
            <a:solidFill>
              <a:srgbClr val="00B050"/>
            </a:solidFill>
          </a:ln>
        </p:spPr>
      </p:pic>
      <p:pic>
        <p:nvPicPr>
          <p:cNvPr id="8" name="Рисунок 7" descr="IMG_7567.JPG"/>
          <p:cNvPicPr>
            <a:picLocks noChangeAspect="1"/>
          </p:cNvPicPr>
          <p:nvPr/>
        </p:nvPicPr>
        <p:blipFill>
          <a:blip r:embed="rId6" cstate="print">
            <a:lum bright="20000"/>
          </a:blip>
          <a:srcRect l="5113" t="27950" r="2751"/>
          <a:stretch>
            <a:fillRect/>
          </a:stretch>
        </p:blipFill>
        <p:spPr>
          <a:xfrm>
            <a:off x="5436096" y="1052736"/>
            <a:ext cx="3491880" cy="2047964"/>
          </a:xfrm>
          <a:prstGeom prst="rect">
            <a:avLst/>
          </a:prstGeom>
          <a:ln>
            <a:solidFill>
              <a:srgbClr val="00B050"/>
            </a:solidFill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_E7704.JPG"/>
          <p:cNvPicPr>
            <a:picLocks noChangeAspect="1"/>
          </p:cNvPicPr>
          <p:nvPr/>
        </p:nvPicPr>
        <p:blipFill>
          <a:blip r:embed="rId2" cstate="print">
            <a:lum bright="10000"/>
          </a:blip>
          <a:srcRect l="3064" t="23750" r="1954" b="2500"/>
          <a:stretch>
            <a:fillRect/>
          </a:stretch>
        </p:blipFill>
        <p:spPr>
          <a:xfrm>
            <a:off x="1907704" y="1700809"/>
            <a:ext cx="5688632" cy="4248471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2483768" y="980728"/>
            <a:ext cx="47736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Уголок финансовой грамотности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55350" cy="6858000"/>
          </a:xfrm>
          <a:prstGeom prst="rect">
            <a:avLst/>
          </a:prstGeom>
          <a:noFill/>
        </p:spPr>
      </p:pic>
      <p:pic>
        <p:nvPicPr>
          <p:cNvPr id="5" name="Содержимое 3" descr="IMG_7526.JPG"/>
          <p:cNvPicPr>
            <a:picLocks noGrp="1" noChangeAspect="1"/>
          </p:cNvPicPr>
          <p:nvPr>
            <p:ph idx="1"/>
          </p:nvPr>
        </p:nvPicPr>
        <p:blipFill>
          <a:blip r:embed="rId4" cstate="print">
            <a:lum bright="20000"/>
          </a:blip>
          <a:srcRect l="23865" t="15910" r="17666"/>
          <a:stretch>
            <a:fillRect/>
          </a:stretch>
        </p:blipFill>
        <p:spPr>
          <a:xfrm>
            <a:off x="262021" y="99645"/>
            <a:ext cx="3589899" cy="3872228"/>
          </a:xfrm>
          <a:ln>
            <a:solidFill>
              <a:srgbClr val="00B050"/>
            </a:solidFill>
          </a:ln>
        </p:spPr>
      </p:pic>
      <p:pic>
        <p:nvPicPr>
          <p:cNvPr id="7" name="Рисунок 6" descr="IMG_5334.JPG"/>
          <p:cNvPicPr>
            <a:picLocks noChangeAspect="1"/>
          </p:cNvPicPr>
          <p:nvPr/>
        </p:nvPicPr>
        <p:blipFill>
          <a:blip r:embed="rId5" cstate="print">
            <a:lum bright="30000"/>
          </a:blip>
          <a:srcRect t="36936" r="15369" b="4970"/>
          <a:stretch>
            <a:fillRect/>
          </a:stretch>
        </p:blipFill>
        <p:spPr>
          <a:xfrm>
            <a:off x="5154731" y="404664"/>
            <a:ext cx="3784420" cy="3463707"/>
          </a:xfrm>
          <a:prstGeom prst="rect">
            <a:avLst/>
          </a:prstGeom>
          <a:ln>
            <a:solidFill>
              <a:srgbClr val="00B050"/>
            </a:solidFill>
          </a:ln>
        </p:spPr>
      </p:pic>
      <p:pic>
        <p:nvPicPr>
          <p:cNvPr id="8" name="Рисунок 7" descr="IMG_7474.JPG"/>
          <p:cNvPicPr>
            <a:picLocks noChangeAspect="1"/>
          </p:cNvPicPr>
          <p:nvPr/>
        </p:nvPicPr>
        <p:blipFill>
          <a:blip r:embed="rId6" cstate="print">
            <a:lum bright="10000"/>
          </a:blip>
          <a:srcRect l="9111" t="20826" r="4980"/>
          <a:stretch>
            <a:fillRect/>
          </a:stretch>
        </p:blipFill>
        <p:spPr>
          <a:xfrm>
            <a:off x="2483768" y="3501008"/>
            <a:ext cx="4479613" cy="3096344"/>
          </a:xfrm>
          <a:prstGeom prst="rect">
            <a:avLst/>
          </a:prstGeom>
          <a:ln>
            <a:solidFill>
              <a:srgbClr val="00B050"/>
            </a:solidFill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_E7704.JPG"/>
          <p:cNvPicPr>
            <a:picLocks noChangeAspect="1"/>
          </p:cNvPicPr>
          <p:nvPr/>
        </p:nvPicPr>
        <p:blipFill>
          <a:blip r:embed="rId2" cstate="print">
            <a:lum bright="10000"/>
          </a:blip>
          <a:srcRect l="3064" t="23750" r="1954" b="2500"/>
          <a:stretch>
            <a:fillRect/>
          </a:stretch>
        </p:blipFill>
        <p:spPr>
          <a:xfrm>
            <a:off x="1907704" y="1700809"/>
            <a:ext cx="5688632" cy="4248471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2483768" y="980728"/>
            <a:ext cx="47736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Уголок финансовой грамотности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55350" cy="6858000"/>
          </a:xfrm>
          <a:prstGeom prst="rect">
            <a:avLst/>
          </a:prstGeom>
          <a:noFill/>
        </p:spPr>
      </p:pic>
      <p:pic>
        <p:nvPicPr>
          <p:cNvPr id="8" name="Рисунок 7" descr="IMG_5377.jpg"/>
          <p:cNvPicPr>
            <a:picLocks noChangeAspect="1"/>
          </p:cNvPicPr>
          <p:nvPr/>
        </p:nvPicPr>
        <p:blipFill>
          <a:blip r:embed="rId4" cstate="print"/>
          <a:srcRect l="12500" t="12712" r="7955"/>
          <a:stretch>
            <a:fillRect/>
          </a:stretch>
        </p:blipFill>
        <p:spPr>
          <a:xfrm>
            <a:off x="4802703" y="3068960"/>
            <a:ext cx="4017770" cy="3547092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7" name="Рисунок 6" descr="IMG_5387.JPG"/>
          <p:cNvPicPr>
            <a:picLocks noChangeAspect="1"/>
          </p:cNvPicPr>
          <p:nvPr/>
        </p:nvPicPr>
        <p:blipFill>
          <a:blip r:embed="rId5" cstate="print"/>
          <a:srcRect l="27163" t="24800" r="24013" b="31100"/>
          <a:stretch>
            <a:fillRect/>
          </a:stretch>
        </p:blipFill>
        <p:spPr>
          <a:xfrm>
            <a:off x="106299" y="856802"/>
            <a:ext cx="5185781" cy="3512948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251520" y="332656"/>
            <a:ext cx="457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Учимся распределять бюджет 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278327" y="1988840"/>
            <a:ext cx="377597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Игра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«Доходы- расходы семьи»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_E7704.JPG"/>
          <p:cNvPicPr>
            <a:picLocks noChangeAspect="1"/>
          </p:cNvPicPr>
          <p:nvPr/>
        </p:nvPicPr>
        <p:blipFill>
          <a:blip r:embed="rId2" cstate="print">
            <a:lum bright="10000"/>
          </a:blip>
          <a:srcRect l="3064" t="23750" r="1954" b="2500"/>
          <a:stretch>
            <a:fillRect/>
          </a:stretch>
        </p:blipFill>
        <p:spPr>
          <a:xfrm>
            <a:off x="1907704" y="1700809"/>
            <a:ext cx="5688632" cy="4248471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2483768" y="980728"/>
            <a:ext cx="47736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Уголок финансовой грамотности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55350" cy="6858000"/>
          </a:xfrm>
          <a:prstGeom prst="rect">
            <a:avLst/>
          </a:prstGeom>
          <a:noFill/>
        </p:spPr>
      </p:pic>
      <p:pic>
        <p:nvPicPr>
          <p:cNvPr id="14" name="Рисунок 13" descr="IMG_7558.JPG"/>
          <p:cNvPicPr>
            <a:picLocks noChangeAspect="1"/>
          </p:cNvPicPr>
          <p:nvPr/>
        </p:nvPicPr>
        <p:blipFill>
          <a:blip r:embed="rId4" cstate="print"/>
          <a:srcRect l="15350" t="8001" r="7476" b="14300"/>
          <a:stretch>
            <a:fillRect/>
          </a:stretch>
        </p:blipFill>
        <p:spPr>
          <a:xfrm>
            <a:off x="4427984" y="3284984"/>
            <a:ext cx="4435304" cy="3349107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11" name="Содержимое 3" descr="IMG_7570.JP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rcRect l="21478" t="30229" r="6927"/>
          <a:stretch>
            <a:fillRect/>
          </a:stretch>
        </p:blipFill>
        <p:spPr>
          <a:xfrm>
            <a:off x="539552" y="692696"/>
            <a:ext cx="4505122" cy="3292760"/>
          </a:xfrm>
          <a:ln>
            <a:solidFill>
              <a:srgbClr val="00B050"/>
            </a:solidFill>
          </a:ln>
        </p:spPr>
      </p:pic>
      <p:sp>
        <p:nvSpPr>
          <p:cNvPr id="15" name="TextBox 14"/>
          <p:cNvSpPr txBox="1"/>
          <p:nvPr/>
        </p:nvSpPr>
        <p:spPr>
          <a:xfrm>
            <a:off x="395536" y="188640"/>
            <a:ext cx="47264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Игра «Что перепутал художник»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580112" y="2780928"/>
            <a:ext cx="29150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Игра «Найди пару»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_E7704.JPG"/>
          <p:cNvPicPr>
            <a:picLocks noChangeAspect="1"/>
          </p:cNvPicPr>
          <p:nvPr/>
        </p:nvPicPr>
        <p:blipFill>
          <a:blip r:embed="rId2" cstate="print">
            <a:lum bright="10000"/>
          </a:blip>
          <a:srcRect l="3064" t="23750" r="1954" b="2500"/>
          <a:stretch>
            <a:fillRect/>
          </a:stretch>
        </p:blipFill>
        <p:spPr>
          <a:xfrm>
            <a:off x="1907704" y="1700809"/>
            <a:ext cx="5688632" cy="4248471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2483768" y="980728"/>
            <a:ext cx="47736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Уголок финансовой грамотности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55350" cy="6858000"/>
          </a:xfrm>
          <a:prstGeom prst="rect">
            <a:avLst/>
          </a:prstGeom>
          <a:noFill/>
        </p:spPr>
      </p:pic>
      <p:pic>
        <p:nvPicPr>
          <p:cNvPr id="9" name="Рисунок 8" descr="IMG_710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83768" y="2132856"/>
            <a:ext cx="6048672" cy="4536504"/>
          </a:xfrm>
          <a:prstGeom prst="rect">
            <a:avLst/>
          </a:prstGeom>
          <a:ln>
            <a:solidFill>
              <a:srgbClr val="00B050"/>
            </a:solidFill>
          </a:ln>
        </p:spPr>
      </p:pic>
      <p:pic>
        <p:nvPicPr>
          <p:cNvPr id="8" name="Рисунок 7" descr="IMG_7701.JPG"/>
          <p:cNvPicPr>
            <a:picLocks noChangeAspect="1"/>
          </p:cNvPicPr>
          <p:nvPr/>
        </p:nvPicPr>
        <p:blipFill>
          <a:blip r:embed="rId5" cstate="print">
            <a:lum bright="20000"/>
          </a:blip>
          <a:srcRect l="1963" t="10101" r="3538" b="3801"/>
          <a:stretch>
            <a:fillRect/>
          </a:stretch>
        </p:blipFill>
        <p:spPr>
          <a:xfrm rot="1529373">
            <a:off x="5536820" y="1146119"/>
            <a:ext cx="3284130" cy="2244156"/>
          </a:xfrm>
          <a:prstGeom prst="rect">
            <a:avLst/>
          </a:prstGeom>
          <a:ln>
            <a:solidFill>
              <a:srgbClr val="00B050"/>
            </a:solidFill>
          </a:ln>
        </p:spPr>
      </p:pic>
      <p:pic>
        <p:nvPicPr>
          <p:cNvPr id="7" name="Рисунок 6" descr="IMG_7621.JPG"/>
          <p:cNvPicPr>
            <a:picLocks noChangeAspect="1"/>
          </p:cNvPicPr>
          <p:nvPr/>
        </p:nvPicPr>
        <p:blipFill>
          <a:blip r:embed="rId6" cstate="print">
            <a:lum bright="20000"/>
          </a:blip>
          <a:srcRect l="10405" t="14300" r="13115" b="9051"/>
          <a:stretch>
            <a:fillRect/>
          </a:stretch>
        </p:blipFill>
        <p:spPr>
          <a:xfrm rot="19883238">
            <a:off x="689867" y="1000903"/>
            <a:ext cx="3080615" cy="2315566"/>
          </a:xfrm>
          <a:prstGeom prst="rect">
            <a:avLst/>
          </a:prstGeom>
          <a:ln>
            <a:solidFill>
              <a:srgbClr val="00B050"/>
            </a:solidFill>
          </a:ln>
        </p:spPr>
      </p:pic>
      <p:sp>
        <p:nvSpPr>
          <p:cNvPr id="10" name="Прямоугольник 9"/>
          <p:cNvSpPr/>
          <p:nvPr/>
        </p:nvSpPr>
        <p:spPr>
          <a:xfrm>
            <a:off x="3275856" y="0"/>
            <a:ext cx="40665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Читаем финансовые сказки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_E7704.JPG"/>
          <p:cNvPicPr>
            <a:picLocks noChangeAspect="1"/>
          </p:cNvPicPr>
          <p:nvPr/>
        </p:nvPicPr>
        <p:blipFill>
          <a:blip r:embed="rId2" cstate="print">
            <a:lum bright="10000"/>
          </a:blip>
          <a:srcRect l="3064" t="23750" r="1954" b="2500"/>
          <a:stretch>
            <a:fillRect/>
          </a:stretch>
        </p:blipFill>
        <p:spPr>
          <a:xfrm>
            <a:off x="1907704" y="1700809"/>
            <a:ext cx="5688632" cy="4248471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2483768" y="980728"/>
            <a:ext cx="47736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Уголок финансовой грамотности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55350" cy="6858000"/>
          </a:xfrm>
          <a:prstGeom prst="rect">
            <a:avLst/>
          </a:prstGeom>
          <a:noFill/>
        </p:spPr>
      </p:pic>
      <p:pic>
        <p:nvPicPr>
          <p:cNvPr id="11" name="Рисунок 10"/>
          <p:cNvPicPr/>
          <p:nvPr/>
        </p:nvPicPr>
        <p:blipFill>
          <a:blip r:embed="rId4" cstate="print"/>
          <a:srcRect l="34097" t="19380" r="34341" b="4910"/>
          <a:stretch>
            <a:fillRect/>
          </a:stretch>
        </p:blipFill>
        <p:spPr bwMode="auto">
          <a:xfrm>
            <a:off x="323528" y="260648"/>
            <a:ext cx="3384376" cy="4608512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</p:spPr>
      </p:pic>
      <p:pic>
        <p:nvPicPr>
          <p:cNvPr id="12" name="Рисунок 11"/>
          <p:cNvPicPr/>
          <p:nvPr/>
        </p:nvPicPr>
        <p:blipFill>
          <a:blip r:embed="rId5" cstate="print"/>
          <a:srcRect l="33541" t="28424" r="38705" b="5168"/>
          <a:stretch>
            <a:fillRect/>
          </a:stretch>
        </p:blipFill>
        <p:spPr bwMode="auto">
          <a:xfrm>
            <a:off x="4644008" y="1340768"/>
            <a:ext cx="3446048" cy="5256584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_E7704.JPG"/>
          <p:cNvPicPr>
            <a:picLocks noChangeAspect="1"/>
          </p:cNvPicPr>
          <p:nvPr/>
        </p:nvPicPr>
        <p:blipFill>
          <a:blip r:embed="rId2" cstate="print">
            <a:lum bright="10000"/>
          </a:blip>
          <a:srcRect l="3064" t="23750" r="1954" b="2500"/>
          <a:stretch>
            <a:fillRect/>
          </a:stretch>
        </p:blipFill>
        <p:spPr>
          <a:xfrm>
            <a:off x="1907704" y="1700809"/>
            <a:ext cx="5688632" cy="4248471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2483768" y="980728"/>
            <a:ext cx="47736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Уголок финансовой грамотности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55350" cy="6858000"/>
          </a:xfrm>
          <a:prstGeom prst="rect">
            <a:avLst/>
          </a:prstGeom>
          <a:noFill/>
        </p:spPr>
      </p:pic>
      <p:pic>
        <p:nvPicPr>
          <p:cNvPr id="5" name="Рисунок 4"/>
          <p:cNvPicPr/>
          <p:nvPr/>
        </p:nvPicPr>
        <p:blipFill>
          <a:blip r:embed="rId4" cstate="print">
            <a:lum bright="20000"/>
          </a:blip>
          <a:srcRect l="34606" t="18605" r="33614" b="5426"/>
          <a:stretch>
            <a:fillRect/>
          </a:stretch>
        </p:blipFill>
        <p:spPr bwMode="auto">
          <a:xfrm>
            <a:off x="899592" y="260648"/>
            <a:ext cx="3096344" cy="4392488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</p:spPr>
      </p:pic>
      <p:pic>
        <p:nvPicPr>
          <p:cNvPr id="7" name="Содержимое 3"/>
          <p:cNvPicPr>
            <a:picLocks noGrp="1"/>
          </p:cNvPicPr>
          <p:nvPr>
            <p:ph idx="1"/>
          </p:nvPr>
        </p:nvPicPr>
        <p:blipFill>
          <a:blip r:embed="rId5" cstate="print">
            <a:lum bright="20000"/>
          </a:blip>
          <a:srcRect l="33831" t="19380" r="34196" b="4910"/>
          <a:stretch>
            <a:fillRect/>
          </a:stretch>
        </p:blipFill>
        <p:spPr bwMode="auto">
          <a:xfrm>
            <a:off x="4932040" y="1772816"/>
            <a:ext cx="3024336" cy="4248472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_E7704.JPG"/>
          <p:cNvPicPr>
            <a:picLocks noChangeAspect="1"/>
          </p:cNvPicPr>
          <p:nvPr/>
        </p:nvPicPr>
        <p:blipFill>
          <a:blip r:embed="rId2" cstate="print">
            <a:lum bright="10000"/>
          </a:blip>
          <a:srcRect l="3064" t="23750" r="1954" b="2500"/>
          <a:stretch>
            <a:fillRect/>
          </a:stretch>
        </p:blipFill>
        <p:spPr>
          <a:xfrm>
            <a:off x="1907704" y="1700809"/>
            <a:ext cx="5688632" cy="4248471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2483768" y="980728"/>
            <a:ext cx="47736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Уголок финансовой грамотности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5535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259632" y="764704"/>
            <a:ext cx="712879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-сформировать основы экономических компетенций и финансовую грамотность у детей старшего дошкольного возраста</a:t>
            </a:r>
            <a:r>
              <a:rPr lang="ru-RU" sz="2400" dirty="0" smtClean="0">
                <a:solidFill>
                  <a:srgbClr val="00206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59632" y="2708920"/>
            <a:ext cx="7856638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формирование первичных представлений о деньгах, их </a:t>
            </a:r>
          </a:p>
          <a:p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ункциях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значимости в повседневной жизни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-стимулирование познавательной активности и интереса к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изучению финансовых аспектов </a:t>
            </a:r>
          </a:p>
          <a:p>
            <a:pPr>
              <a:buFontTx/>
              <a:buChar char="-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Воспитание  уважительного отношения к труду и 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результатам  труда окружающих людей</a:t>
            </a:r>
          </a:p>
          <a:p>
            <a:endParaRPr lang="ru-RU" sz="24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_E7704.JPG"/>
          <p:cNvPicPr>
            <a:picLocks noChangeAspect="1"/>
          </p:cNvPicPr>
          <p:nvPr/>
        </p:nvPicPr>
        <p:blipFill>
          <a:blip r:embed="rId2" cstate="print">
            <a:lum bright="10000"/>
          </a:blip>
          <a:srcRect l="3064" t="23750" r="1954" b="2500"/>
          <a:stretch>
            <a:fillRect/>
          </a:stretch>
        </p:blipFill>
        <p:spPr>
          <a:xfrm>
            <a:off x="1907704" y="1700809"/>
            <a:ext cx="5688632" cy="4248471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2483768" y="980728"/>
            <a:ext cx="47736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Уголок финансовой грамотности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55350" cy="6858000"/>
          </a:xfrm>
          <a:prstGeom prst="rect">
            <a:avLst/>
          </a:prstGeom>
          <a:noFill/>
        </p:spPr>
      </p:pic>
      <p:pic>
        <p:nvPicPr>
          <p:cNvPr id="5" name="Рисунок 4"/>
          <p:cNvPicPr/>
          <p:nvPr/>
        </p:nvPicPr>
        <p:blipFill>
          <a:blip r:embed="rId4" cstate="print"/>
          <a:srcRect l="33686" t="19121" r="33905" b="5088"/>
          <a:stretch>
            <a:fillRect/>
          </a:stretch>
        </p:blipFill>
        <p:spPr bwMode="auto">
          <a:xfrm>
            <a:off x="2699792" y="2636912"/>
            <a:ext cx="2808312" cy="4005064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</p:spPr>
      </p:pic>
      <p:pic>
        <p:nvPicPr>
          <p:cNvPr id="9" name="Рисунок 8"/>
          <p:cNvPicPr/>
          <p:nvPr/>
        </p:nvPicPr>
        <p:blipFill>
          <a:blip r:embed="rId5" cstate="print"/>
          <a:srcRect l="6362" t="15510" r="60910" b="9044"/>
          <a:stretch>
            <a:fillRect/>
          </a:stretch>
        </p:blipFill>
        <p:spPr bwMode="auto">
          <a:xfrm>
            <a:off x="5652120" y="188640"/>
            <a:ext cx="3312368" cy="4104456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6" cstate="print"/>
          <a:srcRect t="15246" r="69929" b="8010"/>
          <a:stretch>
            <a:fillRect/>
          </a:stretch>
        </p:blipFill>
        <p:spPr bwMode="auto">
          <a:xfrm>
            <a:off x="251520" y="188640"/>
            <a:ext cx="3384376" cy="3888432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3707904" y="1124744"/>
            <a:ext cx="18962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Поход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магазин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_E7704.JPG"/>
          <p:cNvPicPr>
            <a:picLocks noChangeAspect="1"/>
          </p:cNvPicPr>
          <p:nvPr/>
        </p:nvPicPr>
        <p:blipFill>
          <a:blip r:embed="rId2" cstate="print">
            <a:lum bright="10000"/>
          </a:blip>
          <a:srcRect l="3064" t="23750" r="1954" b="2500"/>
          <a:stretch>
            <a:fillRect/>
          </a:stretch>
        </p:blipFill>
        <p:spPr>
          <a:xfrm>
            <a:off x="1907704" y="1700809"/>
            <a:ext cx="5688632" cy="4248471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2483768" y="980728"/>
            <a:ext cx="47736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Уголок финансовой грамотности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0"/>
            <a:ext cx="9255350" cy="6858000"/>
          </a:xfrm>
          <a:prstGeom prst="rect">
            <a:avLst/>
          </a:prstGeom>
          <a:noFill/>
        </p:spPr>
      </p:pic>
      <p:pic>
        <p:nvPicPr>
          <p:cNvPr id="9" name="Рисунок 8"/>
          <p:cNvPicPr/>
          <p:nvPr/>
        </p:nvPicPr>
        <p:blipFill>
          <a:blip r:embed="rId4" cstate="print"/>
          <a:srcRect l="11979" t="24133" r="65758" b="6888"/>
          <a:stretch>
            <a:fillRect/>
          </a:stretch>
        </p:blipFill>
        <p:spPr bwMode="auto">
          <a:xfrm>
            <a:off x="4644008" y="1340768"/>
            <a:ext cx="3456384" cy="5040560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</p:spPr>
      </p:pic>
      <p:pic>
        <p:nvPicPr>
          <p:cNvPr id="10" name="Рисунок 9"/>
          <p:cNvPicPr/>
          <p:nvPr/>
        </p:nvPicPr>
        <p:blipFill>
          <a:blip r:embed="rId5" cstate="print"/>
          <a:srcRect l="6497" t="15762" r="60923" b="8796"/>
          <a:stretch>
            <a:fillRect/>
          </a:stretch>
        </p:blipFill>
        <p:spPr bwMode="auto">
          <a:xfrm>
            <a:off x="323528" y="188640"/>
            <a:ext cx="3240360" cy="4536504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3779912" y="548680"/>
            <a:ext cx="34732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Экскурсия к банкомату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_E7704.JPG"/>
          <p:cNvPicPr>
            <a:picLocks noChangeAspect="1"/>
          </p:cNvPicPr>
          <p:nvPr/>
        </p:nvPicPr>
        <p:blipFill>
          <a:blip r:embed="rId2" cstate="print">
            <a:lum bright="10000"/>
          </a:blip>
          <a:srcRect l="3064" t="23750" r="1954" b="2500"/>
          <a:stretch>
            <a:fillRect/>
          </a:stretch>
        </p:blipFill>
        <p:spPr>
          <a:xfrm>
            <a:off x="1907704" y="1700809"/>
            <a:ext cx="5688632" cy="4248471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2483768" y="980728"/>
            <a:ext cx="47736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Уголок финансовой грамотности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55350" cy="68580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2339752" y="2492896"/>
            <a:ext cx="540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_E7704.JPG"/>
          <p:cNvPicPr>
            <a:picLocks noChangeAspect="1"/>
          </p:cNvPicPr>
          <p:nvPr/>
        </p:nvPicPr>
        <p:blipFill>
          <a:blip r:embed="rId2" cstate="print">
            <a:lum bright="10000"/>
          </a:blip>
          <a:srcRect l="3064" t="23750" r="1954" b="2500"/>
          <a:stretch>
            <a:fillRect/>
          </a:stretch>
        </p:blipFill>
        <p:spPr>
          <a:xfrm>
            <a:off x="1907704" y="1700809"/>
            <a:ext cx="5688632" cy="4248471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2483768" y="980728"/>
            <a:ext cx="47736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Уголок финансовой грамотности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55350" cy="6858000"/>
          </a:xfrm>
          <a:prstGeom prst="rect">
            <a:avLst/>
          </a:prstGeom>
          <a:noFill/>
        </p:spPr>
      </p:pic>
      <p:pic>
        <p:nvPicPr>
          <p:cNvPr id="5" name="Рисунок 4" descr="IMG_7009.PNG"/>
          <p:cNvPicPr>
            <a:picLocks noChangeAspect="1"/>
          </p:cNvPicPr>
          <p:nvPr/>
        </p:nvPicPr>
        <p:blipFill>
          <a:blip r:embed="rId4" cstate="print"/>
          <a:srcRect t="27950" b="37400"/>
          <a:stretch>
            <a:fillRect/>
          </a:stretch>
        </p:blipFill>
        <p:spPr>
          <a:xfrm>
            <a:off x="323529" y="98705"/>
            <a:ext cx="8568952" cy="6436830"/>
          </a:xfrm>
          <a:prstGeom prst="rect">
            <a:avLst/>
          </a:prstGeom>
          <a:ln>
            <a:solidFill>
              <a:schemeClr val="tx2"/>
            </a:solidFill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_E7704.JPG"/>
          <p:cNvPicPr>
            <a:picLocks noChangeAspect="1"/>
          </p:cNvPicPr>
          <p:nvPr/>
        </p:nvPicPr>
        <p:blipFill>
          <a:blip r:embed="rId2" cstate="print">
            <a:lum bright="10000"/>
          </a:blip>
          <a:srcRect l="3064" t="23750" r="1954" b="2500"/>
          <a:stretch>
            <a:fillRect/>
          </a:stretch>
        </p:blipFill>
        <p:spPr>
          <a:xfrm>
            <a:off x="1907704" y="1700809"/>
            <a:ext cx="5688632" cy="4248471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2483768" y="980728"/>
            <a:ext cx="47736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Уголок финансовой грамотности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55350" cy="6858000"/>
          </a:xfrm>
          <a:prstGeom prst="rect">
            <a:avLst/>
          </a:prstGeom>
          <a:noFill/>
        </p:spPr>
      </p:pic>
      <p:pic>
        <p:nvPicPr>
          <p:cNvPr id="5" name="Содержимое 3" descr="C:\Users\марина\Desktop\IMG_E7692.JPG"/>
          <p:cNvPicPr>
            <a:picLocks noGrp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31640" y="764704"/>
            <a:ext cx="6120680" cy="4896544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IMG_7136.JPG"/>
          <p:cNvPicPr>
            <a:picLocks noChangeAspect="1"/>
          </p:cNvPicPr>
          <p:nvPr/>
        </p:nvPicPr>
        <p:blipFill>
          <a:blip r:embed="rId2" cstate="print"/>
          <a:srcRect l="11205" t="17910" r="5213"/>
          <a:stretch>
            <a:fillRect/>
          </a:stretch>
        </p:blipFill>
        <p:spPr>
          <a:xfrm>
            <a:off x="395537" y="548680"/>
            <a:ext cx="5278844" cy="3888432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4" name="Рисунок 3" descr="IMG_E7704.JPG"/>
          <p:cNvPicPr>
            <a:picLocks noChangeAspect="1"/>
          </p:cNvPicPr>
          <p:nvPr/>
        </p:nvPicPr>
        <p:blipFill>
          <a:blip r:embed="rId3" cstate="print">
            <a:lum bright="10000"/>
          </a:blip>
          <a:srcRect l="3064" t="23750" r="1954" b="2500"/>
          <a:stretch>
            <a:fillRect/>
          </a:stretch>
        </p:blipFill>
        <p:spPr>
          <a:xfrm>
            <a:off x="1907704" y="1700809"/>
            <a:ext cx="5688632" cy="4248471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2483768" y="980728"/>
            <a:ext cx="47736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Уголок финансовой грамотности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255350" cy="6858000"/>
          </a:xfrm>
          <a:prstGeom prst="rect">
            <a:avLst/>
          </a:prstGeom>
          <a:noFill/>
        </p:spPr>
      </p:pic>
      <p:pic>
        <p:nvPicPr>
          <p:cNvPr id="7" name="Picture 1" descr="C:\Users\марина\Desktop\фотоновые по ф.грамотности\IMG_E7589.JPG"/>
          <p:cNvPicPr>
            <a:picLocks noChangeAspect="1" noChangeArrowheads="1"/>
          </p:cNvPicPr>
          <p:nvPr/>
        </p:nvPicPr>
        <p:blipFill>
          <a:blip r:embed="rId5" cstate="print"/>
          <a:srcRect l="5513" r="19671"/>
          <a:stretch>
            <a:fillRect/>
          </a:stretch>
        </p:blipFill>
        <p:spPr bwMode="auto">
          <a:xfrm>
            <a:off x="4039272" y="3068960"/>
            <a:ext cx="4833890" cy="360040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</p:pic>
      <p:pic>
        <p:nvPicPr>
          <p:cNvPr id="9" name="Рисунок 8" descr="IMG_7136.JPG"/>
          <p:cNvPicPr>
            <a:picLocks noChangeAspect="1"/>
          </p:cNvPicPr>
          <p:nvPr/>
        </p:nvPicPr>
        <p:blipFill>
          <a:blip r:embed="rId6" cstate="print"/>
          <a:srcRect l="10626" t="19550" r="6688"/>
          <a:stretch>
            <a:fillRect/>
          </a:stretch>
        </p:blipFill>
        <p:spPr>
          <a:xfrm>
            <a:off x="179512" y="260648"/>
            <a:ext cx="5616624" cy="4098515"/>
          </a:xfrm>
          <a:prstGeom prst="rect">
            <a:avLst/>
          </a:prstGeom>
          <a:ln>
            <a:solidFill>
              <a:srgbClr val="00B050"/>
            </a:solidFill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IMG_71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67944" y="2996952"/>
            <a:ext cx="4812027" cy="3609020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4" name="Рисунок 3" descr="IMG_E7704.JPG"/>
          <p:cNvPicPr>
            <a:picLocks noChangeAspect="1"/>
          </p:cNvPicPr>
          <p:nvPr/>
        </p:nvPicPr>
        <p:blipFill>
          <a:blip r:embed="rId3" cstate="print">
            <a:lum bright="10000"/>
          </a:blip>
          <a:srcRect l="3064" t="23750" r="1954" b="2500"/>
          <a:stretch>
            <a:fillRect/>
          </a:stretch>
        </p:blipFill>
        <p:spPr>
          <a:xfrm>
            <a:off x="1907704" y="1700809"/>
            <a:ext cx="5688632" cy="4248471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2483768" y="980728"/>
            <a:ext cx="47736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Уголок финансовой грамотности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255350" cy="6858000"/>
          </a:xfrm>
          <a:prstGeom prst="rect">
            <a:avLst/>
          </a:prstGeom>
          <a:noFill/>
        </p:spPr>
      </p:pic>
      <p:pic>
        <p:nvPicPr>
          <p:cNvPr id="8" name="Рисунок 7" descr="IMG_71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20344" y="3149352"/>
            <a:ext cx="4812027" cy="3609020"/>
          </a:xfrm>
          <a:prstGeom prst="rect">
            <a:avLst/>
          </a:prstGeom>
          <a:ln>
            <a:solidFill>
              <a:srgbClr val="00B050"/>
            </a:solidFill>
          </a:ln>
        </p:spPr>
      </p:pic>
      <p:pic>
        <p:nvPicPr>
          <p:cNvPr id="5" name="Содержимое 3" descr="IMG_7145.JP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395536" y="417681"/>
            <a:ext cx="5112568" cy="3831955"/>
          </a:xfrm>
          <a:prstGeom prst="rect">
            <a:avLst/>
          </a:prstGeom>
          <a:ln>
            <a:solidFill>
              <a:srgbClr val="00B050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5508104" y="1484784"/>
            <a:ext cx="36358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История появления  денег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_E7704.JPG"/>
          <p:cNvPicPr>
            <a:picLocks noChangeAspect="1"/>
          </p:cNvPicPr>
          <p:nvPr/>
        </p:nvPicPr>
        <p:blipFill>
          <a:blip r:embed="rId2" cstate="print">
            <a:lum bright="10000"/>
          </a:blip>
          <a:srcRect l="3064" t="23750" r="1954" b="2500"/>
          <a:stretch>
            <a:fillRect/>
          </a:stretch>
        </p:blipFill>
        <p:spPr>
          <a:xfrm>
            <a:off x="1907704" y="1700809"/>
            <a:ext cx="5688632" cy="4248471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2483768" y="980728"/>
            <a:ext cx="47736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Уголок финансовой грамотности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55350" cy="6858000"/>
          </a:xfrm>
          <a:prstGeom prst="rect">
            <a:avLst/>
          </a:prstGeom>
          <a:noFill/>
        </p:spPr>
      </p:pic>
      <p:pic>
        <p:nvPicPr>
          <p:cNvPr id="5" name="Содержимое 3" descr="IMG_E7668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505505" y="260648"/>
            <a:ext cx="4858583" cy="4344993"/>
          </a:xfrm>
          <a:prstGeom prst="rect">
            <a:avLst/>
          </a:prstGeom>
          <a:ln>
            <a:solidFill>
              <a:srgbClr val="00B050"/>
            </a:solidFill>
          </a:ln>
        </p:spPr>
      </p:pic>
      <p:pic>
        <p:nvPicPr>
          <p:cNvPr id="7" name="Рисунок 6" descr="IMG_7672.JPG"/>
          <p:cNvPicPr>
            <a:picLocks noChangeAspect="1"/>
          </p:cNvPicPr>
          <p:nvPr/>
        </p:nvPicPr>
        <p:blipFill>
          <a:blip r:embed="rId5" cstate="print"/>
          <a:srcRect l="4839" t="4301" r="1613"/>
          <a:stretch>
            <a:fillRect/>
          </a:stretch>
        </p:blipFill>
        <p:spPr>
          <a:xfrm>
            <a:off x="5508104" y="3573016"/>
            <a:ext cx="3472565" cy="2664296"/>
          </a:xfrm>
          <a:prstGeom prst="rect">
            <a:avLst/>
          </a:prstGeom>
          <a:ln>
            <a:solidFill>
              <a:srgbClr val="00B050"/>
            </a:solidFill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_E7704.JPG"/>
          <p:cNvPicPr>
            <a:picLocks noChangeAspect="1"/>
          </p:cNvPicPr>
          <p:nvPr/>
        </p:nvPicPr>
        <p:blipFill>
          <a:blip r:embed="rId2" cstate="print">
            <a:lum bright="10000"/>
          </a:blip>
          <a:srcRect l="3064" t="23750" r="1954" b="2500"/>
          <a:stretch>
            <a:fillRect/>
          </a:stretch>
        </p:blipFill>
        <p:spPr>
          <a:xfrm>
            <a:off x="1907704" y="1700809"/>
            <a:ext cx="5688632" cy="4248471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2483768" y="980728"/>
            <a:ext cx="47736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Уголок финансовой грамотности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55350" cy="6858000"/>
          </a:xfrm>
          <a:prstGeom prst="rect">
            <a:avLst/>
          </a:prstGeom>
          <a:noFill/>
        </p:spPr>
      </p:pic>
      <p:pic>
        <p:nvPicPr>
          <p:cNvPr id="7" name="Рисунок 6" descr="IMG_E7593.JPG"/>
          <p:cNvPicPr>
            <a:picLocks noChangeAspect="1"/>
          </p:cNvPicPr>
          <p:nvPr/>
        </p:nvPicPr>
        <p:blipFill>
          <a:blip r:embed="rId4" cstate="print">
            <a:lum bright="10000"/>
          </a:blip>
          <a:srcRect l="12201" t="3047" r="14563" b="4562"/>
          <a:stretch>
            <a:fillRect/>
          </a:stretch>
        </p:blipFill>
        <p:spPr>
          <a:xfrm>
            <a:off x="3556806" y="3212976"/>
            <a:ext cx="5240058" cy="3437028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5" name="Рисунок 4" descr="IMG_E7592.JPG"/>
          <p:cNvPicPr>
            <a:picLocks noChangeAspect="1"/>
          </p:cNvPicPr>
          <p:nvPr/>
        </p:nvPicPr>
        <p:blipFill>
          <a:blip r:embed="rId5" cstate="print">
            <a:lum bright="10000"/>
          </a:blip>
          <a:srcRect l="8263" t="7016" r="17713"/>
          <a:stretch>
            <a:fillRect/>
          </a:stretch>
        </p:blipFill>
        <p:spPr>
          <a:xfrm>
            <a:off x="395536" y="404664"/>
            <a:ext cx="4797805" cy="3312368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683568" y="0"/>
            <a:ext cx="38740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«За что платят зарплату?»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27984" y="2132856"/>
            <a:ext cx="47160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 можно купить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за деньги?»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_E7704.JPG"/>
          <p:cNvPicPr>
            <a:picLocks noChangeAspect="1"/>
          </p:cNvPicPr>
          <p:nvPr/>
        </p:nvPicPr>
        <p:blipFill>
          <a:blip r:embed="rId2" cstate="print">
            <a:lum bright="10000"/>
          </a:blip>
          <a:srcRect l="3064" t="23750" r="1954" b="2500"/>
          <a:stretch>
            <a:fillRect/>
          </a:stretch>
        </p:blipFill>
        <p:spPr>
          <a:xfrm>
            <a:off x="1907704" y="1700809"/>
            <a:ext cx="5688632" cy="4248471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2483768" y="980728"/>
            <a:ext cx="47736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Уголок финансовой грамотности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11350" y="0"/>
            <a:ext cx="9255350" cy="685800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</p:pic>
      <p:pic>
        <p:nvPicPr>
          <p:cNvPr id="5" name="Рисунок 4"/>
          <p:cNvPicPr/>
          <p:nvPr/>
        </p:nvPicPr>
        <p:blipFill>
          <a:blip r:embed="rId4" cstate="print"/>
          <a:srcRect l="32790" t="13953" r="32743" b="5426"/>
          <a:stretch>
            <a:fillRect/>
          </a:stretch>
        </p:blipFill>
        <p:spPr bwMode="auto">
          <a:xfrm>
            <a:off x="5220072" y="260648"/>
            <a:ext cx="3635896" cy="4680520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5" cstate="print"/>
          <a:srcRect l="8247" t="21977" r="62122" b="9044"/>
          <a:stretch>
            <a:fillRect/>
          </a:stretch>
        </p:blipFill>
        <p:spPr bwMode="auto">
          <a:xfrm>
            <a:off x="251520" y="332656"/>
            <a:ext cx="2880320" cy="4221088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6" cstate="print"/>
          <a:srcRect l="8516" t="22243" r="62376" b="6891"/>
          <a:stretch>
            <a:fillRect/>
          </a:stretch>
        </p:blipFill>
        <p:spPr bwMode="auto">
          <a:xfrm>
            <a:off x="3059832" y="2924944"/>
            <a:ext cx="2592288" cy="3717032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2193</TotalTime>
  <Words>206</Words>
  <Application>Microsoft Office PowerPoint</Application>
  <PresentationFormat>Экран (4:3)</PresentationFormat>
  <Paragraphs>54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марина</dc:creator>
  <cp:lastModifiedBy>Пользователь Windows</cp:lastModifiedBy>
  <cp:revision>226</cp:revision>
  <dcterms:created xsi:type="dcterms:W3CDTF">2026-06-09T17:10:22Z</dcterms:created>
  <dcterms:modified xsi:type="dcterms:W3CDTF">2026-06-23T10:52:47Z</dcterms:modified>
</cp:coreProperties>
</file>