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57" r:id="rId3"/>
    <p:sldId id="282" r:id="rId4"/>
    <p:sldId id="288" r:id="rId5"/>
    <p:sldId id="289" r:id="rId6"/>
    <p:sldId id="290" r:id="rId7"/>
    <p:sldId id="258" r:id="rId8"/>
    <p:sldId id="260" r:id="rId9"/>
    <p:sldId id="291" r:id="rId10"/>
    <p:sldId id="292" r:id="rId11"/>
    <p:sldId id="293" r:id="rId12"/>
    <p:sldId id="294" r:id="rId13"/>
    <p:sldId id="267" r:id="rId14"/>
    <p:sldId id="268" r:id="rId15"/>
    <p:sldId id="283" r:id="rId16"/>
    <p:sldId id="295" r:id="rId17"/>
    <p:sldId id="276" r:id="rId18"/>
    <p:sldId id="275" r:id="rId19"/>
    <p:sldId id="285" r:id="rId20"/>
    <p:sldId id="297" r:id="rId21"/>
    <p:sldId id="279" r:id="rId22"/>
    <p:sldId id="286" r:id="rId23"/>
    <p:sldId id="296" r:id="rId24"/>
    <p:sldId id="287" r:id="rId25"/>
    <p:sldId id="299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3E7A-E062-4E6B-A5D9-07881F6B9CC9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535F7-3AC1-48D3-B890-7F41EC511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133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3E7A-E062-4E6B-A5D9-07881F6B9CC9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535F7-3AC1-48D3-B890-7F41EC511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708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3E7A-E062-4E6B-A5D9-07881F6B9CC9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535F7-3AC1-48D3-B890-7F41EC511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484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Титульный слайд">
    <p:bg>
      <p:bgPr>
        <a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9"/>
          <p:cNvSpPr txBox="1">
            <a:spLocks noGrp="1"/>
          </p:cNvSpPr>
          <p:nvPr>
            <p:ph type="body" idx="4294967295"/>
          </p:nvPr>
        </p:nvSpPr>
        <p:spPr>
          <a:xfrm>
            <a:off x="516266" y="1560033"/>
            <a:ext cx="6442193" cy="1212852"/>
          </a:xfrm>
        </p:spPr>
        <p:txBody>
          <a:bodyPr>
            <a:normAutofit/>
          </a:bodyPr>
          <a:lstStyle>
            <a:lvl1pPr>
              <a:defRPr sz="3999">
                <a:solidFill>
                  <a:srgbClr val="1893E0"/>
                </a:solidFill>
                <a:latin typeface="ARCO" pitchFamily="2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3812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Верхний колонтитул (Таблица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3B9C7-AB59-490A-A838-5D1839557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54" y="967948"/>
            <a:ext cx="11401059" cy="752759"/>
          </a:xfrm>
        </p:spPr>
        <p:txBody>
          <a:bodyPr>
            <a:normAutofit/>
          </a:bodyPr>
          <a:lstStyle>
            <a:lvl1pPr>
              <a:defRPr sz="2800">
                <a:solidFill>
                  <a:srgbClr val="1893E0"/>
                </a:solidFill>
                <a:latin typeface="ARCO" panose="02000800000000000000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CDE662F-FEBD-48F2-A97F-6F863F30F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1613" y="6280154"/>
            <a:ext cx="2743200" cy="365125"/>
          </a:xfrm>
        </p:spPr>
        <p:txBody>
          <a:bodyPr/>
          <a:lstStyle>
            <a:lvl1pPr>
              <a:defRPr>
                <a:solidFill>
                  <a:srgbClr val="1893E0"/>
                </a:solidFill>
                <a:latin typeface="ARCO" panose="02000800000000000000" pitchFamily="2" charset="0"/>
              </a:defRPr>
            </a:lvl1pPr>
          </a:lstStyle>
          <a:p>
            <a:pPr>
              <a:defRPr/>
            </a:pPr>
            <a:fld id="{69A83443-2FE1-3043-B191-23BA9CCDBE8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4" name="Таблица 3">
            <a:extLst>
              <a:ext uri="{FF2B5EF4-FFF2-40B4-BE49-F238E27FC236}">
                <a16:creationId xmlns:a16="http://schemas.microsoft.com/office/drawing/2014/main" id="{7F3B1F00-0F97-4878-B351-F9C077B5E1D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33754" y="1875693"/>
            <a:ext cx="11401059" cy="4144108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006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3E7A-E062-4E6B-A5D9-07881F6B9CC9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535F7-3AC1-48D3-B890-7F41EC511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023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3E7A-E062-4E6B-A5D9-07881F6B9CC9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535F7-3AC1-48D3-B890-7F41EC511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031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3E7A-E062-4E6B-A5D9-07881F6B9CC9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535F7-3AC1-48D3-B890-7F41EC511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300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3E7A-E062-4E6B-A5D9-07881F6B9CC9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535F7-3AC1-48D3-B890-7F41EC511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030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3E7A-E062-4E6B-A5D9-07881F6B9CC9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535F7-3AC1-48D3-B890-7F41EC511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108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3E7A-E062-4E6B-A5D9-07881F6B9CC9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535F7-3AC1-48D3-B890-7F41EC511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960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3E7A-E062-4E6B-A5D9-07881F6B9CC9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535F7-3AC1-48D3-B890-7F41EC511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136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3E7A-E062-4E6B-A5D9-07881F6B9CC9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535F7-3AC1-48D3-B890-7F41EC511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310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D3E7A-E062-4E6B-A5D9-07881F6B9CC9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535F7-3AC1-48D3-B890-7F41EC511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606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 txBox="1">
            <a:spLocks/>
          </p:cNvSpPr>
          <p:nvPr/>
        </p:nvSpPr>
        <p:spPr>
          <a:xfrm>
            <a:off x="1397662" y="2366740"/>
            <a:ext cx="9050594" cy="223138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формы организации духовно – нравственного и – патриотического воспитания детей среднего дошкольного </a:t>
            </a:r>
            <a:r>
              <a:rPr lang="ru-RU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  <a:r>
              <a:rPr lang="ru-RU" sz="2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21" y="3602224"/>
            <a:ext cx="1963082" cy="29872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631" y="3144974"/>
            <a:ext cx="5328366" cy="3066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004" y="69204"/>
            <a:ext cx="1707028" cy="1810669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054239" y="1201568"/>
            <a:ext cx="7402590" cy="14158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образовательное учреждение  центр развития ребенка – детский сад № 9 муниципального образования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Щербиновский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район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станица Старощербиновская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79568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ыноска со стрелкой вниз 4"/>
          <p:cNvSpPr/>
          <p:nvPr/>
        </p:nvSpPr>
        <p:spPr>
          <a:xfrm>
            <a:off x="477754" y="243027"/>
            <a:ext cx="11177517" cy="1296538"/>
          </a:xfrm>
          <a:prstGeom prst="downArrow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сад»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243" y="243027"/>
            <a:ext cx="1707028" cy="181066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512" y="1808998"/>
            <a:ext cx="2611811" cy="3497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452" y="3062341"/>
            <a:ext cx="2616702" cy="3497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4" y="1246507"/>
            <a:ext cx="4184398" cy="3138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56" y="4384806"/>
            <a:ext cx="2096199" cy="2301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Выноска-облако 7"/>
          <p:cNvSpPr/>
          <p:nvPr/>
        </p:nvSpPr>
        <p:spPr>
          <a:xfrm rot="791586">
            <a:off x="3189391" y="4077713"/>
            <a:ext cx="3452653" cy="1743521"/>
          </a:xfrm>
          <a:prstGeom prst="cloudCallout">
            <a:avLst>
              <a:gd name="adj1" fmla="val -41095"/>
              <a:gd name="adj2" fmla="val 8649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 – Светланы, работает на пекарне.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01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ыноска со стрелкой вниз 4"/>
          <p:cNvSpPr/>
          <p:nvPr/>
        </p:nvSpPr>
        <p:spPr>
          <a:xfrm>
            <a:off x="477754" y="243027"/>
            <a:ext cx="11177517" cy="1296538"/>
          </a:xfrm>
          <a:prstGeom prst="downArrow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«Родная станица. Родная природа»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243" y="243027"/>
            <a:ext cx="1707028" cy="181066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4" y="1275935"/>
            <a:ext cx="2729085" cy="3633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771" y="2283154"/>
            <a:ext cx="3006642" cy="4014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13" y="1649423"/>
            <a:ext cx="3003656" cy="4006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110" y="2373306"/>
            <a:ext cx="3015161" cy="4032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9634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ыноска со стрелкой вниз 4"/>
          <p:cNvSpPr/>
          <p:nvPr/>
        </p:nvSpPr>
        <p:spPr>
          <a:xfrm>
            <a:off x="477754" y="243027"/>
            <a:ext cx="11177517" cy="1296538"/>
          </a:xfrm>
          <a:prstGeom prst="downArrow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«Родная страна»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243" y="243027"/>
            <a:ext cx="1707028" cy="18106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3" y="1410776"/>
            <a:ext cx="4752390" cy="2959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511" y="3219168"/>
            <a:ext cx="4328535" cy="3237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772" y="2444153"/>
            <a:ext cx="4242902" cy="3177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9050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37" y="1248420"/>
            <a:ext cx="4351190" cy="3257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613" y="1853726"/>
            <a:ext cx="4353922" cy="3259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658" y="353337"/>
            <a:ext cx="1493429" cy="15841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9885" y="391940"/>
            <a:ext cx="558809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Арт – студию 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40527" y="5502707"/>
            <a:ext cx="5588094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 Приходько Е.А.</a:t>
            </a:r>
            <a:endParaRPr lang="ru-RU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55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996" y="980722"/>
            <a:ext cx="4114507" cy="3080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629" y="980722"/>
            <a:ext cx="4114507" cy="3080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932509" y="425003"/>
            <a:ext cx="806483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дидактическим пособием «Краснодарский край – Кубань»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81" y="2881318"/>
            <a:ext cx="2932297" cy="3243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618009" y="4647288"/>
            <a:ext cx="7922791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Дидактическое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пособие не только информирует, но и </a:t>
            </a: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вдохновляет детей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творчество, что делает обучение увлекательным и запоминающимся.</a:t>
            </a:r>
            <a:endParaRPr lang="ru-RU" sz="2000" dirty="0">
              <a:solidFill>
                <a:srgbClr val="7030A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81" y="915040"/>
            <a:ext cx="1707028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2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07931" y="391940"/>
            <a:ext cx="558809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праздник «Богатырская сила»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175" y="391940"/>
            <a:ext cx="1493649" cy="158509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2"/>
          <a:stretch/>
        </p:blipFill>
        <p:spPr>
          <a:xfrm>
            <a:off x="1123252" y="1019831"/>
            <a:ext cx="4744727" cy="27178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2"/>
          <a:stretch/>
        </p:blipFill>
        <p:spPr>
          <a:xfrm>
            <a:off x="2190893" y="4124008"/>
            <a:ext cx="3677086" cy="22957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23" y="2343452"/>
            <a:ext cx="4887801" cy="3561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2"/>
          <a:stretch/>
        </p:blipFill>
        <p:spPr>
          <a:xfrm>
            <a:off x="1178670" y="1005976"/>
            <a:ext cx="4744727" cy="2717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2"/>
          <a:stretch/>
        </p:blipFill>
        <p:spPr>
          <a:xfrm>
            <a:off x="2246311" y="4110153"/>
            <a:ext cx="3677086" cy="2295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6483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35755" y="846352"/>
            <a:ext cx="2437527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«Музей в чемодане»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5377" y="5479734"/>
            <a:ext cx="11689046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партнеры: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муниципальное бюджетное учреждение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культуры «</a:t>
            </a:r>
            <a:r>
              <a:rPr lang="ru-RU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Старощербиновский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историко-краеведческий музей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имени М.М.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Постернак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395" y="141073"/>
            <a:ext cx="1707028" cy="181066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2" y="360610"/>
            <a:ext cx="3531598" cy="33307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508" y="2415852"/>
            <a:ext cx="3627774" cy="271579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24" y="2250411"/>
            <a:ext cx="3693791" cy="276521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5729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/>
          <a:stretch/>
        </p:blipFill>
        <p:spPr>
          <a:xfrm>
            <a:off x="6774286" y="2992973"/>
            <a:ext cx="4889391" cy="3487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4" y="1339225"/>
            <a:ext cx="6195026" cy="3487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Выноска со стрелкой вниз 5"/>
          <p:cNvSpPr/>
          <p:nvPr/>
        </p:nvSpPr>
        <p:spPr>
          <a:xfrm>
            <a:off x="477754" y="243027"/>
            <a:ext cx="11177517" cy="1296538"/>
          </a:xfrm>
          <a:prstGeom prst="downArrow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Стена памяти «Нет в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оссии семьи такой, где б не памятен был свой Герой»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67" y="891296"/>
            <a:ext cx="1707028" cy="1810669"/>
          </a:xfrm>
          <a:prstGeom prst="rect">
            <a:avLst/>
          </a:prstGeom>
        </p:spPr>
      </p:pic>
      <p:sp>
        <p:nvSpPr>
          <p:cNvPr id="7" name="Пятиугольник 7"/>
          <p:cNvSpPr/>
          <p:nvPr/>
        </p:nvSpPr>
        <p:spPr>
          <a:xfrm>
            <a:off x="477753" y="5259618"/>
            <a:ext cx="5472285" cy="87330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C76998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110588" tIns="55294" rIns="110588" bIns="55294" anchor="ctr" anchorCtr="1" compatLnSpc="1">
            <a:noAutofit/>
          </a:bodyPr>
          <a:lstStyle/>
          <a:p>
            <a:pPr algn="ctr" defTabSz="110587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968" b="1" dirty="0">
              <a:solidFill>
                <a:srgbClr val="FFFFFF"/>
              </a:solidFill>
              <a:latin typeface="Times New Roman" pitchFamily="18"/>
              <a:ea typeface=""/>
              <a:cs typeface="Times New Roman" pitchFamily="18"/>
            </a:endParaRPr>
          </a:p>
          <a:p>
            <a:pPr algn="ctr" defTabSz="110587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dirty="0" smtClean="0">
                <a:solidFill>
                  <a:srgbClr val="FFFFFF"/>
                </a:solidFill>
                <a:latin typeface="Times New Roman" pitchFamily="18"/>
                <a:ea typeface=""/>
                <a:cs typeface="Times New Roman" pitchFamily="18"/>
              </a:rPr>
              <a:t>«В каждой семье есть </a:t>
            </a:r>
            <a:r>
              <a:rPr lang="ru-RU" sz="2000" b="1" dirty="0" err="1" smtClean="0">
                <a:solidFill>
                  <a:srgbClr val="FFFFFF"/>
                </a:solidFill>
                <a:latin typeface="Times New Roman" pitchFamily="18"/>
                <a:ea typeface=""/>
                <a:cs typeface="Times New Roman" pitchFamily="18"/>
              </a:rPr>
              <a:t>СВОй</a:t>
            </a:r>
            <a:r>
              <a:rPr lang="ru-RU" sz="2000" b="1" dirty="0" smtClean="0">
                <a:solidFill>
                  <a:srgbClr val="FFFFFF"/>
                </a:solidFill>
                <a:latin typeface="Times New Roman" pitchFamily="18"/>
                <a:ea typeface=""/>
                <a:cs typeface="Times New Roman" pitchFamily="18"/>
              </a:rPr>
              <a:t> Герой»</a:t>
            </a:r>
            <a:endParaRPr lang="ru-RU" sz="2000" dirty="0">
              <a:solidFill>
                <a:srgbClr val="FFFFFF"/>
              </a:solidFill>
              <a:latin typeface="Times New Roman" pitchFamily="18"/>
              <a:ea typeface=""/>
              <a:cs typeface="Times New Roman" pitchFamily="18"/>
            </a:endParaRPr>
          </a:p>
          <a:p>
            <a:pPr algn="ctr" defTabSz="110587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935" dirty="0">
              <a:solidFill>
                <a:srgbClr val="FFFFFF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1119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05" y="1205259"/>
            <a:ext cx="5114457" cy="3828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066" y="1206520"/>
            <a:ext cx="5112774" cy="3827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743133" y="360610"/>
            <a:ext cx="869353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библиотеки «Читай </a:t>
            </a: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посвященной дню Защитника Отечества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5377" y="5142428"/>
            <a:ext cx="11689046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право ребенка на читающее детство путем возрождения традиций семейного чтения, сформировать в обществе позитивный имидж читающего взрослого.</a:t>
            </a:r>
          </a:p>
          <a:p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партнеры: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учреждение культуры «Детская библиотека» </a:t>
            </a:r>
            <a:r>
              <a:rPr lang="ru-RU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Старощербиновского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 </a:t>
            </a:r>
            <a:r>
              <a:rPr lang="ru-RU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Щербиновский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47" y="1096830"/>
            <a:ext cx="1707028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43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395" y="349191"/>
            <a:ext cx="1707028" cy="181066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77" y="349191"/>
            <a:ext cx="2103302" cy="291414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32672" y="349191"/>
            <a:ext cx="74870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Реализуя «Программу просвещения родителей», в своей педагогической практике использовала рекомендуемые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 темы просвещения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родителей.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«Программа просвещения родителей», раздел Духовно-нравственное и патриотическое воспитание детей в семье. Стр. 124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5" t="12319" r="21229" b="24301"/>
          <a:stretch/>
        </p:blipFill>
        <p:spPr>
          <a:xfrm>
            <a:off x="4040018" y="1929331"/>
            <a:ext cx="4253977" cy="2668001"/>
          </a:xfrm>
          <a:prstGeom prst="rect">
            <a:avLst/>
          </a:prstGeom>
        </p:spPr>
      </p:pic>
      <p:sp>
        <p:nvSpPr>
          <p:cNvPr id="9" name="Выноска-облако 8"/>
          <p:cNvSpPr/>
          <p:nvPr/>
        </p:nvSpPr>
        <p:spPr>
          <a:xfrm>
            <a:off x="607215" y="2873577"/>
            <a:ext cx="3850914" cy="2025867"/>
          </a:xfrm>
          <a:prstGeom prst="cloudCallout">
            <a:avLst>
              <a:gd name="adj1" fmla="val 63745"/>
              <a:gd name="adj2" fmla="val -57381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моральное сознание и как оно формируется?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Выноска-облако 10"/>
          <p:cNvSpPr/>
          <p:nvPr/>
        </p:nvSpPr>
        <p:spPr>
          <a:xfrm>
            <a:off x="2323617" y="4494235"/>
            <a:ext cx="3850914" cy="2025867"/>
          </a:xfrm>
          <a:prstGeom prst="cloudCallout">
            <a:avLst>
              <a:gd name="adj1" fmla="val 53043"/>
              <a:gd name="adj2" fmla="val -50388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значит нравственное поведение у детей?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Выноска-облако 11"/>
          <p:cNvSpPr/>
          <p:nvPr/>
        </p:nvSpPr>
        <p:spPr>
          <a:xfrm>
            <a:off x="7890932" y="2628978"/>
            <a:ext cx="3850914" cy="2025867"/>
          </a:xfrm>
          <a:prstGeom prst="cloudCallout">
            <a:avLst>
              <a:gd name="adj1" fmla="val -38258"/>
              <a:gd name="adj2" fmla="val -58652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Какую роль играет духовность в жизни ребенка?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Выноска-облако 12"/>
          <p:cNvSpPr/>
          <p:nvPr/>
        </p:nvSpPr>
        <p:spPr>
          <a:xfrm>
            <a:off x="6961507" y="4391137"/>
            <a:ext cx="3850914" cy="2025867"/>
          </a:xfrm>
          <a:prstGeom prst="cloudCallout">
            <a:avLst>
              <a:gd name="adj1" fmla="val -38258"/>
              <a:gd name="adj2" fmla="val -58652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методы нравственного воспитания используются?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325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85" y="251204"/>
            <a:ext cx="3368886" cy="17686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85" y="2388358"/>
            <a:ext cx="2229487" cy="315263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211" y="1820696"/>
            <a:ext cx="2531613" cy="30512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84712" y="251204"/>
            <a:ext cx="7289112" cy="830997"/>
          </a:xfrm>
          <a:prstGeom prst="rect">
            <a:avLst/>
          </a:prstGeom>
          <a:noFill/>
          <a:ln w="9528" cap="flat">
            <a:solidFill>
              <a:srgbClr val="5B9BD5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  <a:ea typeface=""/>
                <a:cs typeface=""/>
              </a:rPr>
              <a:t>Указ Президента РФ от 9 ноября 2022 г. № 809 “Об утверждении Основ государственной политики по сохранению и укреплению традиционных российских духовно-нравственных ценностей”</a:t>
            </a:r>
          </a:p>
        </p:txBody>
      </p:sp>
      <p:sp>
        <p:nvSpPr>
          <p:cNvPr id="8" name="Прямоугольник 6"/>
          <p:cNvSpPr/>
          <p:nvPr/>
        </p:nvSpPr>
        <p:spPr>
          <a:xfrm>
            <a:off x="4517702" y="5347042"/>
            <a:ext cx="7023131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         Традиционные ценности - основа российского общества, позволяющие закладывать семейные традиции, осуществлять единство страны и развитие человеческого потенциала</a:t>
            </a:r>
          </a:p>
        </p:txBody>
      </p:sp>
      <p:pic>
        <p:nvPicPr>
          <p:cNvPr id="9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509" y="5232349"/>
            <a:ext cx="1012405" cy="9456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123" y="403665"/>
            <a:ext cx="2582710" cy="2307166"/>
          </a:xfrm>
          <a:prstGeom prst="rect">
            <a:avLst/>
          </a:prstGeom>
        </p:spPr>
      </p:pic>
      <p:pic>
        <p:nvPicPr>
          <p:cNvPr id="11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557">
            <a:off x="9516643" y="4374732"/>
            <a:ext cx="2182396" cy="12239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557">
            <a:off x="423057" y="1662960"/>
            <a:ext cx="2586960" cy="14507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276" y="1503812"/>
            <a:ext cx="4879071" cy="33069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4416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89" y="125369"/>
            <a:ext cx="3133616" cy="5602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Выноска-облако 11"/>
          <p:cNvSpPr/>
          <p:nvPr/>
        </p:nvSpPr>
        <p:spPr>
          <a:xfrm>
            <a:off x="1654748" y="4535051"/>
            <a:ext cx="3850914" cy="2025867"/>
          </a:xfrm>
          <a:prstGeom prst="cloudCallout">
            <a:avLst>
              <a:gd name="adj1" fmla="val -38258"/>
              <a:gd name="adj2" fmla="val -58652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семей в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 конкурсе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ТехноПатриот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686" y="125369"/>
            <a:ext cx="4721416" cy="3532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Выноска-облако 13"/>
          <p:cNvSpPr/>
          <p:nvPr/>
        </p:nvSpPr>
        <p:spPr>
          <a:xfrm>
            <a:off x="8169312" y="125369"/>
            <a:ext cx="3486069" cy="1674712"/>
          </a:xfrm>
          <a:prstGeom prst="cloudCallout">
            <a:avLst>
              <a:gd name="adj1" fmla="val -45616"/>
              <a:gd name="adj2" fmla="val 55142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Семейная гостиная «Мамины посиделки»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143" y="3022724"/>
            <a:ext cx="4038880" cy="3024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Выноска-облако 14"/>
          <p:cNvSpPr/>
          <p:nvPr/>
        </p:nvSpPr>
        <p:spPr>
          <a:xfrm>
            <a:off x="8341086" y="5087155"/>
            <a:ext cx="3146869" cy="1671974"/>
          </a:xfrm>
          <a:prstGeom prst="cloudCallout">
            <a:avLst>
              <a:gd name="adj1" fmla="val -38258"/>
              <a:gd name="adj2" fmla="val -58652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«Богатырские забавы»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886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596" y="2609128"/>
            <a:ext cx="3240864" cy="2426147"/>
          </a:xfrm>
        </p:spPr>
      </p:pic>
      <p:sp>
        <p:nvSpPr>
          <p:cNvPr id="6" name="Выноска со стрелкой вниз 5"/>
          <p:cNvSpPr/>
          <p:nvPr/>
        </p:nvSpPr>
        <p:spPr>
          <a:xfrm>
            <a:off x="632301" y="163196"/>
            <a:ext cx="11177517" cy="1296538"/>
          </a:xfrm>
          <a:prstGeom prst="downArrow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Чек – листы «Воспитание интереса к чтению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делаем/ не делаем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4901" y="5698314"/>
            <a:ext cx="11177517" cy="6850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Рекомендованные действия родителей детей дошкольного возраста для успешного духовно-нравственного и патриотического воспитания ребенка.</a:t>
            </a:r>
            <a:endParaRPr lang="ru-RU" dirty="0">
              <a:solidFill>
                <a:prstClr val="black"/>
              </a:solidFill>
              <a:ea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503" y="1459734"/>
            <a:ext cx="3353748" cy="2510242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643" y="2932392"/>
            <a:ext cx="3353198" cy="2510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3" y="1356130"/>
            <a:ext cx="3294196" cy="2466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033" y="2609128"/>
            <a:ext cx="3240864" cy="2426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66" y="1459734"/>
            <a:ext cx="3353748" cy="2510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54896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 со стрелкой вниз 9"/>
          <p:cNvSpPr/>
          <p:nvPr/>
        </p:nvSpPr>
        <p:spPr>
          <a:xfrm>
            <a:off x="359625" y="156029"/>
            <a:ext cx="11501166" cy="122061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25000"/>
              <a:gd name="f8" fmla="val 64977"/>
              <a:gd name="f9" fmla="+- 0 0 -270"/>
              <a:gd name="f10" fmla="+- 0 0 -90"/>
              <a:gd name="f11" fmla="abs f3"/>
              <a:gd name="f12" fmla="abs f4"/>
              <a:gd name="f13" fmla="abs f5"/>
              <a:gd name="f14" fmla="*/ f9 f0 1"/>
              <a:gd name="f15" fmla="*/ f10 f0 1"/>
              <a:gd name="f16" fmla="?: f11 f3 1"/>
              <a:gd name="f17" fmla="?: f12 f4 1"/>
              <a:gd name="f18" fmla="?: f13 f5 1"/>
              <a:gd name="f19" fmla="*/ f14 1 f2"/>
              <a:gd name="f20" fmla="*/ f15 1 f2"/>
              <a:gd name="f21" fmla="*/ f16 1 21600"/>
              <a:gd name="f22" fmla="*/ f17 1 21600"/>
              <a:gd name="f23" fmla="*/ 21600 f16 1"/>
              <a:gd name="f24" fmla="*/ 21600 f17 1"/>
              <a:gd name="f25" fmla="+- f19 0 f1"/>
              <a:gd name="f26" fmla="+- f20 0 f1"/>
              <a:gd name="f27" fmla="min f22 f21"/>
              <a:gd name="f28" fmla="*/ f23 1 f18"/>
              <a:gd name="f29" fmla="*/ f24 1 f18"/>
              <a:gd name="f30" fmla="val f28"/>
              <a:gd name="f31" fmla="val f29"/>
              <a:gd name="f32" fmla="*/ f6 f27 1"/>
              <a:gd name="f33" fmla="+- f31 0 f6"/>
              <a:gd name="f34" fmla="+- f30 0 f6"/>
              <a:gd name="f35" fmla="*/ f30 f27 1"/>
              <a:gd name="f36" fmla="*/ f31 f27 1"/>
              <a:gd name="f37" fmla="*/ f34 1 2"/>
              <a:gd name="f38" fmla="min f34 f33"/>
              <a:gd name="f39" fmla="*/ f33 f8 1"/>
              <a:gd name="f40" fmla="+- f6 f37 0"/>
              <a:gd name="f41" fmla="*/ f38 f7 1"/>
              <a:gd name="f42" fmla="*/ f39 1 100000"/>
              <a:gd name="f43" fmla="*/ f41 1 100000"/>
              <a:gd name="f44" fmla="*/ f41 1 200000"/>
              <a:gd name="f45" fmla="*/ f42 1 2"/>
              <a:gd name="f46" fmla="*/ f42 f27 1"/>
              <a:gd name="f47" fmla="*/ f40 f27 1"/>
              <a:gd name="f48" fmla="+- f40 0 f43"/>
              <a:gd name="f49" fmla="+- f40 0 f44"/>
              <a:gd name="f50" fmla="+- f40 f44 0"/>
              <a:gd name="f51" fmla="+- f40 f43 0"/>
              <a:gd name="f52" fmla="+- f31 0 f43"/>
              <a:gd name="f53" fmla="*/ f45 f27 1"/>
              <a:gd name="f54" fmla="*/ f50 f27 1"/>
              <a:gd name="f55" fmla="*/ f52 f27 1"/>
              <a:gd name="f56" fmla="*/ f51 f27 1"/>
              <a:gd name="f57" fmla="*/ f48 f27 1"/>
              <a:gd name="f58" fmla="*/ f49 f2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">
                <a:pos x="f32" y="f53"/>
              </a:cxn>
              <a:cxn ang="f26">
                <a:pos x="f35" y="f53"/>
              </a:cxn>
            </a:cxnLst>
            <a:rect l="f32" t="f32" r="f35" b="f46"/>
            <a:pathLst>
              <a:path>
                <a:moveTo>
                  <a:pt x="f32" y="f32"/>
                </a:moveTo>
                <a:lnTo>
                  <a:pt x="f35" y="f32"/>
                </a:lnTo>
                <a:lnTo>
                  <a:pt x="f35" y="f46"/>
                </a:lnTo>
                <a:lnTo>
                  <a:pt x="f54" y="f46"/>
                </a:lnTo>
                <a:lnTo>
                  <a:pt x="f54" y="f55"/>
                </a:lnTo>
                <a:lnTo>
                  <a:pt x="f56" y="f55"/>
                </a:lnTo>
                <a:lnTo>
                  <a:pt x="f47" y="f36"/>
                </a:lnTo>
                <a:lnTo>
                  <a:pt x="f57" y="f55"/>
                </a:lnTo>
                <a:lnTo>
                  <a:pt x="f58" y="f55"/>
                </a:lnTo>
                <a:lnTo>
                  <a:pt x="f58" y="f46"/>
                </a:lnTo>
                <a:lnTo>
                  <a:pt x="f32" y="f46"/>
                </a:lnTo>
                <a:close/>
              </a:path>
            </a:pathLst>
          </a:custGeom>
          <a:solidFill>
            <a:srgbClr val="5B9BD5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110588" tIns="55294" rIns="110588" bIns="55294" anchor="ctr" anchorCtr="1" compatLnSpc="1">
            <a:noAutofit/>
          </a:bodyPr>
          <a:lstStyle/>
          <a:p>
            <a:pPr algn="ctr" defTabSz="110587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935" b="1" kern="0">
                <a:solidFill>
                  <a:srgbClr val="FFFFFF"/>
                </a:solidFill>
                <a:latin typeface="Times New Roman" pitchFamily="18"/>
                <a:ea typeface=""/>
                <a:cs typeface="Times New Roman" pitchFamily="18"/>
              </a:rPr>
              <a:t>ВОСПИТАТЕЛЮ О ВОСПИТАНИИ</a:t>
            </a:r>
          </a:p>
          <a:p>
            <a:pPr algn="ctr" defTabSz="110587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935" b="1" kern="0">
                <a:solidFill>
                  <a:srgbClr val="FFFFFF"/>
                </a:solidFill>
                <a:latin typeface="Times New Roman" pitchFamily="18"/>
                <a:ea typeface=""/>
                <a:cs typeface="Times New Roman" pitchFamily="18"/>
              </a:rPr>
              <a:t>Практическое руководство по реализации Программы воспитания</a:t>
            </a:r>
            <a:endParaRPr lang="ru-RU" sz="1935">
              <a:solidFill>
                <a:srgbClr val="FFFFFF"/>
              </a:solidFill>
              <a:latin typeface="Times New Roman" pitchFamily="18"/>
              <a:ea typeface=""/>
              <a:cs typeface="Times New Roman" pitchFamily="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5867" y="1153302"/>
            <a:ext cx="5109289" cy="446696"/>
          </a:xfrm>
          <a:prstGeom prst="rect">
            <a:avLst/>
          </a:prstGeom>
          <a:solidFill>
            <a:srgbClr val="DAE3F3"/>
          </a:solidFill>
          <a:ln cap="flat">
            <a:noFill/>
          </a:ln>
        </p:spPr>
        <p:txBody>
          <a:bodyPr vert="horz" wrap="none" lIns="110588" tIns="55294" rIns="110588" bIns="55294" anchor="t" anchorCtr="1" compatLnSpc="1">
            <a:spAutoFit/>
          </a:bodyPr>
          <a:lstStyle/>
          <a:p>
            <a:pPr algn="ctr" defTabSz="110587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177">
                <a:solidFill>
                  <a:srgbClr val="000000"/>
                </a:solidFill>
                <a:latin typeface="Times New Roman" pitchFamily="18"/>
                <a:ea typeface=""/>
                <a:cs typeface="Times New Roman" pitchFamily="18"/>
              </a:rPr>
              <a:t>Для детей 3-5 лет в детском саду и семье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567" y="1687895"/>
            <a:ext cx="2343119" cy="338450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9" t="49863" r="23866" b="16253"/>
          <a:stretch>
            <a:fillRect/>
          </a:stretch>
        </p:blipFill>
        <p:spPr>
          <a:xfrm>
            <a:off x="359626" y="1751351"/>
            <a:ext cx="2499484" cy="154978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683" y="3103478"/>
            <a:ext cx="2343119" cy="338450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470" y="156029"/>
            <a:ext cx="1231321" cy="129030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449" y="3091107"/>
            <a:ext cx="2351684" cy="33968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931" y="1687895"/>
            <a:ext cx="2321047" cy="335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1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ыноска со стрелкой вниз 4"/>
          <p:cNvSpPr/>
          <p:nvPr/>
        </p:nvSpPr>
        <p:spPr>
          <a:xfrm>
            <a:off x="477754" y="243027"/>
            <a:ext cx="11177517" cy="1296538"/>
          </a:xfrm>
          <a:prstGeom prst="downArrow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«Гость группы»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243" y="243027"/>
            <a:ext cx="1707028" cy="181066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02" y="1346814"/>
            <a:ext cx="5035908" cy="3778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512" y="2552159"/>
            <a:ext cx="5176533" cy="388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8858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 со стрелкой вниз 9"/>
          <p:cNvSpPr/>
          <p:nvPr/>
        </p:nvSpPr>
        <p:spPr>
          <a:xfrm>
            <a:off x="359625" y="156029"/>
            <a:ext cx="11501166" cy="122061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25000"/>
              <a:gd name="f8" fmla="val 64977"/>
              <a:gd name="f9" fmla="+- 0 0 -270"/>
              <a:gd name="f10" fmla="+- 0 0 -90"/>
              <a:gd name="f11" fmla="abs f3"/>
              <a:gd name="f12" fmla="abs f4"/>
              <a:gd name="f13" fmla="abs f5"/>
              <a:gd name="f14" fmla="*/ f9 f0 1"/>
              <a:gd name="f15" fmla="*/ f10 f0 1"/>
              <a:gd name="f16" fmla="?: f11 f3 1"/>
              <a:gd name="f17" fmla="?: f12 f4 1"/>
              <a:gd name="f18" fmla="?: f13 f5 1"/>
              <a:gd name="f19" fmla="*/ f14 1 f2"/>
              <a:gd name="f20" fmla="*/ f15 1 f2"/>
              <a:gd name="f21" fmla="*/ f16 1 21600"/>
              <a:gd name="f22" fmla="*/ f17 1 21600"/>
              <a:gd name="f23" fmla="*/ 21600 f16 1"/>
              <a:gd name="f24" fmla="*/ 21600 f17 1"/>
              <a:gd name="f25" fmla="+- f19 0 f1"/>
              <a:gd name="f26" fmla="+- f20 0 f1"/>
              <a:gd name="f27" fmla="min f22 f21"/>
              <a:gd name="f28" fmla="*/ f23 1 f18"/>
              <a:gd name="f29" fmla="*/ f24 1 f18"/>
              <a:gd name="f30" fmla="val f28"/>
              <a:gd name="f31" fmla="val f29"/>
              <a:gd name="f32" fmla="*/ f6 f27 1"/>
              <a:gd name="f33" fmla="+- f31 0 f6"/>
              <a:gd name="f34" fmla="+- f30 0 f6"/>
              <a:gd name="f35" fmla="*/ f30 f27 1"/>
              <a:gd name="f36" fmla="*/ f31 f27 1"/>
              <a:gd name="f37" fmla="*/ f34 1 2"/>
              <a:gd name="f38" fmla="min f34 f33"/>
              <a:gd name="f39" fmla="*/ f33 f8 1"/>
              <a:gd name="f40" fmla="+- f6 f37 0"/>
              <a:gd name="f41" fmla="*/ f38 f7 1"/>
              <a:gd name="f42" fmla="*/ f39 1 100000"/>
              <a:gd name="f43" fmla="*/ f41 1 100000"/>
              <a:gd name="f44" fmla="*/ f41 1 200000"/>
              <a:gd name="f45" fmla="*/ f42 1 2"/>
              <a:gd name="f46" fmla="*/ f42 f27 1"/>
              <a:gd name="f47" fmla="*/ f40 f27 1"/>
              <a:gd name="f48" fmla="+- f40 0 f43"/>
              <a:gd name="f49" fmla="+- f40 0 f44"/>
              <a:gd name="f50" fmla="+- f40 f44 0"/>
              <a:gd name="f51" fmla="+- f40 f43 0"/>
              <a:gd name="f52" fmla="+- f31 0 f43"/>
              <a:gd name="f53" fmla="*/ f45 f27 1"/>
              <a:gd name="f54" fmla="*/ f50 f27 1"/>
              <a:gd name="f55" fmla="*/ f52 f27 1"/>
              <a:gd name="f56" fmla="*/ f51 f27 1"/>
              <a:gd name="f57" fmla="*/ f48 f27 1"/>
              <a:gd name="f58" fmla="*/ f49 f2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">
                <a:pos x="f32" y="f53"/>
              </a:cxn>
              <a:cxn ang="f26">
                <a:pos x="f35" y="f53"/>
              </a:cxn>
            </a:cxnLst>
            <a:rect l="f32" t="f32" r="f35" b="f46"/>
            <a:pathLst>
              <a:path>
                <a:moveTo>
                  <a:pt x="f32" y="f32"/>
                </a:moveTo>
                <a:lnTo>
                  <a:pt x="f35" y="f32"/>
                </a:lnTo>
                <a:lnTo>
                  <a:pt x="f35" y="f46"/>
                </a:lnTo>
                <a:lnTo>
                  <a:pt x="f54" y="f46"/>
                </a:lnTo>
                <a:lnTo>
                  <a:pt x="f54" y="f55"/>
                </a:lnTo>
                <a:lnTo>
                  <a:pt x="f56" y="f55"/>
                </a:lnTo>
                <a:lnTo>
                  <a:pt x="f47" y="f36"/>
                </a:lnTo>
                <a:lnTo>
                  <a:pt x="f57" y="f55"/>
                </a:lnTo>
                <a:lnTo>
                  <a:pt x="f58" y="f55"/>
                </a:lnTo>
                <a:lnTo>
                  <a:pt x="f58" y="f46"/>
                </a:lnTo>
                <a:lnTo>
                  <a:pt x="f32" y="f46"/>
                </a:lnTo>
                <a:close/>
              </a:path>
            </a:pathLst>
          </a:custGeom>
          <a:solidFill>
            <a:srgbClr val="5B9BD5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110588" tIns="55294" rIns="110588" bIns="55294" anchor="ctr" anchorCtr="1" compatLnSpc="1">
            <a:noAutofit/>
          </a:bodyPr>
          <a:lstStyle/>
          <a:p>
            <a:pPr algn="ctr" defTabSz="110587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19" b="1" kern="0">
                <a:solidFill>
                  <a:srgbClr val="FFFFFF"/>
                </a:solidFill>
                <a:latin typeface="Times New Roman" pitchFamily="18"/>
                <a:ea typeface=""/>
                <a:cs typeface="Times New Roman" pitchFamily="18"/>
              </a:rPr>
              <a:t>Институт изучения детства, семьи и воспитания</a:t>
            </a:r>
          </a:p>
        </p:txBody>
      </p:sp>
      <p:pic>
        <p:nvPicPr>
          <p:cNvPr id="3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469" y="152147"/>
            <a:ext cx="1231321" cy="129030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9" t="11081" r="15034" b="68002"/>
          <a:stretch>
            <a:fillRect/>
          </a:stretch>
        </p:blipFill>
        <p:spPr>
          <a:xfrm>
            <a:off x="359626" y="1442455"/>
            <a:ext cx="6046903" cy="92526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46"/>
          <a:stretch>
            <a:fillRect/>
          </a:stretch>
        </p:blipFill>
        <p:spPr>
          <a:xfrm>
            <a:off x="355732" y="2204751"/>
            <a:ext cx="6046007" cy="7835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Прямоугольник 10"/>
          <p:cNvSpPr/>
          <p:nvPr/>
        </p:nvSpPr>
        <p:spPr>
          <a:xfrm>
            <a:off x="331801" y="2988246"/>
            <a:ext cx="6093870" cy="3684954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110588" tIns="55294" rIns="110588" bIns="55294" anchor="t" anchorCtr="0" compatLnSpc="1">
            <a:spAutoFit/>
          </a:bodyPr>
          <a:lstStyle/>
          <a:p>
            <a:pPr algn="just" defTabSz="110587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935">
                <a:solidFill>
                  <a:srgbClr val="000000"/>
                </a:solidFill>
                <a:latin typeface="Times New Roman" pitchFamily="18"/>
                <a:ea typeface=""/>
                <a:cs typeface="Times New Roman" pitchFamily="18"/>
              </a:rPr>
              <a:t>Добрые игры — это комплект методических материалов, который поможет воспитателям и родителям в доступной и увлекательной форме обсуждать с детьми ключевые темы.</a:t>
            </a:r>
          </a:p>
          <a:p>
            <a:pPr marL="345586" indent="-345586" algn="just" defTabSz="1105875">
              <a:buSzPct val="100000"/>
              <a:buFont typeface="Wingdings" pitchFamily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935">
                <a:solidFill>
                  <a:srgbClr val="000000"/>
                </a:solidFill>
                <a:latin typeface="Times New Roman" pitchFamily="18"/>
                <a:ea typeface=""/>
                <a:cs typeface="Times New Roman" pitchFamily="18"/>
              </a:rPr>
              <a:t>Любовь к Родине, знание истории и уважение к культуре России.</a:t>
            </a:r>
          </a:p>
          <a:p>
            <a:pPr marL="345586" indent="-345586" algn="just" defTabSz="1105875">
              <a:buSzPct val="100000"/>
              <a:buFont typeface="Wingdings" pitchFamily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935">
                <a:solidFill>
                  <a:srgbClr val="000000"/>
                </a:solidFill>
                <a:latin typeface="Times New Roman" pitchFamily="18"/>
                <a:ea typeface=""/>
                <a:cs typeface="Times New Roman" pitchFamily="18"/>
              </a:rPr>
              <a:t>Важность семьи и дружбы, формирование навыков общения и сотрудничества.</a:t>
            </a:r>
          </a:p>
          <a:p>
            <a:pPr marL="345586" indent="-345586" algn="just" defTabSz="1105875">
              <a:buSzPct val="100000"/>
              <a:buFont typeface="Wingdings" pitchFamily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935">
                <a:solidFill>
                  <a:srgbClr val="000000"/>
                </a:solidFill>
                <a:latin typeface="Times New Roman" pitchFamily="18"/>
                <a:ea typeface=""/>
                <a:cs typeface="Times New Roman" pitchFamily="18"/>
              </a:rPr>
              <a:t>Развитие нравственных качеств: доброты, честности, справедливости, милосердия.</a:t>
            </a:r>
          </a:p>
          <a:p>
            <a:pPr marL="345586" indent="-345586" algn="just" defTabSz="1105875">
              <a:buSzPct val="100000"/>
              <a:buFont typeface="Wingdings" pitchFamily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935">
                <a:solidFill>
                  <a:srgbClr val="000000"/>
                </a:solidFill>
                <a:latin typeface="Times New Roman" pitchFamily="18"/>
                <a:ea typeface=""/>
                <a:cs typeface="Times New Roman" pitchFamily="18"/>
              </a:rPr>
              <a:t>Формирование представлений о гражданственности и ответственности.</a:t>
            </a:r>
          </a:p>
        </p:txBody>
      </p:sp>
      <p:sp>
        <p:nvSpPr>
          <p:cNvPr id="7" name="Скругленная прямоугольная выноска 3"/>
          <p:cNvSpPr/>
          <p:nvPr/>
        </p:nvSpPr>
        <p:spPr>
          <a:xfrm>
            <a:off x="6947415" y="1544440"/>
            <a:ext cx="4913375" cy="1971698"/>
          </a:xfrm>
          <a:custGeom>
            <a:avLst>
              <a:gd name="f0" fmla="val -1343"/>
              <a:gd name="f1" fmla="val 6436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0"/>
              <a:gd name="f9" fmla="val 21600"/>
              <a:gd name="f10" fmla="+- 0 0 1"/>
              <a:gd name="f11" fmla="val 2147483647"/>
              <a:gd name="f12" fmla="val 3590"/>
              <a:gd name="f13" fmla="val 8970"/>
              <a:gd name="f14" fmla="val 12630"/>
              <a:gd name="f15" fmla="val 18010"/>
              <a:gd name="f16" fmla="val -2147483647"/>
              <a:gd name="f17" fmla="+- 0 0 180"/>
              <a:gd name="f18" fmla="*/ f6 1 21600"/>
              <a:gd name="f19" fmla="*/ f7 1 21600"/>
              <a:gd name="f20" fmla="val f8"/>
              <a:gd name="f21" fmla="val f9"/>
              <a:gd name="f22" fmla="+- 0 0 f12"/>
              <a:gd name="f23" fmla="+- 3590 0 f8"/>
              <a:gd name="f24" fmla="+- 0 0 f3"/>
              <a:gd name="f25" fmla="+- 21600 0 f15"/>
              <a:gd name="f26" fmla="+- 18010 0 f9"/>
              <a:gd name="f27" fmla="pin -2147483647 f0 2147483647"/>
              <a:gd name="f28" fmla="pin -2147483647 f1 2147483647"/>
              <a:gd name="f29" fmla="*/ f17 f2 1"/>
              <a:gd name="f30" fmla="+- f21 0 f20"/>
              <a:gd name="f31" fmla="val f27"/>
              <a:gd name="f32" fmla="val f28"/>
              <a:gd name="f33" fmla="abs f22"/>
              <a:gd name="f34" fmla="abs f23"/>
              <a:gd name="f35" fmla="?: f22 f24 f3"/>
              <a:gd name="f36" fmla="?: f22 f3 f24"/>
              <a:gd name="f37" fmla="?: f22 f4 f3"/>
              <a:gd name="f38" fmla="?: f22 f3 f4"/>
              <a:gd name="f39" fmla="abs f25"/>
              <a:gd name="f40" fmla="?: f23 f24 f3"/>
              <a:gd name="f41" fmla="?: f23 f3 f24"/>
              <a:gd name="f42" fmla="?: f25 0 f2"/>
              <a:gd name="f43" fmla="?: f25 f2 0"/>
              <a:gd name="f44" fmla="abs f26"/>
              <a:gd name="f45" fmla="?: f25 f24 f3"/>
              <a:gd name="f46" fmla="?: f25 f3 f24"/>
              <a:gd name="f47" fmla="?: f25 f4 f3"/>
              <a:gd name="f48" fmla="?: f25 f3 f4"/>
              <a:gd name="f49" fmla="?: f26 f24 f3"/>
              <a:gd name="f50" fmla="?: f26 f3 f24"/>
              <a:gd name="f51" fmla="?: f22 0 f2"/>
              <a:gd name="f52" fmla="?: f22 f2 0"/>
              <a:gd name="f53" fmla="*/ f27 f18 1"/>
              <a:gd name="f54" fmla="*/ f28 f19 1"/>
              <a:gd name="f55" fmla="*/ f29 1 f5"/>
              <a:gd name="f56" fmla="*/ f30 1 21600"/>
              <a:gd name="f57" fmla="+- f31 0 10800"/>
              <a:gd name="f58" fmla="+- f32 0 10800"/>
              <a:gd name="f59" fmla="+- f32 0 21600"/>
              <a:gd name="f60" fmla="+- f31 0 21600"/>
              <a:gd name="f61" fmla="?: f22 f38 f37"/>
              <a:gd name="f62" fmla="?: f22 f37 f38"/>
              <a:gd name="f63" fmla="?: f23 f36 f35"/>
              <a:gd name="f64" fmla="?: f23 f43 f42"/>
              <a:gd name="f65" fmla="?: f23 f42 f43"/>
              <a:gd name="f66" fmla="?: f25 f40 f41"/>
              <a:gd name="f67" fmla="?: f25 f48 f47"/>
              <a:gd name="f68" fmla="?: f25 f47 f48"/>
              <a:gd name="f69" fmla="?: f26 f46 f45"/>
              <a:gd name="f70" fmla="?: f26 f52 f51"/>
              <a:gd name="f71" fmla="?: f26 f51 f52"/>
              <a:gd name="f72" fmla="?: f22 f49 f50"/>
              <a:gd name="f73" fmla="*/ f31 f18 1"/>
              <a:gd name="f74" fmla="*/ f32 f19 1"/>
              <a:gd name="f75" fmla="+- f55 0 f3"/>
              <a:gd name="f76" fmla="*/ 800 f56 1"/>
              <a:gd name="f77" fmla="*/ 20800 f56 1"/>
              <a:gd name="f78" fmla="abs f57"/>
              <a:gd name="f79" fmla="abs f58"/>
              <a:gd name="f80" fmla="?: f23 f62 f61"/>
              <a:gd name="f81" fmla="?: f25 f64 f65"/>
              <a:gd name="f82" fmla="?: f26 f68 f67"/>
              <a:gd name="f83" fmla="?: f22 f70 f71"/>
              <a:gd name="f84" fmla="+- f78 0 f79"/>
              <a:gd name="f85" fmla="+- f79 0 f78"/>
              <a:gd name="f86" fmla="*/ f76 1 f56"/>
              <a:gd name="f87" fmla="*/ f77 1 f56"/>
              <a:gd name="f88" fmla="?: f58 f10 f84"/>
              <a:gd name="f89" fmla="?: f58 f84 f10"/>
              <a:gd name="f90" fmla="?: f57 f10 f85"/>
              <a:gd name="f91" fmla="?: f57 f85 f10"/>
              <a:gd name="f92" fmla="*/ f86 f18 1"/>
              <a:gd name="f93" fmla="*/ f87 f18 1"/>
              <a:gd name="f94" fmla="*/ f87 f19 1"/>
              <a:gd name="f95" fmla="*/ f86 f19 1"/>
              <a:gd name="f96" fmla="?: f31 f10 f88"/>
              <a:gd name="f97" fmla="?: f31 f10 f89"/>
              <a:gd name="f98" fmla="?: f59 f90 f10"/>
              <a:gd name="f99" fmla="?: f59 f91 f10"/>
              <a:gd name="f100" fmla="?: f60 f89 f10"/>
              <a:gd name="f101" fmla="?: f60 f88 f10"/>
              <a:gd name="f102" fmla="?: f32 f10 f91"/>
              <a:gd name="f103" fmla="?: f32 f10 f90"/>
              <a:gd name="f104" fmla="?: f96 f31 0"/>
              <a:gd name="f105" fmla="?: f96 f32 6280"/>
              <a:gd name="f106" fmla="?: f97 f31 0"/>
              <a:gd name="f107" fmla="?: f97 f32 15320"/>
              <a:gd name="f108" fmla="?: f98 f31 6280"/>
              <a:gd name="f109" fmla="?: f98 f32 21600"/>
              <a:gd name="f110" fmla="?: f99 f31 15320"/>
              <a:gd name="f111" fmla="?: f99 f32 21600"/>
              <a:gd name="f112" fmla="?: f100 f31 21600"/>
              <a:gd name="f113" fmla="?: f100 f32 15320"/>
              <a:gd name="f114" fmla="?: f101 f31 21600"/>
              <a:gd name="f115" fmla="?: f101 f32 6280"/>
              <a:gd name="f116" fmla="?: f102 f31 15320"/>
              <a:gd name="f117" fmla="?: f102 f32 0"/>
              <a:gd name="f118" fmla="?: f103 f31 6280"/>
              <a:gd name="f119" fmla="?: f103 f32 0"/>
            </a:gdLst>
            <a:ahLst>
              <a:ahXY gdRefX="f0" minX="f16" maxX="f11" gdRefY="f1" minY="f16" maxY="f11">
                <a:pos x="f53" y="f5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5">
                <a:pos x="f73" y="f74"/>
              </a:cxn>
            </a:cxnLst>
            <a:rect l="f92" t="f95" r="f93" b="f94"/>
            <a:pathLst>
              <a:path w="21600" h="21600">
                <a:moveTo>
                  <a:pt x="f12" y="f8"/>
                </a:moveTo>
                <a:arcTo wR="f33" hR="f34" stAng="f80" swAng="f63"/>
                <a:lnTo>
                  <a:pt x="f104" y="f105"/>
                </a:lnTo>
                <a:lnTo>
                  <a:pt x="f8" y="f13"/>
                </a:lnTo>
                <a:lnTo>
                  <a:pt x="f8" y="f14"/>
                </a:lnTo>
                <a:lnTo>
                  <a:pt x="f106" y="f107"/>
                </a:lnTo>
                <a:lnTo>
                  <a:pt x="f8" y="f15"/>
                </a:lnTo>
                <a:arcTo wR="f34" hR="f39" stAng="f81" swAng="f66"/>
                <a:lnTo>
                  <a:pt x="f108" y="f109"/>
                </a:lnTo>
                <a:lnTo>
                  <a:pt x="f13" y="f9"/>
                </a:lnTo>
                <a:lnTo>
                  <a:pt x="f14" y="f9"/>
                </a:lnTo>
                <a:lnTo>
                  <a:pt x="f110" y="f111"/>
                </a:lnTo>
                <a:lnTo>
                  <a:pt x="f15" y="f9"/>
                </a:lnTo>
                <a:arcTo wR="f39" hR="f44" stAng="f82" swAng="f69"/>
                <a:lnTo>
                  <a:pt x="f112" y="f113"/>
                </a:lnTo>
                <a:lnTo>
                  <a:pt x="f9" y="f14"/>
                </a:lnTo>
                <a:lnTo>
                  <a:pt x="f9" y="f13"/>
                </a:lnTo>
                <a:lnTo>
                  <a:pt x="f114" y="f115"/>
                </a:lnTo>
                <a:lnTo>
                  <a:pt x="f9" y="f12"/>
                </a:lnTo>
                <a:arcTo wR="f44" hR="f33" stAng="f83" swAng="f72"/>
                <a:lnTo>
                  <a:pt x="f116" y="f117"/>
                </a:lnTo>
                <a:lnTo>
                  <a:pt x="f14" y="f8"/>
                </a:lnTo>
                <a:lnTo>
                  <a:pt x="f13" y="f8"/>
                </a:lnTo>
                <a:lnTo>
                  <a:pt x="f118" y="f119"/>
                </a:lnTo>
                <a:close/>
              </a:path>
            </a:pathLst>
          </a:custGeom>
          <a:solidFill>
            <a:srgbClr val="5B9BD5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110588" tIns="55294" rIns="110588" bIns="55294" anchor="ctr" anchorCtr="1" compatLnSpc="1">
            <a:noAutofit/>
          </a:bodyPr>
          <a:lstStyle/>
          <a:p>
            <a:pPr algn="ctr" defTabSz="110587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177" b="1" kern="0">
                <a:solidFill>
                  <a:srgbClr val="FFFFFF"/>
                </a:solidFill>
                <a:latin typeface="Times New Roman" pitchFamily="18"/>
                <a:ea typeface=""/>
                <a:cs typeface="Times New Roman" pitchFamily="18"/>
              </a:rPr>
              <a:t>Комплект для воспитателя:</a:t>
            </a:r>
          </a:p>
          <a:p>
            <a:pPr algn="ctr" defTabSz="110587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177" kern="0">
                <a:solidFill>
                  <a:srgbClr val="FFFFFF"/>
                </a:solidFill>
                <a:latin typeface="Times New Roman" pitchFamily="18"/>
                <a:ea typeface=""/>
                <a:cs typeface="Times New Roman" pitchFamily="18"/>
              </a:rPr>
              <a:t>- методические рекомендации</a:t>
            </a:r>
          </a:p>
          <a:p>
            <a:pPr algn="ctr" defTabSz="110587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177" kern="0">
                <a:solidFill>
                  <a:srgbClr val="FFFFFF"/>
                </a:solidFill>
                <a:latin typeface="Times New Roman" pitchFamily="18"/>
                <a:ea typeface=""/>
                <a:cs typeface="Times New Roman" pitchFamily="18"/>
              </a:rPr>
              <a:t>- карточки по теме</a:t>
            </a:r>
          </a:p>
          <a:p>
            <a:pPr algn="ctr" defTabSz="110587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177" kern="0">
                <a:solidFill>
                  <a:srgbClr val="FFFFFF"/>
                </a:solidFill>
                <a:latin typeface="Times New Roman" pitchFamily="18"/>
                <a:ea typeface=""/>
                <a:cs typeface="Times New Roman" pitchFamily="18"/>
              </a:rPr>
              <a:t>- игры</a:t>
            </a:r>
          </a:p>
          <a:p>
            <a:pPr algn="ctr" defTabSz="110587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177" kern="0">
                <a:solidFill>
                  <a:srgbClr val="FFFFFF"/>
                </a:solidFill>
                <a:latin typeface="Times New Roman" pitchFamily="18"/>
                <a:ea typeface=""/>
                <a:cs typeface="Times New Roman" pitchFamily="18"/>
              </a:rPr>
              <a:t>- шаблоны раздаточных материалов</a:t>
            </a:r>
            <a:endParaRPr lang="ru-RU" sz="2177">
              <a:solidFill>
                <a:srgbClr val="FFFFFF"/>
              </a:solidFill>
              <a:latin typeface="Times New Roman" pitchFamily="18"/>
              <a:ea typeface=""/>
              <a:cs typeface="Times New Roman" pitchFamily="18"/>
            </a:endParaRPr>
          </a:p>
        </p:txBody>
      </p:sp>
      <p:sp>
        <p:nvSpPr>
          <p:cNvPr id="8" name="Скругленная прямоугольная выноска 3"/>
          <p:cNvSpPr/>
          <p:nvPr/>
        </p:nvSpPr>
        <p:spPr>
          <a:xfrm>
            <a:off x="6947415" y="3618122"/>
            <a:ext cx="4913375" cy="1971698"/>
          </a:xfrm>
          <a:custGeom>
            <a:avLst>
              <a:gd name="f0" fmla="val -1343"/>
              <a:gd name="f1" fmla="val 6436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0"/>
              <a:gd name="f9" fmla="val 21600"/>
              <a:gd name="f10" fmla="+- 0 0 1"/>
              <a:gd name="f11" fmla="val 2147483647"/>
              <a:gd name="f12" fmla="val 3590"/>
              <a:gd name="f13" fmla="val 8970"/>
              <a:gd name="f14" fmla="val 12630"/>
              <a:gd name="f15" fmla="val 18010"/>
              <a:gd name="f16" fmla="val -2147483647"/>
              <a:gd name="f17" fmla="+- 0 0 180"/>
              <a:gd name="f18" fmla="*/ f6 1 21600"/>
              <a:gd name="f19" fmla="*/ f7 1 21600"/>
              <a:gd name="f20" fmla="val f8"/>
              <a:gd name="f21" fmla="val f9"/>
              <a:gd name="f22" fmla="+- 0 0 f12"/>
              <a:gd name="f23" fmla="+- 3590 0 f8"/>
              <a:gd name="f24" fmla="+- 0 0 f3"/>
              <a:gd name="f25" fmla="+- 21600 0 f15"/>
              <a:gd name="f26" fmla="+- 18010 0 f9"/>
              <a:gd name="f27" fmla="pin -2147483647 f0 2147483647"/>
              <a:gd name="f28" fmla="pin -2147483647 f1 2147483647"/>
              <a:gd name="f29" fmla="*/ f17 f2 1"/>
              <a:gd name="f30" fmla="+- f21 0 f20"/>
              <a:gd name="f31" fmla="val f27"/>
              <a:gd name="f32" fmla="val f28"/>
              <a:gd name="f33" fmla="abs f22"/>
              <a:gd name="f34" fmla="abs f23"/>
              <a:gd name="f35" fmla="?: f22 f24 f3"/>
              <a:gd name="f36" fmla="?: f22 f3 f24"/>
              <a:gd name="f37" fmla="?: f22 f4 f3"/>
              <a:gd name="f38" fmla="?: f22 f3 f4"/>
              <a:gd name="f39" fmla="abs f25"/>
              <a:gd name="f40" fmla="?: f23 f24 f3"/>
              <a:gd name="f41" fmla="?: f23 f3 f24"/>
              <a:gd name="f42" fmla="?: f25 0 f2"/>
              <a:gd name="f43" fmla="?: f25 f2 0"/>
              <a:gd name="f44" fmla="abs f26"/>
              <a:gd name="f45" fmla="?: f25 f24 f3"/>
              <a:gd name="f46" fmla="?: f25 f3 f24"/>
              <a:gd name="f47" fmla="?: f25 f4 f3"/>
              <a:gd name="f48" fmla="?: f25 f3 f4"/>
              <a:gd name="f49" fmla="?: f26 f24 f3"/>
              <a:gd name="f50" fmla="?: f26 f3 f24"/>
              <a:gd name="f51" fmla="?: f22 0 f2"/>
              <a:gd name="f52" fmla="?: f22 f2 0"/>
              <a:gd name="f53" fmla="*/ f27 f18 1"/>
              <a:gd name="f54" fmla="*/ f28 f19 1"/>
              <a:gd name="f55" fmla="*/ f29 1 f5"/>
              <a:gd name="f56" fmla="*/ f30 1 21600"/>
              <a:gd name="f57" fmla="+- f31 0 10800"/>
              <a:gd name="f58" fmla="+- f32 0 10800"/>
              <a:gd name="f59" fmla="+- f32 0 21600"/>
              <a:gd name="f60" fmla="+- f31 0 21600"/>
              <a:gd name="f61" fmla="?: f22 f38 f37"/>
              <a:gd name="f62" fmla="?: f22 f37 f38"/>
              <a:gd name="f63" fmla="?: f23 f36 f35"/>
              <a:gd name="f64" fmla="?: f23 f43 f42"/>
              <a:gd name="f65" fmla="?: f23 f42 f43"/>
              <a:gd name="f66" fmla="?: f25 f40 f41"/>
              <a:gd name="f67" fmla="?: f25 f48 f47"/>
              <a:gd name="f68" fmla="?: f25 f47 f48"/>
              <a:gd name="f69" fmla="?: f26 f46 f45"/>
              <a:gd name="f70" fmla="?: f26 f52 f51"/>
              <a:gd name="f71" fmla="?: f26 f51 f52"/>
              <a:gd name="f72" fmla="?: f22 f49 f50"/>
              <a:gd name="f73" fmla="*/ f31 f18 1"/>
              <a:gd name="f74" fmla="*/ f32 f19 1"/>
              <a:gd name="f75" fmla="+- f55 0 f3"/>
              <a:gd name="f76" fmla="*/ 800 f56 1"/>
              <a:gd name="f77" fmla="*/ 20800 f56 1"/>
              <a:gd name="f78" fmla="abs f57"/>
              <a:gd name="f79" fmla="abs f58"/>
              <a:gd name="f80" fmla="?: f23 f62 f61"/>
              <a:gd name="f81" fmla="?: f25 f64 f65"/>
              <a:gd name="f82" fmla="?: f26 f68 f67"/>
              <a:gd name="f83" fmla="?: f22 f70 f71"/>
              <a:gd name="f84" fmla="+- f78 0 f79"/>
              <a:gd name="f85" fmla="+- f79 0 f78"/>
              <a:gd name="f86" fmla="*/ f76 1 f56"/>
              <a:gd name="f87" fmla="*/ f77 1 f56"/>
              <a:gd name="f88" fmla="?: f58 f10 f84"/>
              <a:gd name="f89" fmla="?: f58 f84 f10"/>
              <a:gd name="f90" fmla="?: f57 f10 f85"/>
              <a:gd name="f91" fmla="?: f57 f85 f10"/>
              <a:gd name="f92" fmla="*/ f86 f18 1"/>
              <a:gd name="f93" fmla="*/ f87 f18 1"/>
              <a:gd name="f94" fmla="*/ f87 f19 1"/>
              <a:gd name="f95" fmla="*/ f86 f19 1"/>
              <a:gd name="f96" fmla="?: f31 f10 f88"/>
              <a:gd name="f97" fmla="?: f31 f10 f89"/>
              <a:gd name="f98" fmla="?: f59 f90 f10"/>
              <a:gd name="f99" fmla="?: f59 f91 f10"/>
              <a:gd name="f100" fmla="?: f60 f89 f10"/>
              <a:gd name="f101" fmla="?: f60 f88 f10"/>
              <a:gd name="f102" fmla="?: f32 f10 f91"/>
              <a:gd name="f103" fmla="?: f32 f10 f90"/>
              <a:gd name="f104" fmla="?: f96 f31 0"/>
              <a:gd name="f105" fmla="?: f96 f32 6280"/>
              <a:gd name="f106" fmla="?: f97 f31 0"/>
              <a:gd name="f107" fmla="?: f97 f32 15320"/>
              <a:gd name="f108" fmla="?: f98 f31 6280"/>
              <a:gd name="f109" fmla="?: f98 f32 21600"/>
              <a:gd name="f110" fmla="?: f99 f31 15320"/>
              <a:gd name="f111" fmla="?: f99 f32 21600"/>
              <a:gd name="f112" fmla="?: f100 f31 21600"/>
              <a:gd name="f113" fmla="?: f100 f32 15320"/>
              <a:gd name="f114" fmla="?: f101 f31 21600"/>
              <a:gd name="f115" fmla="?: f101 f32 6280"/>
              <a:gd name="f116" fmla="?: f102 f31 15320"/>
              <a:gd name="f117" fmla="?: f102 f32 0"/>
              <a:gd name="f118" fmla="?: f103 f31 6280"/>
              <a:gd name="f119" fmla="?: f103 f32 0"/>
            </a:gdLst>
            <a:ahLst>
              <a:ahXY gdRefX="f0" minX="f16" maxX="f11" gdRefY="f1" minY="f16" maxY="f11">
                <a:pos x="f53" y="f5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5">
                <a:pos x="f73" y="f74"/>
              </a:cxn>
            </a:cxnLst>
            <a:rect l="f92" t="f95" r="f93" b="f94"/>
            <a:pathLst>
              <a:path w="21600" h="21600">
                <a:moveTo>
                  <a:pt x="f12" y="f8"/>
                </a:moveTo>
                <a:arcTo wR="f33" hR="f34" stAng="f80" swAng="f63"/>
                <a:lnTo>
                  <a:pt x="f104" y="f105"/>
                </a:lnTo>
                <a:lnTo>
                  <a:pt x="f8" y="f13"/>
                </a:lnTo>
                <a:lnTo>
                  <a:pt x="f8" y="f14"/>
                </a:lnTo>
                <a:lnTo>
                  <a:pt x="f106" y="f107"/>
                </a:lnTo>
                <a:lnTo>
                  <a:pt x="f8" y="f15"/>
                </a:lnTo>
                <a:arcTo wR="f34" hR="f39" stAng="f81" swAng="f66"/>
                <a:lnTo>
                  <a:pt x="f108" y="f109"/>
                </a:lnTo>
                <a:lnTo>
                  <a:pt x="f13" y="f9"/>
                </a:lnTo>
                <a:lnTo>
                  <a:pt x="f14" y="f9"/>
                </a:lnTo>
                <a:lnTo>
                  <a:pt x="f110" y="f111"/>
                </a:lnTo>
                <a:lnTo>
                  <a:pt x="f15" y="f9"/>
                </a:lnTo>
                <a:arcTo wR="f39" hR="f44" stAng="f82" swAng="f69"/>
                <a:lnTo>
                  <a:pt x="f112" y="f113"/>
                </a:lnTo>
                <a:lnTo>
                  <a:pt x="f9" y="f14"/>
                </a:lnTo>
                <a:lnTo>
                  <a:pt x="f9" y="f13"/>
                </a:lnTo>
                <a:lnTo>
                  <a:pt x="f114" y="f115"/>
                </a:lnTo>
                <a:lnTo>
                  <a:pt x="f9" y="f12"/>
                </a:lnTo>
                <a:arcTo wR="f44" hR="f33" stAng="f83" swAng="f72"/>
                <a:lnTo>
                  <a:pt x="f116" y="f117"/>
                </a:lnTo>
                <a:lnTo>
                  <a:pt x="f14" y="f8"/>
                </a:lnTo>
                <a:lnTo>
                  <a:pt x="f13" y="f8"/>
                </a:lnTo>
                <a:lnTo>
                  <a:pt x="f118" y="f119"/>
                </a:lnTo>
                <a:close/>
              </a:path>
            </a:pathLst>
          </a:custGeom>
          <a:solidFill>
            <a:srgbClr val="5B9BD5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110588" tIns="55294" rIns="110588" bIns="55294" anchor="ctr" anchorCtr="1" compatLnSpc="1">
            <a:noAutofit/>
          </a:bodyPr>
          <a:lstStyle/>
          <a:p>
            <a:pPr algn="ctr" defTabSz="110587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177" b="1" kern="0">
                <a:solidFill>
                  <a:srgbClr val="FFFFFF"/>
                </a:solidFill>
                <a:latin typeface="Times New Roman" pitchFamily="18"/>
                <a:ea typeface=""/>
                <a:cs typeface="Times New Roman" pitchFamily="18"/>
              </a:rPr>
              <a:t>Комплект для родителя:</a:t>
            </a:r>
          </a:p>
          <a:p>
            <a:pPr algn="ctr" defTabSz="110587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177" b="1" kern="0">
                <a:solidFill>
                  <a:srgbClr val="FFFFFF"/>
                </a:solidFill>
                <a:latin typeface="Times New Roman" pitchFamily="18"/>
                <a:ea typeface=""/>
                <a:cs typeface="Times New Roman" pitchFamily="18"/>
              </a:rPr>
              <a:t>- </a:t>
            </a:r>
            <a:r>
              <a:rPr lang="ru-RU" sz="2177" kern="0">
                <a:solidFill>
                  <a:srgbClr val="FFFFFF"/>
                </a:solidFill>
                <a:latin typeface="Times New Roman" pitchFamily="18"/>
                <a:ea typeface=""/>
                <a:cs typeface="Times New Roman" pitchFamily="18"/>
              </a:rPr>
              <a:t>методические рекомендации</a:t>
            </a:r>
          </a:p>
          <a:p>
            <a:pPr algn="ctr" defTabSz="110587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177" kern="0">
                <a:solidFill>
                  <a:srgbClr val="FFFFFF"/>
                </a:solidFill>
                <a:latin typeface="Times New Roman" pitchFamily="18"/>
                <a:ea typeface=""/>
                <a:cs typeface="Times New Roman" pitchFamily="18"/>
              </a:rPr>
              <a:t>- игры и творческие задания</a:t>
            </a:r>
          </a:p>
          <a:p>
            <a:pPr algn="ctr" defTabSz="110587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177" kern="0">
                <a:solidFill>
                  <a:srgbClr val="FFFFFF"/>
                </a:solidFill>
                <a:latin typeface="Times New Roman" pitchFamily="18"/>
                <a:ea typeface=""/>
                <a:cs typeface="Times New Roman" pitchFamily="18"/>
              </a:rPr>
              <a:t>- список рекомендованного контента</a:t>
            </a:r>
            <a:endParaRPr lang="ru-RU" sz="2177">
              <a:solidFill>
                <a:srgbClr val="FFFFFF"/>
              </a:solidFill>
              <a:latin typeface="Times New Roman" pitchFamily="18"/>
              <a:ea typeface=""/>
              <a:cs typeface="Times New Roman" pitchFamily="18"/>
            </a:endParaRPr>
          </a:p>
        </p:txBody>
      </p:sp>
      <p:pic>
        <p:nvPicPr>
          <p:cNvPr id="9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0" t="34158" r="12694" b="24183"/>
          <a:stretch>
            <a:fillRect/>
          </a:stretch>
        </p:blipFill>
        <p:spPr>
          <a:xfrm>
            <a:off x="10440109" y="5247418"/>
            <a:ext cx="1420681" cy="14258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Пятиугольник 7"/>
          <p:cNvSpPr/>
          <p:nvPr/>
        </p:nvSpPr>
        <p:spPr>
          <a:xfrm>
            <a:off x="6438189" y="5691793"/>
            <a:ext cx="4001919" cy="87330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C76998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110588" tIns="55294" rIns="110588" bIns="55294" anchor="ctr" anchorCtr="1" compatLnSpc="1">
            <a:noAutofit/>
          </a:bodyPr>
          <a:lstStyle/>
          <a:p>
            <a:pPr algn="ctr" defTabSz="110587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968" b="1" dirty="0">
              <a:solidFill>
                <a:srgbClr val="FFFFFF"/>
              </a:solidFill>
              <a:latin typeface="Times New Roman" pitchFamily="18"/>
              <a:ea typeface=""/>
              <a:cs typeface="Times New Roman" pitchFamily="18"/>
            </a:endParaRPr>
          </a:p>
          <a:p>
            <a:pPr algn="ctr" defTabSz="110587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968" b="1" dirty="0">
              <a:solidFill>
                <a:srgbClr val="FFFFFF"/>
              </a:solidFill>
              <a:latin typeface="Times New Roman" pitchFamily="18"/>
              <a:ea typeface=""/>
              <a:cs typeface="Times New Roman" pitchFamily="18"/>
            </a:endParaRPr>
          </a:p>
          <a:p>
            <a:pPr algn="ctr" defTabSz="110587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935" b="1" kern="0" dirty="0">
                <a:solidFill>
                  <a:srgbClr val="FFFFFF"/>
                </a:solidFill>
                <a:latin typeface="Times New Roman" pitchFamily="18"/>
                <a:ea typeface=""/>
                <a:cs typeface="Times New Roman" pitchFamily="18"/>
              </a:rPr>
              <a:t>П</a:t>
            </a:r>
            <a:r>
              <a:rPr lang="ru-RU" sz="1935" b="1" dirty="0">
                <a:solidFill>
                  <a:srgbClr val="FFFFFF"/>
                </a:solidFill>
                <a:latin typeface="Times New Roman" pitchFamily="18"/>
                <a:ea typeface=""/>
                <a:cs typeface="Times New Roman" pitchFamily="18"/>
              </a:rPr>
              <a:t>редлагаем Вам, использовать QR-код для скачивания «Добрые игры»</a:t>
            </a:r>
            <a:endParaRPr lang="ru-RU" sz="1935" dirty="0">
              <a:solidFill>
                <a:srgbClr val="FFFFFF"/>
              </a:solidFill>
              <a:latin typeface="Times New Roman" pitchFamily="18"/>
              <a:ea typeface=""/>
              <a:cs typeface="Times New Roman" pitchFamily="18"/>
            </a:endParaRPr>
          </a:p>
          <a:p>
            <a:pPr algn="ctr" defTabSz="110587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935" dirty="0">
              <a:solidFill>
                <a:srgbClr val="FFFFFF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16300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95" y="2371252"/>
            <a:ext cx="10345809" cy="21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39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47" y="243027"/>
            <a:ext cx="1963082" cy="2987299"/>
          </a:xfrm>
          <a:prstGeom prst="rect">
            <a:avLst/>
          </a:prstGeom>
        </p:spPr>
      </p:pic>
      <p:sp>
        <p:nvSpPr>
          <p:cNvPr id="13" name="TextBox 3"/>
          <p:cNvSpPr txBox="1"/>
          <p:nvPr/>
        </p:nvSpPr>
        <p:spPr>
          <a:xfrm>
            <a:off x="2499649" y="281351"/>
            <a:ext cx="7610266" cy="2031325"/>
          </a:xfrm>
          <a:prstGeom prst="rect">
            <a:avLst/>
          </a:prstGeom>
          <a:noFill/>
          <a:ln w="9528" cap="flat">
            <a:solidFill>
              <a:srgbClr val="5B9BD5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Согласно ФОП ДО, п. 18.5.1.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[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…2) </a:t>
            </a:r>
            <a:r>
              <a:rPr lang="ru-RU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в области формирования основ гражданственности и патриотизма:</a:t>
            </a:r>
          </a:p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- уважительное отношение к Родине, символам страны, памятным датам;</a:t>
            </a:r>
          </a:p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- воспитывать гордость за достижения страны в области спорта, науки, искусства и других областях;</a:t>
            </a:r>
          </a:p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- развивать интерес детей к основным достопримечательностями населенного пункта, в котором они живут.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101" y="243027"/>
            <a:ext cx="1707028" cy="18106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130" y="2570018"/>
            <a:ext cx="2838896" cy="40593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74" y="3352473"/>
            <a:ext cx="2599856" cy="32769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326" y="3352473"/>
            <a:ext cx="2367744" cy="328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1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ыноска со стрелкой вниз 4"/>
          <p:cNvSpPr/>
          <p:nvPr/>
        </p:nvSpPr>
        <p:spPr>
          <a:xfrm>
            <a:off x="245934" y="243027"/>
            <a:ext cx="11177517" cy="1296538"/>
          </a:xfrm>
          <a:prstGeom prst="downArrow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Пространство группы следует организовывать в виде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хорошо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разграниченных зон («центры», «уголки», «площадки»).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101" y="243027"/>
            <a:ext cx="1707028" cy="1810669"/>
          </a:xfrm>
          <a:prstGeom prst="rect">
            <a:avLst/>
          </a:prstGeom>
        </p:spPr>
      </p:pic>
      <p:sp>
        <p:nvSpPr>
          <p:cNvPr id="6" name="Пятиугольник 7"/>
          <p:cNvSpPr/>
          <p:nvPr/>
        </p:nvSpPr>
        <p:spPr>
          <a:xfrm>
            <a:off x="578302" y="1617044"/>
            <a:ext cx="4135366" cy="87330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C76998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110588" tIns="55294" rIns="110588" bIns="55294" anchor="ctr" anchorCtr="1" compatLnSpc="1">
            <a:noAutofit/>
          </a:bodyPr>
          <a:lstStyle/>
          <a:p>
            <a:pPr algn="ctr" defTabSz="110587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968" b="1" dirty="0">
              <a:solidFill>
                <a:srgbClr val="FFFFFF"/>
              </a:solidFill>
              <a:latin typeface="Times New Roman" pitchFamily="18"/>
              <a:ea typeface=""/>
              <a:cs typeface="Times New Roman" pitchFamily="18"/>
            </a:endParaRPr>
          </a:p>
          <a:p>
            <a:pPr algn="ctr" defTabSz="110587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 smtClean="0">
                <a:solidFill>
                  <a:srgbClr val="FFFFFF"/>
                </a:solidFill>
                <a:latin typeface="Times New Roman" pitchFamily="18"/>
                <a:ea typeface=""/>
                <a:cs typeface="Times New Roman" pitchFamily="18"/>
              </a:rPr>
              <a:t>Центр патриотического воспитания </a:t>
            </a:r>
          </a:p>
          <a:p>
            <a:pPr algn="ctr" defTabSz="110587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 smtClean="0">
                <a:solidFill>
                  <a:srgbClr val="FFFFFF"/>
                </a:solidFill>
                <a:latin typeface="Times New Roman" pitchFamily="18"/>
                <a:ea typeface=""/>
                <a:cs typeface="Times New Roman" pitchFamily="18"/>
              </a:rPr>
              <a:t>«Любимый край»</a:t>
            </a:r>
            <a:endParaRPr lang="ru-RU" dirty="0">
              <a:solidFill>
                <a:srgbClr val="FFFFFF"/>
              </a:solidFill>
              <a:latin typeface="Times New Roman" pitchFamily="18"/>
              <a:ea typeface=""/>
              <a:cs typeface="Times New Roman" pitchFamily="18"/>
            </a:endParaRPr>
          </a:p>
          <a:p>
            <a:pPr algn="ctr" defTabSz="110587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935" dirty="0">
              <a:solidFill>
                <a:srgbClr val="FFFFFF"/>
              </a:solidFill>
              <a:latin typeface="Calibri"/>
              <a:ea typeface=""/>
              <a:cs typeface=""/>
            </a:endParaRPr>
          </a:p>
        </p:txBody>
      </p:sp>
      <p:sp>
        <p:nvSpPr>
          <p:cNvPr id="7" name="Пятиугольник 7"/>
          <p:cNvSpPr/>
          <p:nvPr/>
        </p:nvSpPr>
        <p:spPr>
          <a:xfrm>
            <a:off x="1181461" y="3482334"/>
            <a:ext cx="4135366" cy="87330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C76998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110588" tIns="55294" rIns="110588" bIns="55294" anchor="ctr" anchorCtr="1" compatLnSpc="1">
            <a:noAutofit/>
          </a:bodyPr>
          <a:lstStyle/>
          <a:p>
            <a:pPr algn="ctr" defTabSz="110587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968" b="1" dirty="0">
              <a:solidFill>
                <a:srgbClr val="FFFFFF"/>
              </a:solidFill>
              <a:latin typeface="Times New Roman" pitchFamily="18"/>
              <a:ea typeface=""/>
              <a:cs typeface="Times New Roman" pitchFamily="18"/>
            </a:endParaRPr>
          </a:p>
          <a:p>
            <a:pPr algn="ctr" defTabSz="110587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 smtClean="0">
                <a:solidFill>
                  <a:srgbClr val="FFFFFF"/>
                </a:solidFill>
                <a:latin typeface="Times New Roman" pitchFamily="18"/>
                <a:ea typeface=""/>
                <a:cs typeface="Times New Roman" pitchFamily="18"/>
              </a:rPr>
              <a:t>Центр книги «Книжный дом»</a:t>
            </a:r>
            <a:endParaRPr lang="ru-RU" dirty="0">
              <a:solidFill>
                <a:srgbClr val="FFFFFF"/>
              </a:solidFill>
              <a:latin typeface="Times New Roman" pitchFamily="18"/>
              <a:ea typeface=""/>
              <a:cs typeface="Times New Roman" pitchFamily="18"/>
            </a:endParaRPr>
          </a:p>
          <a:p>
            <a:pPr algn="ctr" defTabSz="110587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935" dirty="0">
              <a:solidFill>
                <a:srgbClr val="FFFFFF"/>
              </a:solidFill>
              <a:latin typeface="Calibri"/>
              <a:ea typeface=""/>
              <a:cs typeface=""/>
            </a:endParaRPr>
          </a:p>
        </p:txBody>
      </p:sp>
      <p:sp>
        <p:nvSpPr>
          <p:cNvPr id="8" name="Пятиугольник 7"/>
          <p:cNvSpPr/>
          <p:nvPr/>
        </p:nvSpPr>
        <p:spPr>
          <a:xfrm>
            <a:off x="2222505" y="5038737"/>
            <a:ext cx="4135366" cy="87330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C76998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110588" tIns="55294" rIns="110588" bIns="55294" anchor="ctr" anchorCtr="1" compatLnSpc="1">
            <a:noAutofit/>
          </a:bodyPr>
          <a:lstStyle/>
          <a:p>
            <a:pPr algn="ctr" defTabSz="110587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968" b="1" dirty="0">
              <a:solidFill>
                <a:srgbClr val="FFFFFF"/>
              </a:solidFill>
              <a:latin typeface="Times New Roman" pitchFamily="18"/>
              <a:ea typeface=""/>
              <a:cs typeface="Times New Roman" pitchFamily="18"/>
            </a:endParaRPr>
          </a:p>
          <a:p>
            <a:pPr algn="ctr" defTabSz="110587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 smtClean="0">
                <a:solidFill>
                  <a:srgbClr val="FFFFFF"/>
                </a:solidFill>
                <a:latin typeface="Times New Roman" pitchFamily="18"/>
                <a:ea typeface=""/>
                <a:cs typeface="Times New Roman" pitchFamily="18"/>
              </a:rPr>
              <a:t>Центр сюжетно-ролевых игр </a:t>
            </a:r>
            <a:endParaRPr lang="ru-RU" dirty="0">
              <a:solidFill>
                <a:srgbClr val="FFFFFF"/>
              </a:solidFill>
              <a:latin typeface="Times New Roman" pitchFamily="18"/>
              <a:ea typeface=""/>
              <a:cs typeface="Times New Roman" pitchFamily="18"/>
            </a:endParaRPr>
          </a:p>
          <a:p>
            <a:pPr algn="ctr" defTabSz="110587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935" dirty="0">
              <a:solidFill>
                <a:srgbClr val="FFFFFF"/>
              </a:solidFill>
              <a:latin typeface="Calibri"/>
              <a:ea typeface=""/>
              <a:cs typeface="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27" y="1022859"/>
            <a:ext cx="3400266" cy="23815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734" y="4202650"/>
            <a:ext cx="3400266" cy="2545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366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ыноска со стрелкой вниз 4"/>
          <p:cNvSpPr/>
          <p:nvPr/>
        </p:nvSpPr>
        <p:spPr>
          <a:xfrm>
            <a:off x="245934" y="243027"/>
            <a:ext cx="11177517" cy="1296538"/>
          </a:xfrm>
          <a:prstGeom prst="downArrow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«Хоровод Дружбы!»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101" y="243027"/>
            <a:ext cx="1707028" cy="181066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762" y="1539565"/>
            <a:ext cx="3787999" cy="2840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02" y="1539565"/>
            <a:ext cx="3787999" cy="2840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385" y="3894058"/>
            <a:ext cx="3556514" cy="25948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6" b="95580" l="391" r="98047">
                        <a14:foregroundMark x1="25391" y1="16367" x2="25732" y2="25483"/>
                        <a14:foregroundMark x1="26514" y1="14227" x2="28418" y2="18508"/>
                        <a14:foregroundMark x1="81396" y1="34047" x2="93164" y2="22790"/>
                        <a14:foregroundMark x1="21582" y1="33494" x2="21582" y2="33494"/>
                        <a14:backgroundMark x1="21973" y1="32942" x2="21973" y2="32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017" y="3575060"/>
            <a:ext cx="4643273" cy="328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1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ыноска со стрелкой вниз 4"/>
          <p:cNvSpPr/>
          <p:nvPr/>
        </p:nvSpPr>
        <p:spPr>
          <a:xfrm>
            <a:off x="477754" y="243027"/>
            <a:ext cx="11177517" cy="1296538"/>
          </a:xfrm>
          <a:prstGeom prst="downArrow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 проводить утренний круг с интересом и вовлечением всех детей, чтобы каждый ребёнок почувствовал себя важным и ожидаемым членом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коллектива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586" y="1131669"/>
            <a:ext cx="1707028" cy="1810669"/>
          </a:xfrm>
          <a:prstGeom prst="rect">
            <a:avLst/>
          </a:prstGeom>
        </p:spPr>
      </p:pic>
      <p:sp>
        <p:nvSpPr>
          <p:cNvPr id="8" name="Выноска-облако 7"/>
          <p:cNvSpPr/>
          <p:nvPr/>
        </p:nvSpPr>
        <p:spPr>
          <a:xfrm rot="791586">
            <a:off x="515184" y="1257239"/>
            <a:ext cx="3452653" cy="1743521"/>
          </a:xfrm>
          <a:prstGeom prst="cloudCallout">
            <a:avLst>
              <a:gd name="adj1" fmla="val 56387"/>
              <a:gd name="adj2" fmla="val 32891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 много всего знать, чтобы патриотом стать!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91" y="3344062"/>
            <a:ext cx="3076430" cy="302029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161" y="1861611"/>
            <a:ext cx="3186373" cy="296490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8825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09" y="322575"/>
            <a:ext cx="3628067" cy="27160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105" y="3271995"/>
            <a:ext cx="3541839" cy="26514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669944" y="520728"/>
            <a:ext cx="558809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Формируем ответственность и желание помогать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788" y="2432644"/>
            <a:ext cx="2614263" cy="34908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623" y="1293182"/>
            <a:ext cx="2611486" cy="34908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60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11" y="1275241"/>
            <a:ext cx="6511946" cy="39717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41324" y="2466318"/>
            <a:ext cx="4607862" cy="3449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419916" y="598001"/>
            <a:ext cx="558809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Обыгрывание русских народных сказок</a:t>
            </a:r>
            <a:endParaRPr lang="ru-RU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13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ыноска со стрелкой вниз 4"/>
          <p:cNvSpPr/>
          <p:nvPr/>
        </p:nvSpPr>
        <p:spPr>
          <a:xfrm>
            <a:off x="477754" y="243027"/>
            <a:ext cx="11177517" cy="1296538"/>
          </a:xfrm>
          <a:prstGeom prst="downArrow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«Я, моя семья, мой дом»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243" y="243027"/>
            <a:ext cx="1707028" cy="181066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033" y="1662545"/>
            <a:ext cx="2854716" cy="507504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4" y="1662545"/>
            <a:ext cx="5856786" cy="36021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1078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616</Words>
  <Application>Microsoft Office PowerPoint</Application>
  <PresentationFormat>Широкоэкранный</PresentationFormat>
  <Paragraphs>74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ARCO</vt:lpstr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 образовательное учреждение  центр развития ребенка – детский сад № 9 муниципального образования Щербиновский район  станица Старощербиновская</dc:title>
  <dc:creator>Елена</dc:creator>
  <cp:lastModifiedBy>DOU</cp:lastModifiedBy>
  <cp:revision>46</cp:revision>
  <dcterms:created xsi:type="dcterms:W3CDTF">2026-02-23T19:37:30Z</dcterms:created>
  <dcterms:modified xsi:type="dcterms:W3CDTF">2026-03-23T09:27:09Z</dcterms:modified>
</cp:coreProperties>
</file>