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8" r:id="rId2"/>
    <p:sldId id="319" r:id="rId3"/>
    <p:sldId id="340" r:id="rId4"/>
    <p:sldId id="322" r:id="rId5"/>
    <p:sldId id="338" r:id="rId6"/>
    <p:sldId id="336" r:id="rId7"/>
    <p:sldId id="345" r:id="rId8"/>
    <p:sldId id="346" r:id="rId9"/>
    <p:sldId id="347" r:id="rId10"/>
    <p:sldId id="291" r:id="rId11"/>
    <p:sldId id="341" r:id="rId12"/>
    <p:sldId id="326" r:id="rId13"/>
    <p:sldId id="329" r:id="rId14"/>
    <p:sldId id="348" r:id="rId15"/>
    <p:sldId id="328" r:id="rId16"/>
    <p:sldId id="334" r:id="rId17"/>
    <p:sldId id="330" r:id="rId18"/>
    <p:sldId id="344" r:id="rId19"/>
    <p:sldId id="350" r:id="rId20"/>
    <p:sldId id="351" r:id="rId21"/>
    <p:sldId id="352" r:id="rId22"/>
    <p:sldId id="339" r:id="rId23"/>
    <p:sldId id="349" r:id="rId24"/>
    <p:sldId id="34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B2534-44A1-48B4-9F13-CC8DAA11853A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757A4-9988-45EE-8B1B-60F56E0676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03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E1F71-37EB-4CCC-9276-9EC1E10669A7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FFBA2-D293-4309-8AFE-3D24E07EE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0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FBA2-D293-4309-8AFE-3D24E07EED4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92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8"/>
            <a:ext cx="14271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16632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МАДОУ  ЦРР  детский сад №2  МО </a:t>
            </a:r>
            <a:r>
              <a:rPr lang="ru-RU" b="1" dirty="0" err="1"/>
              <a:t>Усть-Лабинский</a:t>
            </a:r>
            <a:r>
              <a:rPr lang="ru-RU" b="1" dirty="0"/>
              <a:t> район</a:t>
            </a:r>
            <a:br>
              <a:rPr lang="ru-RU" sz="1400" b="1" dirty="0"/>
            </a:br>
            <a:endParaRPr lang="ru-RU" sz="1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57189" y="1412776"/>
            <a:ext cx="510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639852"/>
            <a:ext cx="5382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Детское экспериментирование на основе </a:t>
            </a:r>
            <a:r>
              <a:rPr lang="en-US" sz="2800" b="1"/>
              <a:t>STEM</a:t>
            </a:r>
            <a:r>
              <a:rPr lang="ru-RU" sz="2800" b="1"/>
              <a:t> </a:t>
            </a:r>
            <a:r>
              <a:rPr lang="ru-RU" sz="2800" b="1" dirty="0"/>
              <a:t>подходов</a:t>
            </a:r>
          </a:p>
        </p:txBody>
      </p:sp>
      <p:pic>
        <p:nvPicPr>
          <p:cNvPr id="11" name="Picture 2" descr="https://ds05.infourok.ru/uploads/ex/0734/000f35eb-657e0ff8/hello_html_3041a4c8.png"/>
          <p:cNvPicPr>
            <a:picLocks noChangeAspect="1" noChangeArrowheads="1"/>
          </p:cNvPicPr>
          <p:nvPr/>
        </p:nvPicPr>
        <p:blipFill>
          <a:blip r:embed="rId3"/>
          <a:srcRect t="18684" b="9455"/>
          <a:stretch>
            <a:fillRect/>
          </a:stretch>
        </p:blipFill>
        <p:spPr bwMode="auto">
          <a:xfrm>
            <a:off x="303579" y="2500306"/>
            <a:ext cx="8518982" cy="37862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5008" y="635795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Воспитатель </a:t>
            </a:r>
            <a:r>
              <a:rPr lang="ru-RU" dirty="0" err="1"/>
              <a:t>Калдузова</a:t>
            </a:r>
            <a:r>
              <a:rPr lang="ru-RU" dirty="0"/>
              <a:t> Г.В.</a:t>
            </a:r>
          </a:p>
        </p:txBody>
      </p:sp>
    </p:spTree>
    <p:extLst>
      <p:ext uri="{BB962C8B-B14F-4D97-AF65-F5344CB8AC3E}">
        <p14:creationId xmlns:p14="http://schemas.microsoft.com/office/powerpoint/2010/main" val="30762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08512" y="2757220"/>
            <a:ext cx="1720226" cy="1392742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1979712" y="2408163"/>
            <a:ext cx="1584176" cy="995388"/>
          </a:xfrm>
          <a:prstGeom prst="wedgeRoundRectCallout">
            <a:avLst>
              <a:gd name="adj1" fmla="val 58442"/>
              <a:gd name="adj2" fmla="val 8241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715334" y="1375901"/>
            <a:ext cx="1813404" cy="1008112"/>
          </a:xfrm>
          <a:prstGeom prst="wedgeRoundRectCallout">
            <a:avLst>
              <a:gd name="adj1" fmla="val 9101"/>
              <a:gd name="adj2" fmla="val 7940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277658" y="2883737"/>
            <a:ext cx="1678718" cy="1152182"/>
          </a:xfrm>
          <a:prstGeom prst="wedgeRoundRectCallout">
            <a:avLst>
              <a:gd name="adj1" fmla="val -89793"/>
              <a:gd name="adj2" fmla="val -61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Физические явления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140496" y="4541078"/>
            <a:ext cx="1562472" cy="1044696"/>
          </a:xfrm>
          <a:prstGeom prst="wedgeRoundRectCallout">
            <a:avLst>
              <a:gd name="adj1" fmla="val 82912"/>
              <a:gd name="adj2" fmla="val -8735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5768310" y="4572266"/>
            <a:ext cx="1590360" cy="1044695"/>
          </a:xfrm>
          <a:prstGeom prst="wedgeRoundRectCallout">
            <a:avLst>
              <a:gd name="adj1" fmla="val -84169"/>
              <a:gd name="adj2" fmla="val -8946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95936" y="1556792"/>
            <a:ext cx="153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Живая природа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0496" y="2564904"/>
            <a:ext cx="135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Неживая природа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56176" y="479715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Человек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0496" y="4725144"/>
            <a:ext cx="1574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Материалы и их свойства</a:t>
            </a:r>
          </a:p>
        </p:txBody>
      </p:sp>
      <p:sp>
        <p:nvSpPr>
          <p:cNvPr id="17" name="Выноска-облако 16"/>
          <p:cNvSpPr/>
          <p:nvPr/>
        </p:nvSpPr>
        <p:spPr>
          <a:xfrm>
            <a:off x="4762337" y="196898"/>
            <a:ext cx="1863173" cy="1384381"/>
          </a:xfrm>
          <a:prstGeom prst="cloudCallout">
            <a:avLst>
              <a:gd name="adj1" fmla="val -60150"/>
              <a:gd name="adj2" fmla="val 807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-облако 19"/>
          <p:cNvSpPr/>
          <p:nvPr/>
        </p:nvSpPr>
        <p:spPr>
          <a:xfrm>
            <a:off x="7242322" y="1924135"/>
            <a:ext cx="1671912" cy="1157695"/>
          </a:xfrm>
          <a:prstGeom prst="cloudCallout">
            <a:avLst>
              <a:gd name="adj1" fmla="val -26520"/>
              <a:gd name="adj2" fmla="val 972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3" t="32117" r="13894" b="15824"/>
          <a:stretch/>
        </p:blipFill>
        <p:spPr bwMode="auto">
          <a:xfrm>
            <a:off x="7726626" y="2131411"/>
            <a:ext cx="819652" cy="73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40296" b="6966"/>
          <a:stretch/>
        </p:blipFill>
        <p:spPr bwMode="auto">
          <a:xfrm>
            <a:off x="5078762" y="464741"/>
            <a:ext cx="1430859" cy="68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Выноска-облако 20"/>
          <p:cNvSpPr/>
          <p:nvPr/>
        </p:nvSpPr>
        <p:spPr>
          <a:xfrm>
            <a:off x="185918" y="1375901"/>
            <a:ext cx="1790241" cy="1189003"/>
          </a:xfrm>
          <a:prstGeom prst="cloudCallout">
            <a:avLst>
              <a:gd name="adj1" fmla="val 55638"/>
              <a:gd name="adj2" fmla="val 7171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-облако 21"/>
          <p:cNvSpPr/>
          <p:nvPr/>
        </p:nvSpPr>
        <p:spPr>
          <a:xfrm>
            <a:off x="185918" y="4981818"/>
            <a:ext cx="1394440" cy="1157491"/>
          </a:xfrm>
          <a:prstGeom prst="cloudCallout">
            <a:avLst>
              <a:gd name="adj1" fmla="val 126885"/>
              <a:gd name="adj2" fmla="val -133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ыноска-облако 22"/>
          <p:cNvSpPr/>
          <p:nvPr/>
        </p:nvSpPr>
        <p:spPr>
          <a:xfrm>
            <a:off x="185918" y="3211236"/>
            <a:ext cx="1649778" cy="1200028"/>
          </a:xfrm>
          <a:prstGeom prst="cloudCallout">
            <a:avLst>
              <a:gd name="adj1" fmla="val 79728"/>
              <a:gd name="adj2" fmla="val 950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-облако 23"/>
          <p:cNvSpPr/>
          <p:nvPr/>
        </p:nvSpPr>
        <p:spPr>
          <a:xfrm>
            <a:off x="1331641" y="152056"/>
            <a:ext cx="2232247" cy="1314520"/>
          </a:xfrm>
          <a:prstGeom prst="cloudCallout">
            <a:avLst>
              <a:gd name="adj1" fmla="val 14382"/>
              <a:gd name="adj2" fmla="val 1236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ыноска-облако 24"/>
          <p:cNvSpPr/>
          <p:nvPr/>
        </p:nvSpPr>
        <p:spPr>
          <a:xfrm>
            <a:off x="7117017" y="196899"/>
            <a:ext cx="1631447" cy="1269678"/>
          </a:xfrm>
          <a:prstGeom prst="cloudCallout">
            <a:avLst>
              <a:gd name="adj1" fmla="val -200615"/>
              <a:gd name="adj2" fmla="val 1193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носка-облако 25"/>
          <p:cNvSpPr/>
          <p:nvPr/>
        </p:nvSpPr>
        <p:spPr>
          <a:xfrm>
            <a:off x="3900380" y="5186810"/>
            <a:ext cx="1628358" cy="1380926"/>
          </a:xfrm>
          <a:prstGeom prst="cloudCallout">
            <a:avLst>
              <a:gd name="adj1" fmla="val 82968"/>
              <a:gd name="adj2" fmla="val -302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ыноска-облако 26"/>
          <p:cNvSpPr/>
          <p:nvPr/>
        </p:nvSpPr>
        <p:spPr>
          <a:xfrm>
            <a:off x="7242322" y="5518165"/>
            <a:ext cx="1703455" cy="1194519"/>
          </a:xfrm>
          <a:prstGeom prst="cloudCallout">
            <a:avLst>
              <a:gd name="adj1" fmla="val -63939"/>
              <a:gd name="adj2" fmla="val -4072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Выноска-облако 27"/>
          <p:cNvSpPr/>
          <p:nvPr/>
        </p:nvSpPr>
        <p:spPr>
          <a:xfrm>
            <a:off x="7358670" y="4035918"/>
            <a:ext cx="1727569" cy="1130565"/>
          </a:xfrm>
          <a:prstGeom prst="cloudCallout">
            <a:avLst>
              <a:gd name="adj1" fmla="val -37534"/>
              <a:gd name="adj2" fmla="val -766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t="24231" r="30990" b="6985"/>
          <a:stretch/>
        </p:blipFill>
        <p:spPr bwMode="auto">
          <a:xfrm>
            <a:off x="374899" y="5124773"/>
            <a:ext cx="956742" cy="75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5" t="29761" r="19640" b="25343"/>
          <a:stretch/>
        </p:blipFill>
        <p:spPr bwMode="auto">
          <a:xfrm>
            <a:off x="517981" y="1556793"/>
            <a:ext cx="1062377" cy="69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46625" r="52486" b="15589"/>
          <a:stretch/>
        </p:blipFill>
        <p:spPr bwMode="auto">
          <a:xfrm>
            <a:off x="7462385" y="484347"/>
            <a:ext cx="987982" cy="60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6" t="32772" r="24965" b="6866"/>
          <a:stretch/>
        </p:blipFill>
        <p:spPr bwMode="auto">
          <a:xfrm>
            <a:off x="1947214" y="320385"/>
            <a:ext cx="1001099" cy="93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3" t="18097" r="8251" b="41639"/>
          <a:stretch/>
        </p:blipFill>
        <p:spPr bwMode="auto">
          <a:xfrm>
            <a:off x="517982" y="3459828"/>
            <a:ext cx="1062376" cy="71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84" y="5471881"/>
            <a:ext cx="1076350" cy="7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05" y="5739118"/>
            <a:ext cx="1086488" cy="7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r="7007"/>
          <a:stretch/>
        </p:blipFill>
        <p:spPr bwMode="auto">
          <a:xfrm>
            <a:off x="7643390" y="4192216"/>
            <a:ext cx="1105074" cy="72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702968" y="3817514"/>
            <a:ext cx="199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Маршрутный лист кружка «Эврика».</a:t>
            </a:r>
          </a:p>
        </p:txBody>
      </p:sp>
    </p:spTree>
    <p:extLst>
      <p:ext uri="{BB962C8B-B14F-4D97-AF65-F5344CB8AC3E}">
        <p14:creationId xmlns:p14="http://schemas.microsoft.com/office/powerpoint/2010/main" val="27664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7" y="1071546"/>
            <a:ext cx="7344537" cy="55084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785918" y="285728"/>
            <a:ext cx="602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Групповой сбор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14290"/>
            <a:ext cx="7215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Разбудить детскую инициативу помогают: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643050"/>
            <a:ext cx="81439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• </a:t>
            </a:r>
            <a:r>
              <a:rPr lang="ru-RU" sz="3600" dirty="0"/>
              <a:t>вопросы детей</a:t>
            </a:r>
          </a:p>
          <a:p>
            <a:r>
              <a:rPr lang="ru-RU" sz="3600" dirty="0"/>
              <a:t> • детские догадки</a:t>
            </a:r>
          </a:p>
          <a:p>
            <a:r>
              <a:rPr lang="ru-RU" sz="3600" dirty="0"/>
              <a:t>• детские разговоры</a:t>
            </a:r>
          </a:p>
          <a:p>
            <a:r>
              <a:rPr lang="ru-RU" sz="3600" dirty="0"/>
              <a:t>• обсуждения во время группового сбора</a:t>
            </a:r>
          </a:p>
          <a:p>
            <a:r>
              <a:rPr lang="ru-RU" sz="3600" dirty="0"/>
              <a:t>• случайные замечания, происшествия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9840" y="857232"/>
            <a:ext cx="29563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https://phonoteka.org/uploads/posts/2021-04/1618886688_16-phonoteka_org-p-fon-dlya-prezentatsii-eksperimenti-1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</a:blip>
          <a:srcRect t="21918" b="6297"/>
          <a:stretch>
            <a:fillRect/>
          </a:stretch>
        </p:blipFill>
        <p:spPr bwMode="auto">
          <a:xfrm>
            <a:off x="0" y="2786058"/>
            <a:ext cx="9144000" cy="4071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1.bp.blogspot.com/-mkQJCj8poyQ/X8YB7RPUWKI/AAAAAAAAvoM/nw8uWrLoN0Qb7GvYqweJAWxdCPm5TlfrwCLcBGAsYHQ/s1100/12317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315" b="702"/>
          <a:stretch>
            <a:fillRect/>
          </a:stretch>
        </p:blipFill>
        <p:spPr bwMode="auto">
          <a:xfrm>
            <a:off x="4643438" y="504945"/>
            <a:ext cx="4214842" cy="6298151"/>
          </a:xfrm>
          <a:prstGeom prst="rect">
            <a:avLst/>
          </a:prstGeom>
          <a:noFill/>
        </p:spPr>
      </p:pic>
      <p:pic>
        <p:nvPicPr>
          <p:cNvPr id="4" name="Picture 2" descr="https://ds03.infourok.ru/uploads/ex/01f8/0005a747-448fd179/img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CF3"/>
              </a:clrFrom>
              <a:clrTo>
                <a:srgbClr val="EFECF3">
                  <a:alpha val="0"/>
                </a:srgbClr>
              </a:clrTo>
            </a:clrChange>
          </a:blip>
          <a:srcRect l="5310" t="24779" r="76991" b="55162"/>
          <a:stretch>
            <a:fillRect/>
          </a:stretch>
        </p:blipFill>
        <p:spPr bwMode="auto">
          <a:xfrm>
            <a:off x="5072065" y="2082394"/>
            <a:ext cx="1248063" cy="1060854"/>
          </a:xfrm>
          <a:prstGeom prst="rect">
            <a:avLst/>
          </a:prstGeom>
          <a:noFill/>
        </p:spPr>
      </p:pic>
      <p:pic>
        <p:nvPicPr>
          <p:cNvPr id="5" name="Picture 2" descr="https://ds03.infourok.ru/uploads/ex/01f8/0005a747-448fd179/img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6FB"/>
              </a:clrFrom>
              <a:clrTo>
                <a:srgbClr val="F7F6FB">
                  <a:alpha val="0"/>
                </a:srgbClr>
              </a:clrTo>
            </a:clrChange>
          </a:blip>
          <a:srcRect l="78761" t="24778" r="4424" b="51901"/>
          <a:stretch>
            <a:fillRect/>
          </a:stretch>
        </p:blipFill>
        <p:spPr bwMode="auto">
          <a:xfrm>
            <a:off x="6572264" y="2140241"/>
            <a:ext cx="813032" cy="845755"/>
          </a:xfrm>
          <a:prstGeom prst="rect">
            <a:avLst/>
          </a:prstGeom>
          <a:noFill/>
        </p:spPr>
      </p:pic>
      <p:pic>
        <p:nvPicPr>
          <p:cNvPr id="6" name="Picture 2" descr="https://ds03.infourok.ru/uploads/ex/01f8/0005a747-448fd179/img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AE8F3"/>
              </a:clrFrom>
              <a:clrTo>
                <a:srgbClr val="EAE8F3">
                  <a:alpha val="0"/>
                </a:srgbClr>
              </a:clrTo>
            </a:clrChange>
          </a:blip>
          <a:srcRect l="80532" t="61357" r="4424" b="15044"/>
          <a:stretch>
            <a:fillRect/>
          </a:stretch>
        </p:blipFill>
        <p:spPr bwMode="auto">
          <a:xfrm>
            <a:off x="7643834" y="1785926"/>
            <a:ext cx="857256" cy="1008536"/>
          </a:xfrm>
          <a:prstGeom prst="rect">
            <a:avLst/>
          </a:prstGeom>
          <a:noFill/>
        </p:spPr>
      </p:pic>
      <p:pic>
        <p:nvPicPr>
          <p:cNvPr id="7" name="Picture 2" descr="https://ds03.infourok.ru/uploads/ex/01f8/0005a747-448fd179/img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8FE"/>
              </a:clrFrom>
              <a:clrTo>
                <a:srgbClr val="F9F8FE">
                  <a:alpha val="0"/>
                </a:srgbClr>
              </a:clrTo>
            </a:clrChange>
          </a:blip>
          <a:srcRect l="55753" t="61357" r="27433" b="15044"/>
          <a:stretch>
            <a:fillRect/>
          </a:stretch>
        </p:blipFill>
        <p:spPr bwMode="auto">
          <a:xfrm>
            <a:off x="7283072" y="500042"/>
            <a:ext cx="1003704" cy="1056530"/>
          </a:xfrm>
          <a:prstGeom prst="rect">
            <a:avLst/>
          </a:prstGeom>
          <a:noFill/>
        </p:spPr>
      </p:pic>
      <p:pic>
        <p:nvPicPr>
          <p:cNvPr id="8" name="Picture 2" descr="https://ds03.infourok.ru/uploads/ex/01f8/0005a747-448fd179/img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9"/>
              </a:clrFrom>
              <a:clrTo>
                <a:srgbClr val="F7F7F9">
                  <a:alpha val="0"/>
                </a:srgbClr>
              </a:clrTo>
            </a:clrChange>
          </a:blip>
          <a:srcRect l="4425" t="61357" r="77876" b="15044"/>
          <a:stretch>
            <a:fillRect/>
          </a:stretch>
        </p:blipFill>
        <p:spPr bwMode="auto">
          <a:xfrm rot="-1020000">
            <a:off x="5908635" y="876506"/>
            <a:ext cx="876802" cy="8768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214290"/>
            <a:ext cx="5643601" cy="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/>
              <a:t>Карточки -символы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0"/>
            <a:ext cx="1643050" cy="16430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2786058"/>
            <a:ext cx="52864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/>
              <a:t>«Подумать самостоятельно».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«Спросить у взрослых».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«Посмотреть в интернете».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«Провести эксперимент».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«Посмотреть в энциклопедии».</a:t>
            </a:r>
          </a:p>
          <a:p>
            <a:pPr>
              <a:buFont typeface="Arial" pitchFamily="34" charset="0"/>
              <a:buChar char="•"/>
            </a:pPr>
            <a:endParaRPr lang="ru-RU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651"/>
            <a:ext cx="8218487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004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428604"/>
            <a:ext cx="771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Пособие «</a:t>
            </a:r>
            <a:r>
              <a:rPr lang="ru-RU" sz="2800" dirty="0" err="1"/>
              <a:t>Помогатор-экспериментатор</a:t>
            </a:r>
            <a:r>
              <a:rPr lang="ru-RU" sz="2800" dirty="0"/>
              <a:t>» </a:t>
            </a:r>
          </a:p>
        </p:txBody>
      </p:sp>
      <p:pic>
        <p:nvPicPr>
          <p:cNvPr id="3" name="Picture 3" descr="C:\Users\Оля\Desktop\Screenshot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0"/>
            <a:ext cx="4310868" cy="2357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я\Desktop\Screenshot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b="2317"/>
          <a:stretch>
            <a:fillRect/>
          </a:stretch>
        </p:blipFill>
        <p:spPr bwMode="auto">
          <a:xfrm>
            <a:off x="1214414" y="3929066"/>
            <a:ext cx="2857520" cy="27624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082" y="188640"/>
            <a:ext cx="1426588" cy="1426588"/>
          </a:xfrm>
          <a:prstGeom prst="rect">
            <a:avLst/>
          </a:prstGeom>
        </p:spPr>
      </p:pic>
      <p:pic>
        <p:nvPicPr>
          <p:cNvPr id="1026" name="Picture 2" descr="C:\Users\User\Desktop\Новая папка (3)\IMG_1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714488"/>
            <a:ext cx="3611745" cy="4786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4619" t="-637" r="8152" b="-1450"/>
          <a:stretch>
            <a:fillRect/>
          </a:stretch>
        </p:blipFill>
        <p:spPr bwMode="auto">
          <a:xfrm>
            <a:off x="214282" y="1214422"/>
            <a:ext cx="4286280" cy="28705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58" y="0"/>
            <a:ext cx="1142984" cy="1142984"/>
          </a:xfrm>
          <a:prstGeom prst="rect">
            <a:avLst/>
          </a:prstGeom>
        </p:spPr>
      </p:pic>
      <p:pic>
        <p:nvPicPr>
          <p:cNvPr id="5" name="Рисунок 4" descr="E:\мое\статья фото\IMG_34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214818"/>
            <a:ext cx="4143404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714348" y="285728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Интерактивная доска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47" y="4429132"/>
            <a:ext cx="4369353" cy="221457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 l="11250" t="10000" r="12811" b="2499"/>
          <a:stretch>
            <a:fillRect/>
          </a:stretch>
        </p:blipFill>
        <p:spPr bwMode="auto">
          <a:xfrm>
            <a:off x="4735254" y="1214422"/>
            <a:ext cx="4194464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Оля\Desktop\Screenshot_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8491247" cy="4697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-142924"/>
            <a:ext cx="1500198" cy="15001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429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>
                <a:solidFill>
                  <a:srgbClr val="002060"/>
                </a:solidFill>
              </a:rPr>
              <a:t>План - карта «По следам </a:t>
            </a:r>
            <a:r>
              <a:rPr lang="ru-RU" sz="3600" dirty="0" err="1">
                <a:solidFill>
                  <a:srgbClr val="002060"/>
                </a:solidFill>
              </a:rPr>
              <a:t>Фиксиков</a:t>
            </a:r>
            <a:r>
              <a:rPr lang="ru-RU" sz="3600" dirty="0">
                <a:solidFill>
                  <a:srgbClr val="002060"/>
                </a:solidFill>
              </a:rPr>
              <a:t>».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10026" r="6678" b="11636"/>
          <a:stretch/>
        </p:blipFill>
        <p:spPr bwMode="auto">
          <a:xfrm>
            <a:off x="295911" y="790230"/>
            <a:ext cx="4590289" cy="2670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7" y="457686"/>
            <a:ext cx="431641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E:\мое\статья фото\IMG_35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22" y="3573016"/>
            <a:ext cx="4643470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1"/>
            <a:ext cx="8204448" cy="46863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Работа в мини группах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я\Documents\нещеретова методические материалы\Текущая работа\мероприяти 21-22\Для РМО  Детское экспериментирование\Выступление Калдузова\5ca2a6a1-440a-4d72-b85c-d37cc59722e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64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я\Documents\нещеретова методические материалы\Текущая работа\мероприяти 21-22\Для РМО  Детское экспериментирование\Выступление Калдузова\8f334235-2317-48c8-b2d8-9e8976b120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 bwMode="auto">
          <a:xfrm>
            <a:off x="720348" y="44625"/>
            <a:ext cx="2847547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я\Documents\нещеретова методические материалы\Текущая работа\мероприяти 21-22\Для РМО  Детское экспериментирование\Выступление Калдузова\a8d2ea87-7ff7-4c56-bb98-2b2ecfc0b2c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45078"/>
          <a:stretch/>
        </p:blipFill>
        <p:spPr bwMode="auto">
          <a:xfrm>
            <a:off x="720348" y="4611952"/>
            <a:ext cx="2830709" cy="20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7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4\Desktop\Новая папка (2)\6469-reklamnyj-bukl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9873"/>
          <a:stretch/>
        </p:blipFill>
        <p:spPr bwMode="auto">
          <a:xfrm>
            <a:off x="1214414" y="134712"/>
            <a:ext cx="6929486" cy="653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14271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ля\Documents\нещеретова методические материалы\Текущая работа\мероприяти 21-22\Для РМО  Детское экспериментирование\Выступление Калдузова\789c94b5-2be1-4ece-ab1e-0060cf5109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72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я\Documents\нещеретова методические материалы\Текущая работа\мероприяти 21-22\Для РМО  Детское экспериментирование\Выступление Калдузова\49ccf5a1-534b-448c-adf6-2664fb539fa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2441294" cy="433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я\Documents\нещеретова методические материалы\Текущая работа\мероприяти 21-22\Для РМО  Детское экспериментирование\Выступление Калдузова\3cd62cb3-5d5d-46b6-ab48-e3bf85c331e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3" b="10062"/>
          <a:stretch/>
        </p:blipFill>
        <p:spPr bwMode="auto">
          <a:xfrm>
            <a:off x="604720" y="3974208"/>
            <a:ext cx="2448134" cy="288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6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ля\Documents\нещеретова методические материалы\Текущая работа\мероприяти 21-22\Для РМО  Детское экспериментирование\Выступление Калдузова\70a86bf5-6ce9-49f1-9964-74c1a52ee7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5157352" cy="515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я\Documents\нещеретова методические материалы\Текущая работа\мероприяти 21-22\Для РМО  Детское экспериментирование\Выступление Калдузова\ef40c50f-3206-4034-812d-3ad5559eb5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8" b="10319"/>
          <a:stretch/>
        </p:blipFill>
        <p:spPr bwMode="auto">
          <a:xfrm>
            <a:off x="604736" y="82296"/>
            <a:ext cx="2632998" cy="34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я\Documents\нещеретова методические материалы\Текущая работа\мероприяти 21-22\Для РМО  Детское экспериментирование\Выступление Калдузова\3b98e42d-441e-47e4-9cf0-f45a96078a6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1" b="19165"/>
          <a:stretch/>
        </p:blipFill>
        <p:spPr bwMode="auto">
          <a:xfrm>
            <a:off x="621324" y="3562712"/>
            <a:ext cx="2599822" cy="32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3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4632" cy="72007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Детская </a:t>
            </a:r>
            <a:r>
              <a:rPr lang="ru-RU" dirty="0" err="1">
                <a:solidFill>
                  <a:srgbClr val="002060"/>
                </a:solidFill>
              </a:rPr>
              <a:t>мультстудия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Оля\Documents\нещеретова методические материалы\Текущая работа\фото видео СТЕМ\IMG_4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809112" cy="51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2211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Главные персонажи авторских мультфильмов</a:t>
            </a:r>
          </a:p>
        </p:txBody>
      </p:sp>
      <p:pic>
        <p:nvPicPr>
          <p:cNvPr id="1026" name="Picture 2" descr="C:\Users\Оля\Documents\нещеретова методические материалы\Текущая работа\мероприяти 21-22\Для РМО  Детское экспериментирование\мультик\DSC_28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267124" cy="49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66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4414" y="1571612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214266"/>
            <a:ext cx="1357322" cy="135732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1571636" cy="136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s://sun9-50.userapi.com/impg/V4aeLOsnc-335mjSXOPZrwaybz0dY5BHKCFtzw/mppBDfmkjmk.jpg?size=604x484&amp;quality=96&amp;sign=77ac37a7c40cd4e5c630ac2bf691edec&amp;type=albu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9" y="2857496"/>
            <a:ext cx="4528932" cy="3629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641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285728"/>
            <a:ext cx="8501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Центр детского экспериментирования в группе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92" y="285727"/>
            <a:ext cx="714381" cy="71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Оля\Documents\нещеретова методические материалы\федеральная площадка STEM-образование\Фото СТЕЕМ образование\Новая папка (2)\IMG_1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0108"/>
            <a:ext cx="5122863" cy="34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60" y="3140968"/>
            <a:ext cx="5354688" cy="356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14291"/>
            <a:ext cx="896448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«Экспериментальная веранда»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                                                   «Детская метеостанция</a:t>
            </a:r>
            <a:r>
              <a:rPr lang="ru-RU" sz="2800" dirty="0"/>
              <a:t>»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-171400"/>
            <a:ext cx="1139131" cy="113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2016"/>
            <a:ext cx="3600400" cy="48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Оля\Documents\нещеретова методические материалы\конкурсы\конкурсы 19-20\конкурс экспериментальная веранда\Калдузова метеоплощадка средняя А\фото метеоплощадка Калдузова\IMG_0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1658" y="2316099"/>
            <a:ext cx="497499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7620000" cy="5076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787824" y="109266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</a:rPr>
              <a:t>«Огород»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0"/>
            <a:ext cx="1284287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8994" y="214290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«Зеленая аптека»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422" y="1285859"/>
            <a:ext cx="7620000" cy="5076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0"/>
            <a:ext cx="1285859" cy="12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я\Documents\нещеретова методические материалы\федеральная площадка STEM-образование\Фото СТЕЕМ образование\Новая папка (2)\IMG_1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6" y="1568208"/>
            <a:ext cx="7295432" cy="485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76" y="116633"/>
            <a:ext cx="8280904" cy="100811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Оборудование для исследовательской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1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470025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Опытно –экспериментальная деятельность проводится: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844824"/>
            <a:ext cx="6872808" cy="379397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:</a:t>
            </a:r>
          </a:p>
          <a:p>
            <a:pPr algn="l"/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ru-RU" b="1" dirty="0">
                <a:solidFill>
                  <a:srgbClr val="002060"/>
                </a:solidFill>
              </a:rPr>
              <a:t>как часть занятий разной направленности;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-как самостоятельная деятельность детей;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-как совместная деятельность детей и взрослых;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-как дополнительная образовательная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321760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775"/>
            <a:ext cx="4608512" cy="66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2019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</TotalTime>
  <Words>181</Words>
  <Application>Microsoft Office PowerPoint</Application>
  <PresentationFormat>Экран (4:3)</PresentationFormat>
  <Paragraphs>43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Book Antiqua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Оборудование для исследовательской деятельности</vt:lpstr>
      <vt:lpstr>Опытно –экспериментальная деятельность проводится: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в мини группах</vt:lpstr>
      <vt:lpstr>Презентация PowerPoint</vt:lpstr>
      <vt:lpstr>Презентация PowerPoint</vt:lpstr>
      <vt:lpstr>Презентация PowerPoint</vt:lpstr>
      <vt:lpstr>Детская мультстудия</vt:lpstr>
      <vt:lpstr>Главные персонажи авторских мультфильмов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Ирина Вертепа</cp:lastModifiedBy>
  <cp:revision>126</cp:revision>
  <dcterms:created xsi:type="dcterms:W3CDTF">2020-11-11T15:48:32Z</dcterms:created>
  <dcterms:modified xsi:type="dcterms:W3CDTF">2022-04-06T12:17:28Z</dcterms:modified>
</cp:coreProperties>
</file>