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2"/>
  </p:notesMasterIdLst>
  <p:sldIdLst>
    <p:sldId id="266" r:id="rId2"/>
    <p:sldId id="257" r:id="rId3"/>
    <p:sldId id="278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75" r:id="rId12"/>
    <p:sldId id="273" r:id="rId13"/>
    <p:sldId id="276" r:id="rId14"/>
    <p:sldId id="281" r:id="rId15"/>
    <p:sldId id="285" r:id="rId16"/>
    <p:sldId id="268" r:id="rId17"/>
    <p:sldId id="277" r:id="rId18"/>
    <p:sldId id="274" r:id="rId19"/>
    <p:sldId id="272" r:id="rId20"/>
    <p:sldId id="269" r:id="rId21"/>
    <p:sldId id="280" r:id="rId22"/>
    <p:sldId id="279" r:id="rId23"/>
    <p:sldId id="297" r:id="rId24"/>
    <p:sldId id="267" r:id="rId25"/>
    <p:sldId id="284" r:id="rId26"/>
    <p:sldId id="298" r:id="rId27"/>
    <p:sldId id="296" r:id="rId28"/>
    <p:sldId id="294" r:id="rId29"/>
    <p:sldId id="286" r:id="rId30"/>
    <p:sldId id="282" r:id="rId31"/>
    <p:sldId id="291" r:id="rId32"/>
    <p:sldId id="287" r:id="rId33"/>
    <p:sldId id="283" r:id="rId34"/>
    <p:sldId id="290" r:id="rId35"/>
    <p:sldId id="292" r:id="rId36"/>
    <p:sldId id="288" r:id="rId37"/>
    <p:sldId id="299" r:id="rId38"/>
    <p:sldId id="289" r:id="rId39"/>
    <p:sldId id="300" r:id="rId40"/>
    <p:sldId id="265" r:id="rId41"/>
  </p:sldIdLst>
  <p:sldSz cx="9144000" cy="5143500" type="screen16x9"/>
  <p:notesSz cx="5143500" cy="9144000"/>
  <p:embeddedFontLst>
    <p:embeddedFont>
      <p:font typeface="Instrument Sans SemiBold" charset="0"/>
      <p:regular r:id="rId43"/>
    </p:embeddedFont>
    <p:embeddedFont>
      <p:font typeface="Calibri Light" pitchFamily="34" charset="0"/>
      <p:regular r:id="rId44"/>
      <p:italic r:id="rId45"/>
    </p:embeddedFont>
    <p:embeddedFont>
      <p:font typeface="Instrument Sans Medium" charset="0"/>
      <p:regular r:id="rId46"/>
    </p:embeddedFont>
    <p:embeddedFont>
      <p:font typeface="Instrument Sans Bold" charset="0"/>
      <p:regular r:id="rId47"/>
    </p:embeddedFont>
    <p:embeddedFont>
      <p:font typeface="Calibri" pitchFamily="34" charset="0"/>
      <p:regular r:id="rId48"/>
      <p:bold r:id="rId49"/>
      <p:italic r:id="rId50"/>
      <p:boldItalic r:id="rId5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1" d="100"/>
          <a:sy n="91" d="100"/>
        </p:scale>
        <p:origin x="-1210" y="-5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133E1-B8AC-4A9E-B6D6-9B86955E03C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1A854-FB70-4F5F-9086-9C9268B1A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846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0:notes"/>
          <p:cNvSpPr txBox="1"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f391192_045:notes"/>
          <p:cNvSpPr txBox="1"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95850" y="2906213"/>
            <a:ext cx="6154500" cy="118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95850" y="4392919"/>
            <a:ext cx="6016800" cy="12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2332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457200" y="447620"/>
            <a:ext cx="8229600" cy="107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397575" y="1846388"/>
            <a:ext cx="2691000" cy="28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3226491" y="1846388"/>
            <a:ext cx="2691000" cy="28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body" idx="3"/>
          </p:nvPr>
        </p:nvSpPr>
        <p:spPr>
          <a:xfrm>
            <a:off x="6055408" y="1846388"/>
            <a:ext cx="2691000" cy="28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ldNum" idx="12"/>
          </p:nvPr>
        </p:nvSpPr>
        <p:spPr>
          <a:xfrm>
            <a:off x="8556775" y="477735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0" y="1069462"/>
            <a:ext cx="412800" cy="2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293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3.png"/><Relationship Id="rId7" Type="http://schemas.openxmlformats.org/officeDocument/2006/relationships/image" Target="../media/image-2-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2-3.svg"/><Relationship Id="rId5" Type="http://schemas.openxmlformats.org/officeDocument/2006/relationships/image" Target="../media/image-2-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6.svg"/><Relationship Id="rId13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-3-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3-4.sv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-3-8.svg"/><Relationship Id="rId4" Type="http://schemas.openxmlformats.org/officeDocument/2006/relationships/image" Target="../media/image-3-2.svg"/><Relationship Id="rId9" Type="http://schemas.openxmlformats.org/officeDocument/2006/relationships/image" Target="../media/image8.png"/><Relationship Id="rId14" Type="http://schemas.openxmlformats.org/officeDocument/2006/relationships/image" Target="../media/image-3-12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ctrTitle"/>
          </p:nvPr>
        </p:nvSpPr>
        <p:spPr>
          <a:xfrm>
            <a:off x="47501" y="102079"/>
            <a:ext cx="8918369" cy="12101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Интеграция проекта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«Орлята-дошколята» в ДОО: цели и смыслы</a:t>
            </a:r>
            <a:endParaRPr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Google Shape;102;p20"/>
          <p:cNvSpPr txBox="1"/>
          <p:nvPr/>
        </p:nvSpPr>
        <p:spPr>
          <a:xfrm>
            <a:off x="457200" y="3729544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Опыт внедрения  проекта в повседневную жизнь ДОО</a:t>
            </a:r>
            <a:endParaRPr sz="12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102;p20"/>
          <p:cNvSpPr txBox="1"/>
          <p:nvPr/>
        </p:nvSpPr>
        <p:spPr>
          <a:xfrm>
            <a:off x="449283" y="4570713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1000"/>
              </a:spcBef>
              <a:buClr>
                <a:srgbClr val="000000"/>
              </a:buClr>
              <a:buFont typeface="Arial"/>
              <a:buNone/>
            </a:pPr>
            <a:r>
              <a:rPr lang="ru-RU" sz="1200" b="1" kern="0" dirty="0" smtClean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Опыт внедрения  проекта в повседневную жизнь ДОО</a:t>
            </a:r>
            <a:endParaRPr sz="1200" b="1" kern="0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spcBef>
                <a:spcPts val="1000"/>
              </a:spcBef>
              <a:buClr>
                <a:srgbClr val="000000"/>
              </a:buClr>
              <a:buFont typeface="Arial"/>
              <a:buNone/>
            </a:pPr>
            <a:endParaRPr sz="1200" kern="0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Font typeface="Arial"/>
              <a:buNone/>
            </a:pPr>
            <a:endParaRPr sz="12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8471" y="1312223"/>
            <a:ext cx="5225159" cy="3484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06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2700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Орленок-</a:t>
            </a:r>
            <a:r>
              <a:rPr lang="en-US" sz="2700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</a:t>
            </a:r>
            <a:r>
              <a:rPr lang="ru-RU" sz="2700" dirty="0" err="1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х</a:t>
            </a:r>
            <a:r>
              <a:rPr lang="en-US" sz="2700" dirty="0" err="1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ранитель</a:t>
            </a:r>
            <a:r>
              <a:rPr lang="en-US" sz="2700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</a:t>
            </a:r>
            <a:r>
              <a:rPr lang="en-US" sz="2700" dirty="0" err="1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исторической</a:t>
            </a:r>
            <a:r>
              <a:rPr lang="en-US" sz="27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</a:t>
            </a:r>
            <a:r>
              <a:rPr lang="en-US" sz="2700" dirty="0" err="1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памяти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017270" y="1209229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трека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17270" y="1556742"/>
            <a:ext cx="2635300" cy="1390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Воспитывать любовь и уважение к своей семье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Формировать привязанность к малой родине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Знакомить с традициями и историей своей страны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017270" y="3080668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Формы детской деятельности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17270" y="3428181"/>
            <a:ext cx="2635300" cy="1221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Экскурсии и посещение музеев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Создание макетов и построек достопримечательностей города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Создание карт города и края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Альбомы «Моя семья», «Мой город»</a:t>
            </a:r>
            <a:endParaRPr lang="en-US" sz="105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43"/>
          <a:stretch/>
        </p:blipFill>
        <p:spPr bwMode="auto">
          <a:xfrm>
            <a:off x="676895" y="1163782"/>
            <a:ext cx="4593479" cy="3697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85496" y="4809074"/>
            <a:ext cx="11160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0" y="4822700"/>
            <a:ext cx="53460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6" name="Text 1"/>
          <p:cNvSpPr txBox="1"/>
          <p:nvPr/>
        </p:nvSpPr>
        <p:spPr>
          <a:xfrm>
            <a:off x="534600" y="184068"/>
            <a:ext cx="8134387" cy="7540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25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КАРТЫ КРАСНОДАРСКОГО КРАЯ</a:t>
            </a:r>
            <a:endParaRPr lang="en-US" sz="25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C:\Users\Оля\Desktop\рмо апрель\выступление Бочарова\МОЙ ЛУЧШИЙ УРОК Бочарова\IMG_20241010_11252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0582" y="1299440"/>
            <a:ext cx="4679330" cy="352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634" y="1340000"/>
            <a:ext cx="2967264" cy="2030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876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237650" y="1461250"/>
            <a:ext cx="3770400" cy="248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1024955" y="247125"/>
            <a:ext cx="7094100" cy="569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5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АВТОДИДАКТИЧЕСКИЕ КАРТОЧКИ В ЦЕНТРЕ АКТИВНОСТИ</a:t>
            </a:r>
            <a:endParaRPr lang="en-US" sz="2500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7248" y="3173072"/>
            <a:ext cx="2426709" cy="1716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6383740" y="2578113"/>
            <a:ext cx="1862157" cy="2229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472" y="1027216"/>
            <a:ext cx="2379410" cy="3262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437442" y="665677"/>
            <a:ext cx="1678685" cy="2305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825608" y="889925"/>
            <a:ext cx="3051799" cy="215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927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64344" y="258700"/>
            <a:ext cx="8229600" cy="8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СЕМЕЙНЫЕ ЭКСКУРСИИ: ПАМЯТНЫЕ МЕСТА </a:t>
            </a:r>
            <a:endParaRPr lang="ru-RU" sz="2500" b="1" dirty="0">
              <a:solidFill>
                <a:srgbClr val="00206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25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ИССЛЕДОВАТЕЛЬСКИЕ ВОПРОСЫ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8610300" y="4822700"/>
            <a:ext cx="534600" cy="355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7" name="Text 2"/>
          <p:cNvSpPr txBox="1"/>
          <p:nvPr/>
        </p:nvSpPr>
        <p:spPr>
          <a:xfrm>
            <a:off x="240018" y="1135900"/>
            <a:ext cx="1821657" cy="12421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Семьи посещают значимые объекты города: Александровскую крепость, храм, железнодорожный вокзал и городской парк. Эти экскурсии способствуют укреплению семейных связей и расширяют представления детей о родном городе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100" dirty="0"/>
          </a:p>
        </p:txBody>
      </p:sp>
      <p:sp>
        <p:nvSpPr>
          <p:cNvPr id="8" name="Text 3"/>
          <p:cNvSpPr txBox="1"/>
          <p:nvPr/>
        </p:nvSpPr>
        <p:spPr>
          <a:xfrm>
            <a:off x="4400762" y="1143131"/>
            <a:ext cx="1995933" cy="135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развития исследовательского интереса детям предлагаются вопросы: </a:t>
            </a:r>
            <a:endParaRPr lang="ru-RU" sz="15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ru-RU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улицы им запомнились, какими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видами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транспорта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пользуются жители, </a:t>
            </a:r>
            <a:endParaRPr lang="ru-RU" sz="15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ru-RU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достопримечательности встречаются на маршруте. </a:t>
            </a:r>
            <a:endParaRPr lang="ru-RU" sz="15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формирует активную позицию при изучении города.</a:t>
            </a:r>
            <a:endParaRPr lang="en-US" sz="1500" dirty="0"/>
          </a:p>
        </p:txBody>
      </p:sp>
      <p:pic>
        <p:nvPicPr>
          <p:cNvPr id="2050" name="Picture 2" descr="D:\информация с папки\фото 11=14 годы\Фото туризм\IMG_975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650268" y="1719350"/>
            <a:ext cx="3002280" cy="200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ля\Desktop\рмо апрель\C_g-VuQbniw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6695" y="1528765"/>
            <a:ext cx="2526926" cy="252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012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7553" y="825334"/>
            <a:ext cx="5209308" cy="390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0"/>
          <p:cNvSpPr txBox="1"/>
          <p:nvPr/>
        </p:nvSpPr>
        <p:spPr>
          <a:xfrm>
            <a:off x="464344" y="258700"/>
            <a:ext cx="8229600" cy="8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Взаимодействие с музеем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830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Оля\Desktop\RlghYansYXMneA1rUH-RmytGIWBX-JGhhHGDVkd3H11EIbwLTq5ReTT1yZG9WieFiBrcLAOSKjPS_dB2Zkj7j49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0753" y="761827"/>
            <a:ext cx="3973038" cy="297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Оля\Desktop\5wB0NmzH0P3E6omhYyQNu1_gY7SwkfDq-2DLE46zv6anThmy3mpl16jghEX0xytwGzX2vfwvMJMLrclmVB4WTJm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018" y="3186544"/>
            <a:ext cx="2078182" cy="182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0"/>
          <p:cNvSpPr txBox="1"/>
          <p:nvPr/>
        </p:nvSpPr>
        <p:spPr>
          <a:xfrm>
            <a:off x="464344" y="258700"/>
            <a:ext cx="8229600" cy="8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Акции патриотической направленности</a:t>
            </a:r>
            <a:endParaRPr lang="en-US" sz="2500" dirty="0">
              <a:solidFill>
                <a:srgbClr val="002060"/>
              </a:solidFill>
            </a:endParaRPr>
          </a:p>
        </p:txBody>
      </p:sp>
      <p:pic>
        <p:nvPicPr>
          <p:cNvPr id="8197" name="Picture 5" descr="C:\Users\Оля\Desktop\U3Z03R_LRE1U8BRkX5c7vIe_KReg6qkRjcSTDmo8-Oh5rCP1hFcQOrruXdPQxKfKWl6GDBARgf-DZmETNCtTn2iz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347" y="761827"/>
            <a:ext cx="3616779" cy="271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648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3621" y="439636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</a:t>
            </a:r>
            <a:r>
              <a:rPr lang="ru-RU" sz="2700" b="1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Орленок-мастер</a:t>
            </a:r>
            <a:endParaRPr lang="en-US" sz="2700" b="1" dirty="0"/>
          </a:p>
        </p:txBody>
      </p:sp>
      <p:sp>
        <p:nvSpPr>
          <p:cNvPr id="4" name="Text 1"/>
          <p:cNvSpPr/>
          <p:nvPr/>
        </p:nvSpPr>
        <p:spPr>
          <a:xfrm>
            <a:off x="6017270" y="1209229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трека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17270" y="1556742"/>
            <a:ext cx="2635300" cy="1390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Развивать творческие способности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en-US" sz="1050" dirty="0" err="1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Формировать</a:t>
            </a: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представления о профессиях, об общественно полезном труде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Воспитывать доброе и заботливое отношение  к младшим и пожилым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017270" y="3080668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Формы детской деятельности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17270" y="3428181"/>
            <a:ext cx="2635300" cy="1221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Выставки творческих работ </a:t>
            </a:r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Театрализованные представления</a:t>
            </a:r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Творческие мастерские по изготовлению подарков </a:t>
            </a:r>
            <a:endParaRPr lang="en-US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Оля\Documents\нещеретова методические материалы\Инновационная площадка Картинная галерея\отчет  МИР ШЕДЕВРОВ 2024-2025\абстракция фото\IMG_90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21" y="1147184"/>
            <a:ext cx="4574336" cy="343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475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09299" y="105875"/>
            <a:ext cx="7952809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500" b="1" dirty="0">
                <a:solidFill>
                  <a:srgbClr val="6B4D42"/>
                </a:solidFill>
                <a:latin typeface="Arial" pitchFamily="34" charset="0"/>
                <a:cs typeface="Arial" pitchFamily="34" charset="-120"/>
              </a:rPr>
              <a:t>РИСУЕМ РОДНУЮ КУБАНЬ</a:t>
            </a:r>
            <a:endParaRPr lang="en-US" sz="2500" dirty="0"/>
          </a:p>
        </p:txBody>
      </p:sp>
      <p:sp>
        <p:nvSpPr>
          <p:cNvPr id="6" name="Text 3"/>
          <p:cNvSpPr txBox="1"/>
          <p:nvPr/>
        </p:nvSpPr>
        <p:spPr>
          <a:xfrm>
            <a:off x="696250" y="3140422"/>
            <a:ext cx="2488500" cy="99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 dirty="0"/>
          </a:p>
        </p:txBody>
      </p:sp>
      <p:sp>
        <p:nvSpPr>
          <p:cNvPr id="7" name="Text 4"/>
          <p:cNvSpPr txBox="1"/>
          <p:nvPr/>
        </p:nvSpPr>
        <p:spPr>
          <a:xfrm>
            <a:off x="5840675" y="3832825"/>
            <a:ext cx="2488500" cy="99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 dirty="0"/>
          </a:p>
        </p:txBody>
      </p:sp>
      <p:pic>
        <p:nvPicPr>
          <p:cNvPr id="3074" name="Picture 2" descr="C:\Users\Оля\Desktop\рмо апрель\выступление Бочарова\Screenshot_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0500" y="963344"/>
            <a:ext cx="5203825" cy="372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563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09300" y="105875"/>
            <a:ext cx="77985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500" b="1" dirty="0">
                <a:solidFill>
                  <a:srgbClr val="6B4D42"/>
                </a:solidFill>
                <a:latin typeface="Arial" pitchFamily="34" charset="0"/>
                <a:cs typeface="Arial" pitchFamily="34" charset="-120"/>
              </a:rPr>
              <a:t>СОЗДАНИЕ ДИАФИЛЬМА О РОДНОМ КРАЕ</a:t>
            </a:r>
            <a:endParaRPr lang="en-US" sz="2500" dirty="0"/>
          </a:p>
        </p:txBody>
      </p:sp>
      <p:sp>
        <p:nvSpPr>
          <p:cNvPr id="6" name="Text 3"/>
          <p:cNvSpPr txBox="1"/>
          <p:nvPr/>
        </p:nvSpPr>
        <p:spPr>
          <a:xfrm>
            <a:off x="696250" y="3140422"/>
            <a:ext cx="2488500" cy="99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-900" y="4822700"/>
            <a:ext cx="53460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400" dirty="0"/>
          </a:p>
        </p:txBody>
      </p:sp>
      <p:pic>
        <p:nvPicPr>
          <p:cNvPr id="3074" name="Picture 2" descr="C:\Users\Оля\Desktop\рмо апрель\выступление Бочарова\МОЙ ЛУЧШИЙ УРОК Бочарова\IMG-20241024-WA00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323" y="882557"/>
            <a:ext cx="2752772" cy="206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Оля\Desktop\рмо апрель\выступление Бочарова\МОЙ ЛУЧШИЙ УРОК Бочарова\IMG-20241024-WA000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5454" y="831168"/>
            <a:ext cx="2841499" cy="213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Оля\Desktop\рмо апрель\выступление Бочарова\МОЙ ЛУЧШИЙ УРОК Бочарова\IMG-20241024-WA00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6151" y="2966298"/>
            <a:ext cx="4384797" cy="201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685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3195" y="267194"/>
            <a:ext cx="4530436" cy="1108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Театральная веранда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Оля\Documents\фото15-17г\Фото театральная веранда24\d7d8a3fc-a829-4bc5-a0b3-5e04eb2f5062.jf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631" y="1694707"/>
            <a:ext cx="4356265" cy="3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631" y="522514"/>
            <a:ext cx="2521813" cy="189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542" y="1765111"/>
            <a:ext cx="4262394" cy="319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803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9043"/>
            <a:ext cx="8151763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Актуальность: значение проекта для дошкольного образования </a:t>
            </a:r>
            <a:endParaRPr lang="en-US" sz="1900" b="1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5908253" y="1145969"/>
            <a:ext cx="2974490" cy="2511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Это адаптированная для дошкольников версия масштабной программы </a:t>
            </a:r>
            <a:r>
              <a:rPr lang="en-US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«Орлята России»</a:t>
            </a:r>
            <a:r>
              <a:rPr lang="en-US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 реализуемая в рамках Всероссийского движения детей и молодёжи </a:t>
            </a:r>
            <a:r>
              <a:rPr lang="en-US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«Движение первых»</a:t>
            </a:r>
            <a:r>
              <a:rPr lang="en-US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6119" y="4025503"/>
            <a:ext cx="2672581" cy="67895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4964" y="4137199"/>
            <a:ext cx="2392040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Для кого</a:t>
            </a:r>
            <a:endParaRPr lang="en-US" sz="950" dirty="0"/>
          </a:p>
        </p:txBody>
      </p:sp>
      <p:sp>
        <p:nvSpPr>
          <p:cNvPr id="7" name="Text 3"/>
          <p:cNvSpPr/>
          <p:nvPr/>
        </p:nvSpPr>
        <p:spPr>
          <a:xfrm>
            <a:off x="664964" y="4329633"/>
            <a:ext cx="2392040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Дети старшего дошкольного возраста — 5–7 лет</a:t>
            </a:r>
            <a:endParaRPr lang="en-US" sz="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35672" y="4025503"/>
            <a:ext cx="2672581" cy="67895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04518" y="4137199"/>
            <a:ext cx="2392040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Главная цель</a:t>
            </a:r>
            <a:endParaRPr lang="en-US" sz="950" dirty="0"/>
          </a:p>
        </p:txBody>
      </p:sp>
      <p:sp>
        <p:nvSpPr>
          <p:cNvPr id="10" name="Text 5"/>
          <p:cNvSpPr/>
          <p:nvPr/>
        </p:nvSpPr>
        <p:spPr>
          <a:xfrm>
            <a:off x="3404518" y="4329633"/>
            <a:ext cx="2392040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Развитие социальной активности и обеспечение преемственности между детским садом и школой</a:t>
            </a:r>
            <a:endParaRPr lang="en-US" sz="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975226" y="4025503"/>
            <a:ext cx="2672581" cy="67895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44071" y="4137199"/>
            <a:ext cx="2392040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Основа</a:t>
            </a:r>
            <a:endParaRPr lang="en-US" sz="950" dirty="0"/>
          </a:p>
        </p:txBody>
      </p:sp>
      <p:sp>
        <p:nvSpPr>
          <p:cNvPr id="13" name="Text 7"/>
          <p:cNvSpPr/>
          <p:nvPr/>
        </p:nvSpPr>
        <p:spPr>
          <a:xfrm>
            <a:off x="6144071" y="4329633"/>
            <a:ext cx="2392040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Единая экосистема воспитания на традиционных российских духовно-нравственных ценностях</a:t>
            </a:r>
            <a:endParaRPr lang="en-US" sz="7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974281" y="4833257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964" y="812687"/>
            <a:ext cx="4237591" cy="3178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2700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Орленок- спортсмен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017270" y="1209229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трека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17270" y="1556742"/>
            <a:ext cx="2635300" cy="818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Формировать интерес к физкультуре и спорту</a:t>
            </a:r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Формировать навыки здорового образа жизни</a:t>
            </a:r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017270" y="3080668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Формы детской деятельности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17270" y="3428181"/>
            <a:ext cx="2635300" cy="1221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Сдача норм ГТО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Летние олимпийские игры </a:t>
            </a:r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Походы -путешествия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Оздоровительная тропа «Терренкур»</a:t>
            </a:r>
            <a:endParaRPr lang="en-US" sz="1050" dirty="0"/>
          </a:p>
          <a:p>
            <a:pPr marL="213360" indent="-213360" algn="l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Фестиваль народных игр</a:t>
            </a:r>
            <a:endParaRPr lang="en-US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739" y="1035303"/>
            <a:ext cx="4937433" cy="370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426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811110"/>
            <a:ext cx="5476504" cy="410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0"/>
          <p:cNvSpPr txBox="1"/>
          <p:nvPr/>
        </p:nvSpPr>
        <p:spPr>
          <a:xfrm>
            <a:off x="464344" y="258700"/>
            <a:ext cx="8229600" cy="8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Сдача норм ГТО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366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03" y="1021278"/>
            <a:ext cx="4570680" cy="342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8570" y="1286988"/>
            <a:ext cx="3862119" cy="289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2700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Кружки спортивной направленности</a:t>
            </a:r>
            <a:endParaRPr lang="en-US" sz="2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252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260" y="955964"/>
            <a:ext cx="5726874" cy="381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Поход по тропе с элементами терренкура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280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Орленок-доброволец</a:t>
            </a:r>
            <a:endParaRPr lang="en-US" sz="2700" b="1" dirty="0"/>
          </a:p>
        </p:txBody>
      </p:sp>
      <p:sp>
        <p:nvSpPr>
          <p:cNvPr id="4" name="Text 1"/>
          <p:cNvSpPr/>
          <p:nvPr/>
        </p:nvSpPr>
        <p:spPr>
          <a:xfrm>
            <a:off x="6017270" y="1209229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трека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17270" y="1556742"/>
            <a:ext cx="2635300" cy="1390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формировать гуманное отношение к людям, животным, окружающей среде, </a:t>
            </a:r>
            <a:endParaRPr lang="ru-RU" sz="105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воспитывать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волонтерский потенциал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формировать инклюзивную 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культуру</a:t>
            </a:r>
          </a:p>
        </p:txBody>
      </p:sp>
      <p:sp>
        <p:nvSpPr>
          <p:cNvPr id="6" name="Text 3"/>
          <p:cNvSpPr/>
          <p:nvPr/>
        </p:nvSpPr>
        <p:spPr>
          <a:xfrm>
            <a:off x="6017270" y="2652324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Формы детской деятельности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12582" y="3113485"/>
            <a:ext cx="2635300" cy="1221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концерты и подарки для детей с ОВЗ, </a:t>
            </a:r>
            <a:endParaRPr lang="ru-RU" sz="105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помощь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малышам: насыпать песок в песочницу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игры на прогулке, одеть и проводить на площадку. </a:t>
            </a:r>
            <a:endParaRPr lang="ru-RU" sz="105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Организация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акций в памятные дни «День пожилого человека», «День семьи, любви и верности», «День дошкольного работника», акция «Добрые крышечки» </a:t>
            </a:r>
            <a:endParaRPr lang="en-US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268" y="1220809"/>
            <a:ext cx="4616348" cy="307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903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16" t="26041" r="2280" b="21205"/>
          <a:stretch/>
        </p:blipFill>
        <p:spPr bwMode="auto">
          <a:xfrm>
            <a:off x="955962" y="1091517"/>
            <a:ext cx="2463633" cy="328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1995" y="1249874"/>
            <a:ext cx="4162295" cy="312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Социальные акции</a:t>
            </a:r>
            <a:endParaRPr lang="en-US" sz="27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76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я\Downloads\IMG_20260709_160346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7580" y="762522"/>
            <a:ext cx="4785629" cy="433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496119" y="237320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Театр малышам</a:t>
            </a:r>
            <a:endParaRPr lang="en-US" sz="27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96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041" y="641268"/>
            <a:ext cx="5619007" cy="4386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0"/>
          <p:cNvSpPr txBox="1"/>
          <p:nvPr/>
        </p:nvSpPr>
        <p:spPr>
          <a:xfrm>
            <a:off x="464344" y="20164"/>
            <a:ext cx="8229600" cy="8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Подарок герою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06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2733" y="876747"/>
            <a:ext cx="4823360" cy="361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Мастерская подарков </a:t>
            </a:r>
            <a:endParaRPr lang="en-US" sz="27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1637" y="4830843"/>
            <a:ext cx="11223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188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Орленок-эколог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017270" y="1209229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трека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17270" y="1556742"/>
            <a:ext cx="2635300" cy="695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воспитывать экологическую культуру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бережное отношение к природе родного края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019634" y="2619273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Формы детской деятельности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17270" y="3126178"/>
            <a:ext cx="2635300" cy="1221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экологические конкурсы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участие в  муниципальном проекте по озеленению города «Зеленая дорога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»;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участие в акциях «Сдай макулатуру-сохрани дерево», «Покормите птиц зимой».</a:t>
            </a:r>
            <a:r>
              <a:rPr lang="en-US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»</a:t>
            </a:r>
            <a:endParaRPr lang="en-US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119" y="1264721"/>
            <a:ext cx="4690275" cy="351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83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>
            <a:spLocks noGrp="1"/>
          </p:cNvSpPr>
          <p:nvPr>
            <p:ph type="title"/>
          </p:nvPr>
        </p:nvSpPr>
        <p:spPr>
          <a:xfrm>
            <a:off x="457200" y="447620"/>
            <a:ext cx="8229600" cy="107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ru-RU" dirty="0" smtClean="0"/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вязь с «Орлята России» и «Движением первых» в системе ДОО и практиках интеграции</a:t>
            </a:r>
            <a:endParaRPr sz="2800" dirty="0"/>
          </a:p>
        </p:txBody>
      </p:sp>
      <p:sp>
        <p:nvSpPr>
          <p:cNvPr id="163" name="Google Shape;163;p27"/>
          <p:cNvSpPr txBox="1">
            <a:spLocks noGrp="1"/>
          </p:cNvSpPr>
          <p:nvPr>
            <p:ph type="body" idx="1"/>
          </p:nvPr>
        </p:nvSpPr>
        <p:spPr>
          <a:xfrm>
            <a:off x="397575" y="1846388"/>
            <a:ext cx="2691000" cy="28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/>
              <a:t>Актуальная программа ранней социализации детей:  </a:t>
            </a:r>
            <a:r>
              <a:rPr lang="ru-RU" dirty="0" smtClean="0"/>
              <a:t>проект адаптирован под ФГОС ДО и ФОП ДО: игровые формы, культурные практики, мини-проекты и события недели</a:t>
            </a:r>
            <a:endParaRPr dirty="0"/>
          </a:p>
        </p:txBody>
      </p:sp>
      <p:sp>
        <p:nvSpPr>
          <p:cNvPr id="164" name="Google Shape;164;p27"/>
          <p:cNvSpPr txBox="1">
            <a:spLocks noGrp="1"/>
          </p:cNvSpPr>
          <p:nvPr>
            <p:ph type="body" idx="2"/>
          </p:nvPr>
        </p:nvSpPr>
        <p:spPr>
          <a:xfrm>
            <a:off x="3226491" y="1846388"/>
            <a:ext cx="2691000" cy="28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/>
              <a:t>Единые ценности  и символика для дошколят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/>
              <a:t>Интеграция в режим дня: игры,  прогулки, наблюдение, труд, чтение </a:t>
            </a:r>
            <a:endParaRPr dirty="0"/>
          </a:p>
        </p:txBody>
      </p:sp>
      <p:sp>
        <p:nvSpPr>
          <p:cNvPr id="165" name="Google Shape;165;p27"/>
          <p:cNvSpPr txBox="1">
            <a:spLocks noGrp="1"/>
          </p:cNvSpPr>
          <p:nvPr>
            <p:ph type="body" idx="3"/>
          </p:nvPr>
        </p:nvSpPr>
        <p:spPr>
          <a:xfrm>
            <a:off x="6055408" y="1846388"/>
            <a:ext cx="2691000" cy="28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/>
              <a:t>Связь семьи, сада и  сообщества чрез проект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/>
              <a:t>Партнерство с родителями: мастерские, акции,  совместные события</a:t>
            </a:r>
            <a:r>
              <a:rPr lang="en" dirty="0" smtClean="0"/>
              <a:t>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6" name="Google Shape;166;p27"/>
          <p:cNvSpPr txBox="1">
            <a:spLocks noGrp="1"/>
          </p:cNvSpPr>
          <p:nvPr>
            <p:ph type="sldNum" idx="12"/>
          </p:nvPr>
        </p:nvSpPr>
        <p:spPr>
          <a:xfrm>
            <a:off x="8556775" y="4777350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6542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Проект «Зеленая дорога»</a:t>
            </a:r>
            <a:endParaRPr lang="en-US" sz="2700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529" y="1451295"/>
            <a:ext cx="3907405" cy="293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7677" y="1159717"/>
            <a:ext cx="2754616" cy="367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5823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0343" y="728846"/>
            <a:ext cx="5702136" cy="427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496119" y="299700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</a:rPr>
              <a:t>Проект «</a:t>
            </a:r>
            <a:r>
              <a:rPr lang="ru-RU" sz="2700" b="1" dirty="0" err="1" smtClean="0">
                <a:solidFill>
                  <a:srgbClr val="002060"/>
                </a:solidFill>
              </a:rPr>
              <a:t>Эколята-дошкольята</a:t>
            </a:r>
            <a:r>
              <a:rPr lang="ru-RU" sz="2700" b="1" dirty="0" smtClean="0">
                <a:solidFill>
                  <a:srgbClr val="002060"/>
                </a:solidFill>
              </a:rPr>
              <a:t>»</a:t>
            </a:r>
            <a:endParaRPr lang="en-US" sz="27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059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Орленок-эрудит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017270" y="1209229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трека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855516" y="1423765"/>
            <a:ext cx="2797054" cy="1523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сформировать положительную мотивацию к познавательной деятельности; 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воспитать ценностное отношение к знаниям, понимание их важности для успеха в будущем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; </a:t>
            </a:r>
            <a:endParaRPr lang="ru-RU" sz="1050" dirty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сформировать навыки сотрудничества, 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сформировать умение обобщать и систематизировать информацию, осуществлять сравнение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развивать навыки анализа, установления причинно-следственных связей; </a:t>
            </a:r>
          </a:p>
        </p:txBody>
      </p:sp>
      <p:sp>
        <p:nvSpPr>
          <p:cNvPr id="6" name="Text 3"/>
          <p:cNvSpPr/>
          <p:nvPr/>
        </p:nvSpPr>
        <p:spPr>
          <a:xfrm>
            <a:off x="6017270" y="3080668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Формы детской деятельности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17270" y="3428181"/>
            <a:ext cx="2635300" cy="1221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кружки интеллектуальной направленности «Робототехника», «</a:t>
            </a:r>
            <a:r>
              <a:rPr lang="ru-RU" sz="1050" dirty="0" err="1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Легофантазеры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», «Шахматы», «Эврика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»;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конкурсы инженерно-технической направленности, </a:t>
            </a:r>
            <a:endParaRPr lang="ru-RU" sz="105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Детская конференция</a:t>
            </a:r>
            <a:endParaRPr lang="en-US" sz="10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085" y="997526"/>
            <a:ext cx="4508594" cy="338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985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466" y="742208"/>
            <a:ext cx="4412509" cy="330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Оля\Desktop\PNsBHyansN8qzqfGMjtbfXrVkZVC5YOBYwDpwmmS7wzUoSiTZgBYmD1_MDT1WvOdHO8-80cVo5WC16iosgchygO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2301" y="1507424"/>
            <a:ext cx="4085854" cy="306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0"/>
          <p:cNvSpPr/>
          <p:nvPr/>
        </p:nvSpPr>
        <p:spPr>
          <a:xfrm>
            <a:off x="497288" y="313062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Шахматный турнир</a:t>
            </a:r>
            <a:endParaRPr lang="en-US" sz="27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12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Оля\Desktop\SSrqly2kr-hLLsRJxk632zwZ4igiVQFRIhHkRVVKe3oTzejZIuaBisZwPs04R9S8K_32oh57jqk4HTN94E3GmEAZ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747" y="884628"/>
            <a:ext cx="3429000" cy="368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0583" y="1169062"/>
            <a:ext cx="4531421" cy="339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Кружки инженерно-технической направленности</a:t>
            </a:r>
            <a:endParaRPr lang="en-US" sz="27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57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Оля\Desktop\фото стем\Лучшая инновационная практика\Screenshot_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145" y="662174"/>
            <a:ext cx="6584927" cy="417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522455" y="233028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Экспериментальная лаборатория</a:t>
            </a:r>
            <a:endParaRPr lang="en-US" sz="27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507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Орленок-лидер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017270" y="1209229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трека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788404" y="1556742"/>
            <a:ext cx="2864166" cy="1390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Формирование представлений о 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лидерстве</a:t>
            </a:r>
            <a:endParaRPr lang="ru-RU" sz="1050" dirty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Развитие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инициативности и организаторских 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навыков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Обучение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взаимодействию в 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коллективе</a:t>
            </a:r>
            <a:endParaRPr lang="ru-RU" sz="1050" dirty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900810" y="2817706"/>
            <a:ext cx="263530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Формы детской деятельности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788404" y="3271707"/>
            <a:ext cx="2864166" cy="1377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Командные игры и испытания. </a:t>
            </a: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Проектная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деятельность и защита проектов. </a:t>
            </a:r>
            <a:endParaRPr lang="ru-RU" sz="105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Коллективные творческие </a:t>
            </a: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дела </a:t>
            </a:r>
            <a:endParaRPr lang="ru-RU" sz="1050" dirty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Решение проблемных кейсов. </a:t>
            </a:r>
            <a:endParaRPr lang="ru-RU" sz="105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213360" indent="-213360">
              <a:lnSpc>
                <a:spcPct val="131000"/>
              </a:lnSpc>
              <a:buSzPct val="100000"/>
              <a:buChar char="•"/>
            </a:pPr>
            <a:r>
              <a:rPr lang="ru-RU" sz="1050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Анализ </a:t>
            </a:r>
            <a:r>
              <a:rPr lang="ru-RU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 обсуждение ситуаций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5" name="Picture 3" descr="C:\Users\Оля\Desktop\vEPNfW5gzyXy3ysdiAPxfLSpAg6sTlwfifW0lUCvnXno7XnlIUtZYDNE3Pb-oia0KL8UHky_1w7WnUREg1uC1sji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569"/>
          <a:stretch/>
        </p:blipFill>
        <p:spPr bwMode="auto">
          <a:xfrm>
            <a:off x="1179718" y="1065771"/>
            <a:ext cx="3190947" cy="371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5154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5503" y="973775"/>
            <a:ext cx="5320145" cy="399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Презентация исследовательского проекта</a:t>
            </a:r>
            <a:endParaRPr lang="en-US" sz="27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133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496119" y="447601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Взаимодействие с родителями</a:t>
            </a:r>
            <a:endParaRPr lang="en-US" sz="27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75" y="1400787"/>
            <a:ext cx="3971925" cy="28956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1119" y="1110886"/>
            <a:ext cx="2851150" cy="372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34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419063" y="162376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Результативность проекта</a:t>
            </a:r>
            <a:endParaRPr lang="en-US" sz="27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782" y="956343"/>
            <a:ext cx="6686025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-Повышение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мотивации детей к обучению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-Снижение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уровня тревожности при переходе в школу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-Укрепление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связи «семья — детский сад»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-Развитие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 детей инициативности и самостоятельности  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568" y="2474378"/>
            <a:ext cx="7604752" cy="259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29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7526" y="223763"/>
            <a:ext cx="8151763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Шесть ключевых ценностей</a:t>
            </a:r>
            <a:endParaRPr lang="en-US" sz="2300" b="1" dirty="0"/>
          </a:p>
        </p:txBody>
      </p:sp>
      <p:sp>
        <p:nvSpPr>
          <p:cNvPr id="3" name="Text 1"/>
          <p:cNvSpPr/>
          <p:nvPr/>
        </p:nvSpPr>
        <p:spPr>
          <a:xfrm>
            <a:off x="496120" y="590996"/>
            <a:ext cx="8564754" cy="65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Эти ценности пронизывают всю </a:t>
            </a:r>
            <a:r>
              <a:rPr lang="en-US" b="1" dirty="0" err="1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деятельность</a:t>
            </a:r>
            <a:r>
              <a:rPr lang="en-US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b="1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</a:t>
            </a:r>
            <a:endParaRPr lang="ru-RU" b="1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0" indent="0" algn="l">
              <a:lnSpc>
                <a:spcPct val="122000"/>
              </a:lnSpc>
              <a:buNone/>
            </a:pPr>
            <a:r>
              <a:rPr lang="en-US" b="1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становятся фундаментом формирования </a:t>
            </a:r>
            <a:r>
              <a:rPr lang="en-US" b="1" dirty="0" err="1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личности</a:t>
            </a:r>
            <a:r>
              <a:rPr lang="en-US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b="1" dirty="0" err="1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ребёнка</a:t>
            </a:r>
            <a:endParaRPr lang="en-US" b="1" dirty="0"/>
          </a:p>
        </p:txBody>
      </p:sp>
      <p:sp>
        <p:nvSpPr>
          <p:cNvPr id="4" name="Shape 2"/>
          <p:cNvSpPr/>
          <p:nvPr/>
        </p:nvSpPr>
        <p:spPr>
          <a:xfrm>
            <a:off x="496119" y="1249487"/>
            <a:ext cx="4027289" cy="1097459"/>
          </a:xfrm>
          <a:prstGeom prst="roundRect">
            <a:avLst>
              <a:gd name="adj" fmla="val 9628"/>
            </a:avLst>
          </a:prstGeom>
          <a:solidFill>
            <a:srgbClr val="CEE6FD"/>
          </a:solidFill>
          <a:ln/>
        </p:spPr>
      </p:sp>
      <p:sp>
        <p:nvSpPr>
          <p:cNvPr id="5" name="Shape 3"/>
          <p:cNvSpPr/>
          <p:nvPr/>
        </p:nvSpPr>
        <p:spPr>
          <a:xfrm>
            <a:off x="613470" y="1366838"/>
            <a:ext cx="352202" cy="352202"/>
          </a:xfrm>
          <a:prstGeom prst="ellipse">
            <a:avLst/>
          </a:prstGeom>
          <a:solidFill>
            <a:srgbClr val="84C1FA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10357" y="1463650"/>
            <a:ext cx="158428" cy="1584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13470" y="1816224"/>
            <a:ext cx="3792587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Родина</a:t>
            </a:r>
            <a:endParaRPr lang="en-US" sz="2000" b="1" dirty="0"/>
          </a:p>
        </p:txBody>
      </p:sp>
      <p:sp>
        <p:nvSpPr>
          <p:cNvPr id="8" name="Text 5"/>
          <p:cNvSpPr/>
          <p:nvPr/>
        </p:nvSpPr>
        <p:spPr>
          <a:xfrm>
            <a:off x="613470" y="2057921"/>
            <a:ext cx="3792587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Любовь к родному краю, народу и своей земле</a:t>
            </a:r>
            <a:endParaRPr lang="en-US" sz="900" b="1" dirty="0"/>
          </a:p>
        </p:txBody>
      </p:sp>
      <p:sp>
        <p:nvSpPr>
          <p:cNvPr id="9" name="Shape 6"/>
          <p:cNvSpPr/>
          <p:nvPr/>
        </p:nvSpPr>
        <p:spPr>
          <a:xfrm>
            <a:off x="4620592" y="1249487"/>
            <a:ext cx="4027289" cy="1097459"/>
          </a:xfrm>
          <a:prstGeom prst="roundRect">
            <a:avLst>
              <a:gd name="adj" fmla="val 9628"/>
            </a:avLst>
          </a:prstGeom>
          <a:solidFill>
            <a:srgbClr val="CEE6FD"/>
          </a:solidFill>
          <a:ln/>
        </p:spPr>
      </p:sp>
      <p:sp>
        <p:nvSpPr>
          <p:cNvPr id="10" name="Shape 7"/>
          <p:cNvSpPr/>
          <p:nvPr/>
        </p:nvSpPr>
        <p:spPr>
          <a:xfrm>
            <a:off x="4737943" y="1366838"/>
            <a:ext cx="352202" cy="352202"/>
          </a:xfrm>
          <a:prstGeom prst="ellipse">
            <a:avLst/>
          </a:prstGeom>
          <a:solidFill>
            <a:srgbClr val="84C1FA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834830" y="1463650"/>
            <a:ext cx="158428" cy="15842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37943" y="1816224"/>
            <a:ext cx="3792587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Семья</a:t>
            </a:r>
            <a:endParaRPr lang="en-US" sz="2000" b="1" dirty="0"/>
          </a:p>
        </p:txBody>
      </p:sp>
      <p:sp>
        <p:nvSpPr>
          <p:cNvPr id="13" name="Text 9"/>
          <p:cNvSpPr/>
          <p:nvPr/>
        </p:nvSpPr>
        <p:spPr>
          <a:xfrm>
            <a:off x="4737943" y="2057921"/>
            <a:ext cx="3792587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Привязанность к близким, ценность семейных традиций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496119" y="2444130"/>
            <a:ext cx="4027289" cy="1097459"/>
          </a:xfrm>
          <a:prstGeom prst="roundRect">
            <a:avLst>
              <a:gd name="adj" fmla="val 9628"/>
            </a:avLst>
          </a:prstGeom>
          <a:solidFill>
            <a:srgbClr val="CEE6FD"/>
          </a:solidFill>
          <a:ln/>
        </p:spPr>
      </p:sp>
      <p:sp>
        <p:nvSpPr>
          <p:cNvPr id="15" name="Shape 11"/>
          <p:cNvSpPr/>
          <p:nvPr/>
        </p:nvSpPr>
        <p:spPr>
          <a:xfrm>
            <a:off x="613470" y="2561481"/>
            <a:ext cx="352202" cy="352202"/>
          </a:xfrm>
          <a:prstGeom prst="ellipse">
            <a:avLst/>
          </a:prstGeom>
          <a:solidFill>
            <a:srgbClr val="84C1FA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10357" y="2658294"/>
            <a:ext cx="158428" cy="15842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3470" y="3010867"/>
            <a:ext cx="3792587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Команда</a:t>
            </a:r>
            <a:endParaRPr lang="en-US" sz="2000" b="1" dirty="0"/>
          </a:p>
        </p:txBody>
      </p:sp>
      <p:sp>
        <p:nvSpPr>
          <p:cNvPr id="18" name="Text 13"/>
          <p:cNvSpPr/>
          <p:nvPr/>
        </p:nvSpPr>
        <p:spPr>
          <a:xfrm>
            <a:off x="613470" y="3252564"/>
            <a:ext cx="3792587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Сотрудничество, взаимопомощь, коллективная деятельность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4620592" y="2444130"/>
            <a:ext cx="4027289" cy="1097459"/>
          </a:xfrm>
          <a:prstGeom prst="roundRect">
            <a:avLst>
              <a:gd name="adj" fmla="val 9628"/>
            </a:avLst>
          </a:prstGeom>
          <a:solidFill>
            <a:srgbClr val="CEE6FD"/>
          </a:solidFill>
          <a:ln/>
        </p:spPr>
      </p:sp>
      <p:sp>
        <p:nvSpPr>
          <p:cNvPr id="20" name="Shape 15"/>
          <p:cNvSpPr/>
          <p:nvPr/>
        </p:nvSpPr>
        <p:spPr>
          <a:xfrm>
            <a:off x="4737943" y="2561481"/>
            <a:ext cx="352202" cy="352202"/>
          </a:xfrm>
          <a:prstGeom prst="ellipse">
            <a:avLst/>
          </a:prstGeom>
          <a:solidFill>
            <a:srgbClr val="84C1FA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834830" y="2658294"/>
            <a:ext cx="158428" cy="15842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37943" y="3010867"/>
            <a:ext cx="3792587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Здоровье</a:t>
            </a:r>
            <a:endParaRPr lang="en-US" sz="2000" b="1" dirty="0"/>
          </a:p>
        </p:txBody>
      </p:sp>
      <p:sp>
        <p:nvSpPr>
          <p:cNvPr id="23" name="Text 17"/>
          <p:cNvSpPr/>
          <p:nvPr/>
        </p:nvSpPr>
        <p:spPr>
          <a:xfrm>
            <a:off x="4737943" y="3252564"/>
            <a:ext cx="3792587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Интерес к спорту и здоровому образу жизни</a:t>
            </a:r>
            <a:endParaRPr lang="en-US" sz="900" dirty="0"/>
          </a:p>
        </p:txBody>
      </p:sp>
      <p:sp>
        <p:nvSpPr>
          <p:cNvPr id="24" name="Shape 18"/>
          <p:cNvSpPr/>
          <p:nvPr/>
        </p:nvSpPr>
        <p:spPr>
          <a:xfrm>
            <a:off x="496119" y="3638773"/>
            <a:ext cx="4027289" cy="1097459"/>
          </a:xfrm>
          <a:prstGeom prst="roundRect">
            <a:avLst>
              <a:gd name="adj" fmla="val 9628"/>
            </a:avLst>
          </a:prstGeom>
          <a:solidFill>
            <a:srgbClr val="CEE6FD"/>
          </a:solidFill>
          <a:ln/>
        </p:spPr>
      </p:sp>
      <p:sp>
        <p:nvSpPr>
          <p:cNvPr id="25" name="Shape 19"/>
          <p:cNvSpPr/>
          <p:nvPr/>
        </p:nvSpPr>
        <p:spPr>
          <a:xfrm>
            <a:off x="613470" y="3756124"/>
            <a:ext cx="352202" cy="352202"/>
          </a:xfrm>
          <a:prstGeom prst="ellipse">
            <a:avLst/>
          </a:prstGeom>
          <a:solidFill>
            <a:srgbClr val="84C1FA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10357" y="3852937"/>
            <a:ext cx="158428" cy="15842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13470" y="4205511"/>
            <a:ext cx="3792587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Природа</a:t>
            </a:r>
            <a:endParaRPr lang="en-US" sz="2000" b="1" dirty="0"/>
          </a:p>
        </p:txBody>
      </p:sp>
      <p:sp>
        <p:nvSpPr>
          <p:cNvPr id="28" name="Text 21"/>
          <p:cNvSpPr/>
          <p:nvPr/>
        </p:nvSpPr>
        <p:spPr>
          <a:xfrm>
            <a:off x="613470" y="4447208"/>
            <a:ext cx="3792587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Экологическая культура и бережное отношение к миру</a:t>
            </a:r>
            <a:endParaRPr lang="en-US" sz="900" dirty="0"/>
          </a:p>
        </p:txBody>
      </p:sp>
      <p:sp>
        <p:nvSpPr>
          <p:cNvPr id="29" name="Shape 22"/>
          <p:cNvSpPr/>
          <p:nvPr/>
        </p:nvSpPr>
        <p:spPr>
          <a:xfrm>
            <a:off x="4620592" y="3638773"/>
            <a:ext cx="4027289" cy="1097459"/>
          </a:xfrm>
          <a:prstGeom prst="roundRect">
            <a:avLst>
              <a:gd name="adj" fmla="val 9628"/>
            </a:avLst>
          </a:prstGeom>
          <a:solidFill>
            <a:srgbClr val="CEE6FD"/>
          </a:solidFill>
          <a:ln/>
        </p:spPr>
      </p:sp>
      <p:sp>
        <p:nvSpPr>
          <p:cNvPr id="30" name="Shape 23"/>
          <p:cNvSpPr/>
          <p:nvPr/>
        </p:nvSpPr>
        <p:spPr>
          <a:xfrm>
            <a:off x="4737943" y="3756124"/>
            <a:ext cx="352202" cy="352202"/>
          </a:xfrm>
          <a:prstGeom prst="ellipse">
            <a:avLst/>
          </a:prstGeom>
          <a:solidFill>
            <a:srgbClr val="84C1FA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834830" y="3852937"/>
            <a:ext cx="158428" cy="15842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730684" y="4263777"/>
            <a:ext cx="3792587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Познание</a:t>
            </a:r>
            <a:endParaRPr lang="en-US" sz="2000" b="1" dirty="0"/>
          </a:p>
        </p:txBody>
      </p:sp>
      <p:sp>
        <p:nvSpPr>
          <p:cNvPr id="33" name="Text 25"/>
          <p:cNvSpPr/>
          <p:nvPr/>
        </p:nvSpPr>
        <p:spPr>
          <a:xfrm>
            <a:off x="4737943" y="4494088"/>
            <a:ext cx="3792587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Любознательность, интеллектуальный рост, исследование</a:t>
            </a:r>
            <a:endParaRPr lang="en-US" sz="9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849906" y="299446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Вместе — к новым вершинам!</a:t>
            </a:r>
            <a:endParaRPr lang="en-US" sz="2750" b="1" dirty="0"/>
          </a:p>
        </p:txBody>
      </p:sp>
      <p:sp>
        <p:nvSpPr>
          <p:cNvPr id="4" name="Text 1"/>
          <p:cNvSpPr/>
          <p:nvPr/>
        </p:nvSpPr>
        <p:spPr>
          <a:xfrm>
            <a:off x="595618" y="825334"/>
            <a:ext cx="7877263" cy="12528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«Орлята — Дошколята» — </a:t>
            </a:r>
            <a:r>
              <a:rPr lang="en-US" sz="1600" b="1" dirty="0" err="1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это</a:t>
            </a:r>
            <a:r>
              <a:rPr lang="en-US" sz="1600" b="1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жи</a:t>
            </a:r>
            <a:r>
              <a:rPr lang="ru-RU" sz="1600" b="1" dirty="0" err="1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вая</a:t>
            </a:r>
            <a:r>
              <a:rPr lang="en-US" sz="1600" b="1" dirty="0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, </a:t>
            </a:r>
            <a:r>
              <a:rPr lang="en-US" sz="1600" b="1" dirty="0" err="1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ценностно-ориентированн</a:t>
            </a:r>
            <a:r>
              <a:rPr lang="ru-RU" sz="1600" b="1" dirty="0" err="1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ая</a:t>
            </a:r>
            <a:r>
              <a:rPr lang="en-US" sz="1600" b="1" dirty="0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сред</a:t>
            </a:r>
            <a:r>
              <a:rPr lang="ru-RU" sz="1600" b="1" dirty="0" smtClean="0">
                <a:solidFill>
                  <a:srgbClr val="002060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а</a:t>
            </a:r>
            <a:r>
              <a:rPr lang="en-US" sz="1600" b="1" dirty="0" smtClean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 </a:t>
            </a:r>
            <a:endParaRPr lang="ru-RU" sz="1600" b="1" dirty="0" smtClean="0">
              <a:solidFill>
                <a:srgbClr val="002060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600" b="1" dirty="0" err="1" smtClean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где</a:t>
            </a:r>
            <a:r>
              <a:rPr lang="en-US" sz="1600" b="1" dirty="0" smtClean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каждый ребёнок чувствует себя частью </a:t>
            </a:r>
            <a:r>
              <a:rPr lang="en-US" sz="1600" b="1" dirty="0" err="1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большой</a:t>
            </a:r>
            <a:r>
              <a:rPr lang="en-US" sz="1600" b="1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команды</a:t>
            </a:r>
            <a:endParaRPr lang="en-US" sz="1600" b="1" dirty="0">
              <a:solidFill>
                <a:srgbClr val="002060"/>
              </a:solidFill>
            </a:endParaRPr>
          </a:p>
        </p:txBody>
      </p:sp>
      <p:pic>
        <p:nvPicPr>
          <p:cNvPr id="4100" name="Picture 4" descr="C:\Users\Оля\Downloads\IMG_20260709_16063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9906" y="1601043"/>
            <a:ext cx="5112956" cy="312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8625"/>
            <a:ext cx="8151763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Задачи проекта</a:t>
            </a:r>
            <a:endParaRPr lang="en-US" sz="3600" b="1" dirty="0"/>
          </a:p>
        </p:txBody>
      </p:sp>
      <p:sp>
        <p:nvSpPr>
          <p:cNvPr id="3" name="Text 1"/>
          <p:cNvSpPr/>
          <p:nvPr/>
        </p:nvSpPr>
        <p:spPr>
          <a:xfrm>
            <a:off x="496119" y="961579"/>
            <a:ext cx="860896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Программа решает комплекс воспитательных задач, направленных на гармоничное развитие </a:t>
            </a:r>
            <a:r>
              <a:rPr lang="en-US" sz="1200" b="1" i="1" dirty="0" err="1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личности</a:t>
            </a:r>
            <a:r>
              <a:rPr lang="en-US" sz="1200" b="1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200" b="1" i="1" dirty="0" err="1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дошкольника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496119" y="1225153"/>
            <a:ext cx="254124" cy="254124"/>
          </a:xfrm>
          <a:prstGeom prst="roundRect">
            <a:avLst>
              <a:gd name="adj" fmla="val 40010"/>
            </a:avLst>
          </a:prstGeom>
          <a:solidFill>
            <a:srgbClr val="CEE6FD"/>
          </a:solidFill>
          <a:ln/>
        </p:spPr>
      </p:sp>
      <p:sp>
        <p:nvSpPr>
          <p:cNvPr id="5" name="Text 3"/>
          <p:cNvSpPr/>
          <p:nvPr/>
        </p:nvSpPr>
        <p:spPr>
          <a:xfrm>
            <a:off x="538423" y="1246287"/>
            <a:ext cx="169441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40209" y="1263923"/>
            <a:ext cx="780767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Усилить роль воспитания</a:t>
            </a:r>
            <a:endParaRPr lang="en-US" b="1" dirty="0"/>
          </a:p>
        </p:txBody>
      </p:sp>
      <p:sp>
        <p:nvSpPr>
          <p:cNvPr id="7" name="Text 5"/>
          <p:cNvSpPr/>
          <p:nvPr/>
        </p:nvSpPr>
        <p:spPr>
          <a:xfrm>
            <a:off x="840209" y="1494383"/>
            <a:ext cx="780767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 образовательных организациях дошкольного образования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96119" y="1836762"/>
            <a:ext cx="254124" cy="254124"/>
          </a:xfrm>
          <a:prstGeom prst="roundRect">
            <a:avLst>
              <a:gd name="adj" fmla="val 40010"/>
            </a:avLst>
          </a:prstGeom>
          <a:solidFill>
            <a:srgbClr val="CEE6FD"/>
          </a:solidFill>
          <a:ln/>
        </p:spPr>
      </p:sp>
      <p:sp>
        <p:nvSpPr>
          <p:cNvPr id="9" name="Text 7"/>
          <p:cNvSpPr/>
          <p:nvPr/>
        </p:nvSpPr>
        <p:spPr>
          <a:xfrm>
            <a:off x="538423" y="1857896"/>
            <a:ext cx="169441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40209" y="1875532"/>
            <a:ext cx="780767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Развивать социальную активность</a:t>
            </a:r>
            <a:endParaRPr lang="en-US" b="1" dirty="0"/>
          </a:p>
        </p:txBody>
      </p:sp>
      <p:sp>
        <p:nvSpPr>
          <p:cNvPr id="11" name="Text 9"/>
          <p:cNvSpPr/>
          <p:nvPr/>
        </p:nvSpPr>
        <p:spPr>
          <a:xfrm>
            <a:off x="840209" y="2105992"/>
            <a:ext cx="780767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 деятельности патриотической направленности у детей 5–7 лет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96119" y="2448371"/>
            <a:ext cx="254124" cy="254124"/>
          </a:xfrm>
          <a:prstGeom prst="roundRect">
            <a:avLst>
              <a:gd name="adj" fmla="val 40010"/>
            </a:avLst>
          </a:prstGeom>
          <a:solidFill>
            <a:srgbClr val="CEE6FD"/>
          </a:solidFill>
          <a:ln/>
        </p:spPr>
      </p:sp>
      <p:sp>
        <p:nvSpPr>
          <p:cNvPr id="13" name="Text 11"/>
          <p:cNvSpPr/>
          <p:nvPr/>
        </p:nvSpPr>
        <p:spPr>
          <a:xfrm>
            <a:off x="538423" y="2469505"/>
            <a:ext cx="169441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40209" y="2504777"/>
            <a:ext cx="780767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Обеспечить преемственность</a:t>
            </a:r>
            <a:endParaRPr lang="en-US" b="1" dirty="0"/>
          </a:p>
        </p:txBody>
      </p:sp>
      <p:sp>
        <p:nvSpPr>
          <p:cNvPr id="15" name="Text 13"/>
          <p:cNvSpPr/>
          <p:nvPr/>
        </p:nvSpPr>
        <p:spPr>
          <a:xfrm>
            <a:off x="840209" y="2717602"/>
            <a:ext cx="780767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Между дошкольным и начальным общим образованием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96119" y="3059981"/>
            <a:ext cx="254124" cy="254124"/>
          </a:xfrm>
          <a:prstGeom prst="roundRect">
            <a:avLst>
              <a:gd name="adj" fmla="val 40010"/>
            </a:avLst>
          </a:prstGeom>
          <a:solidFill>
            <a:srgbClr val="CEE6FD"/>
          </a:solidFill>
          <a:ln/>
        </p:spPr>
      </p:sp>
      <p:sp>
        <p:nvSpPr>
          <p:cNvPr id="17" name="Text 15"/>
          <p:cNvSpPr/>
          <p:nvPr/>
        </p:nvSpPr>
        <p:spPr>
          <a:xfrm>
            <a:off x="538423" y="3081114"/>
            <a:ext cx="169441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40209" y="3098750"/>
            <a:ext cx="780767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Формировать командные навыки</a:t>
            </a:r>
            <a:endParaRPr lang="en-US" b="1" dirty="0"/>
          </a:p>
        </p:txBody>
      </p:sp>
      <p:sp>
        <p:nvSpPr>
          <p:cNvPr id="19" name="Text 17"/>
          <p:cNvSpPr/>
          <p:nvPr/>
        </p:nvSpPr>
        <p:spPr>
          <a:xfrm>
            <a:off x="840209" y="3329211"/>
            <a:ext cx="780767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Принятие правил, ценность труда, уважение к старшему поколению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96119" y="3671590"/>
            <a:ext cx="254124" cy="254124"/>
          </a:xfrm>
          <a:prstGeom prst="roundRect">
            <a:avLst>
              <a:gd name="adj" fmla="val 40010"/>
            </a:avLst>
          </a:prstGeom>
          <a:solidFill>
            <a:srgbClr val="CEE6FD"/>
          </a:solidFill>
          <a:ln/>
        </p:spPr>
      </p:sp>
      <p:sp>
        <p:nvSpPr>
          <p:cNvPr id="21" name="Text 19"/>
          <p:cNvSpPr/>
          <p:nvPr/>
        </p:nvSpPr>
        <p:spPr>
          <a:xfrm>
            <a:off x="538423" y="3692723"/>
            <a:ext cx="169441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40209" y="3710360"/>
            <a:ext cx="780767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Воспитывать уважение</a:t>
            </a:r>
            <a:endParaRPr lang="en-US" b="1" dirty="0"/>
          </a:p>
        </p:txBody>
      </p:sp>
      <p:sp>
        <p:nvSpPr>
          <p:cNvPr id="23" name="Text 21"/>
          <p:cNvSpPr/>
          <p:nvPr/>
        </p:nvSpPr>
        <p:spPr>
          <a:xfrm>
            <a:off x="840209" y="3940820"/>
            <a:ext cx="780767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 памяти защитников Отечества, культурному наследию и традициям народов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96119" y="4283199"/>
            <a:ext cx="254124" cy="254124"/>
          </a:xfrm>
          <a:prstGeom prst="roundRect">
            <a:avLst>
              <a:gd name="adj" fmla="val 40010"/>
            </a:avLst>
          </a:prstGeom>
          <a:solidFill>
            <a:srgbClr val="CEE6FD"/>
          </a:solidFill>
          <a:ln/>
        </p:spPr>
      </p:sp>
      <p:sp>
        <p:nvSpPr>
          <p:cNvPr id="25" name="Text 23"/>
          <p:cNvSpPr/>
          <p:nvPr/>
        </p:nvSpPr>
        <p:spPr>
          <a:xfrm>
            <a:off x="538423" y="4304333"/>
            <a:ext cx="169441" cy="21178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40209" y="4321969"/>
            <a:ext cx="780767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Развивать природоохранную деятельность</a:t>
            </a:r>
            <a:endParaRPr lang="en-US" b="1" dirty="0"/>
          </a:p>
        </p:txBody>
      </p:sp>
      <p:sp>
        <p:nvSpPr>
          <p:cNvPr id="27" name="Text 25"/>
          <p:cNvSpPr/>
          <p:nvPr/>
        </p:nvSpPr>
        <p:spPr>
          <a:xfrm>
            <a:off x="840209" y="4552429"/>
            <a:ext cx="780767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 старших дошкольников</a:t>
            </a:r>
            <a:endParaRPr lang="en-US" sz="85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3267"/>
            <a:ext cx="8151763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Семь треков развития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496119" y="942380"/>
            <a:ext cx="86089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Каждый трек решает свои задачи, формируя разностороннюю личность ребёнка.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96119" y="2166565"/>
            <a:ext cx="1956792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Орлёнок — Эрудит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96119" y="2391445"/>
            <a:ext cx="1956792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Интеллектуальное развитие через познавательную и исследовательскую деятельность</a:t>
            </a:r>
            <a:endParaRPr lang="en-US" sz="850" dirty="0"/>
          </a:p>
        </p:txBody>
      </p:sp>
      <p:sp>
        <p:nvSpPr>
          <p:cNvPr id="8" name="Text 4"/>
          <p:cNvSpPr/>
          <p:nvPr/>
        </p:nvSpPr>
        <p:spPr>
          <a:xfrm>
            <a:off x="2561034" y="2166565"/>
            <a:ext cx="1956867" cy="346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Хранитель исторической памяти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2561034" y="2564457"/>
            <a:ext cx="1956867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Любовь к семье, малой родине, традициям и истории страны</a:t>
            </a:r>
            <a:endParaRPr lang="en-US" sz="850" dirty="0"/>
          </a:p>
        </p:txBody>
      </p:sp>
      <p:sp>
        <p:nvSpPr>
          <p:cNvPr id="11" name="Text 6"/>
          <p:cNvSpPr/>
          <p:nvPr/>
        </p:nvSpPr>
        <p:spPr>
          <a:xfrm>
            <a:off x="4626025" y="2166565"/>
            <a:ext cx="1956867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Орлёнок — Мастер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4626025" y="2391445"/>
            <a:ext cx="1956867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Любовь к искусству и труду, развитие творческих способностей</a:t>
            </a:r>
            <a:endParaRPr lang="en-US" sz="850" dirty="0"/>
          </a:p>
        </p:txBody>
      </p:sp>
      <p:sp>
        <p:nvSpPr>
          <p:cNvPr id="14" name="Text 8"/>
          <p:cNvSpPr/>
          <p:nvPr/>
        </p:nvSpPr>
        <p:spPr>
          <a:xfrm>
            <a:off x="6691015" y="2166565"/>
            <a:ext cx="1956867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Орлёнок — Лидер</a:t>
            </a:r>
            <a:endParaRPr lang="en-US" sz="1050" dirty="0"/>
          </a:p>
        </p:txBody>
      </p:sp>
      <p:sp>
        <p:nvSpPr>
          <p:cNvPr id="15" name="Text 9"/>
          <p:cNvSpPr/>
          <p:nvPr/>
        </p:nvSpPr>
        <p:spPr>
          <a:xfrm>
            <a:off x="6691015" y="2391445"/>
            <a:ext cx="1956867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Раскрытие лидерских качеств и умения работать в команде</a:t>
            </a:r>
            <a:endParaRPr lang="en-US" sz="850" dirty="0"/>
          </a:p>
        </p:txBody>
      </p:sp>
      <p:sp>
        <p:nvSpPr>
          <p:cNvPr id="17" name="Text 10"/>
          <p:cNvSpPr/>
          <p:nvPr/>
        </p:nvSpPr>
        <p:spPr>
          <a:xfrm>
            <a:off x="496119" y="4022080"/>
            <a:ext cx="1956792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Орлёнок — Спортсмен</a:t>
            </a:r>
            <a:endParaRPr lang="en-US" sz="1050" dirty="0"/>
          </a:p>
        </p:txBody>
      </p:sp>
      <p:sp>
        <p:nvSpPr>
          <p:cNvPr id="18" name="Text 11"/>
          <p:cNvSpPr/>
          <p:nvPr/>
        </p:nvSpPr>
        <p:spPr>
          <a:xfrm>
            <a:off x="496119" y="4246959"/>
            <a:ext cx="1956792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Привитие интереса к спорту и здоровому образу жизни</a:t>
            </a:r>
            <a:endParaRPr lang="en-US" sz="850" dirty="0"/>
          </a:p>
        </p:txBody>
      </p:sp>
      <p:sp>
        <p:nvSpPr>
          <p:cNvPr id="20" name="Text 12"/>
          <p:cNvSpPr/>
          <p:nvPr/>
        </p:nvSpPr>
        <p:spPr>
          <a:xfrm>
            <a:off x="2561034" y="4022080"/>
            <a:ext cx="1956867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Орлёнок — Доброволец</a:t>
            </a:r>
            <a:endParaRPr lang="en-US" sz="1050" dirty="0"/>
          </a:p>
        </p:txBody>
      </p:sp>
      <p:sp>
        <p:nvSpPr>
          <p:cNvPr id="21" name="Text 13"/>
          <p:cNvSpPr/>
          <p:nvPr/>
        </p:nvSpPr>
        <p:spPr>
          <a:xfrm>
            <a:off x="2561034" y="4246959"/>
            <a:ext cx="1956867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Развитие волонтёрского потенциала и потребности в безвозмездной деятельности</a:t>
            </a:r>
            <a:endParaRPr lang="en-US" sz="850" dirty="0"/>
          </a:p>
        </p:txBody>
      </p:sp>
      <p:sp>
        <p:nvSpPr>
          <p:cNvPr id="23" name="Text 14"/>
          <p:cNvSpPr/>
          <p:nvPr/>
        </p:nvSpPr>
        <p:spPr>
          <a:xfrm>
            <a:off x="4626025" y="4022080"/>
            <a:ext cx="1956867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Орлёнок — Эколог</a:t>
            </a:r>
            <a:endParaRPr lang="en-US" sz="1050" dirty="0"/>
          </a:p>
        </p:txBody>
      </p:sp>
      <p:sp>
        <p:nvSpPr>
          <p:cNvPr id="24" name="Text 15"/>
          <p:cNvSpPr/>
          <p:nvPr/>
        </p:nvSpPr>
        <p:spPr>
          <a:xfrm>
            <a:off x="4626025" y="4246959"/>
            <a:ext cx="1956867" cy="473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Формирование экологической культуры и бережного отношения к природе</a:t>
            </a:r>
            <a:endParaRPr lang="en-US" sz="85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6045" y="1129163"/>
            <a:ext cx="1684841" cy="969094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89" y="1100138"/>
            <a:ext cx="1916608" cy="104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9398" y="1139071"/>
            <a:ext cx="1774062" cy="969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Рисунок 28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025" y="1021259"/>
            <a:ext cx="1744630" cy="1079367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27" y="2879973"/>
            <a:ext cx="1608477" cy="1044791"/>
          </a:xfrm>
          <a:prstGeom prst="rect">
            <a:avLst/>
          </a:prstGeom>
        </p:spPr>
      </p:pic>
      <p:pic>
        <p:nvPicPr>
          <p:cNvPr id="31" name="Рисунок 30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6045" y="2871831"/>
            <a:ext cx="1663002" cy="1061073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6025" y="2936983"/>
            <a:ext cx="1634530" cy="89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1287" y="65314"/>
            <a:ext cx="8151763" cy="32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Преемственность — главная цель</a:t>
            </a:r>
            <a:endParaRPr lang="en-US" sz="2800" b="1" dirty="0"/>
          </a:p>
        </p:txBody>
      </p:sp>
      <p:sp>
        <p:nvSpPr>
          <p:cNvPr id="3" name="Text 1"/>
          <p:cNvSpPr/>
          <p:nvPr/>
        </p:nvSpPr>
        <p:spPr>
          <a:xfrm>
            <a:off x="344384" y="388917"/>
            <a:ext cx="8686800" cy="513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b="1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Один из важнейших аспектов проекта — </a:t>
            </a:r>
            <a:r>
              <a:rPr lang="en-US" b="1" i="1" dirty="0" err="1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создание</a:t>
            </a:r>
            <a:r>
              <a:rPr lang="ru-RU" b="1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b="1" i="1" dirty="0" smtClean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b="1" i="1" dirty="0" err="1" smtClean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единого</a:t>
            </a:r>
            <a:r>
              <a:rPr lang="en-US" b="1" i="1" dirty="0" smtClean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 </a:t>
            </a:r>
            <a:r>
              <a:rPr lang="en-US" b="1" i="1" dirty="0" err="1" smtClean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воспитательного</a:t>
            </a:r>
            <a:r>
              <a:rPr lang="ru-RU" b="1" i="1" dirty="0" smtClean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 </a:t>
            </a:r>
            <a:r>
              <a:rPr lang="en-US" b="1" i="1" dirty="0" smtClean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 </a:t>
            </a:r>
            <a:r>
              <a:rPr lang="en-US" b="1" i="1" dirty="0" err="1" smtClean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трека</a:t>
            </a:r>
            <a:endParaRPr lang="en-US" i="1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85" y="645428"/>
            <a:ext cx="7929425" cy="35681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53268" y="975406"/>
            <a:ext cx="1426538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Детский сад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2053268" y="1258558"/>
            <a:ext cx="1426538" cy="404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Орлята‑дошколята: соцподготовка, команда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856036" y="3616364"/>
            <a:ext cx="1434377" cy="440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Начальная школа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3856036" y="3836811"/>
            <a:ext cx="1434377" cy="404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Орлята России: продолжение ценностей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603938" y="837749"/>
            <a:ext cx="1426539" cy="440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Основное образование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603938" y="1341349"/>
            <a:ext cx="1426539" cy="404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Движение первых: зрелая гражданская позиция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96119" y="4441371"/>
            <a:ext cx="8151763" cy="305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250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Ребёнок, прошедший путь «Орлёнка-дошколёнка», приходит в первый класс уже </a:t>
            </a:r>
            <a:r>
              <a:rPr lang="en-US" sz="45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социально и психологически подготовленным</a:t>
            </a:r>
            <a:r>
              <a:rPr lang="en-US" sz="4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знает правила командной работы, понимает ценность дружбы и уважает традиции своей страны</a:t>
            </a:r>
            <a:r>
              <a:rPr lang="en-US" sz="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5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83908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6119" y="498277"/>
            <a:ext cx="4722763" cy="802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Не нагрузка — а инструмент обновления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448618" y="1424764"/>
            <a:ext cx="4722763" cy="677168"/>
          </a:xfrm>
          <a:prstGeom prst="roundRect">
            <a:avLst>
              <a:gd name="adj" fmla="val 17075"/>
            </a:avLst>
          </a:prstGeom>
          <a:solidFill>
            <a:srgbClr val="CEE6FD"/>
          </a:solidFill>
          <a:ln/>
        </p:spPr>
      </p:sp>
      <p:sp>
        <p:nvSpPr>
          <p:cNvPr id="6" name="Text 2"/>
          <p:cNvSpPr/>
          <p:nvPr/>
        </p:nvSpPr>
        <p:spPr>
          <a:xfrm>
            <a:off x="624557" y="1537855"/>
            <a:ext cx="4465886" cy="564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Проект «Орлята — Дошколята» — это не дополнительная нагрузка, а инструмент качественного обновления </a:t>
            </a:r>
            <a:r>
              <a:rPr lang="en-US" sz="1600" b="1" dirty="0" err="1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воспитательной</a:t>
            </a:r>
            <a:r>
              <a:rPr lang="en-US" sz="1600" b="1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работы</a:t>
            </a:r>
            <a:endParaRPr lang="en-US" sz="1600" b="1" dirty="0"/>
          </a:p>
        </p:txBody>
      </p:sp>
      <p:sp>
        <p:nvSpPr>
          <p:cNvPr id="7" name="Text 3"/>
          <p:cNvSpPr/>
          <p:nvPr/>
        </p:nvSpPr>
        <p:spPr>
          <a:xfrm>
            <a:off x="496119" y="2283916"/>
            <a:ext cx="4722763" cy="587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Мы </a:t>
            </a:r>
            <a:r>
              <a:rPr lang="en-US" sz="10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интегрировали все реализуемые проекты</a:t>
            </a: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в треки «Орлят-Дошколят», создав единую систему, где каждое мероприятие работает на общий результат.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496119" y="3002682"/>
            <a:ext cx="4722763" cy="1642542"/>
          </a:xfrm>
          <a:prstGeom prst="roundRect">
            <a:avLst>
              <a:gd name="adj" fmla="val 7040"/>
            </a:avLst>
          </a:prstGeom>
          <a:solidFill>
            <a:srgbClr val="CEE6FD"/>
          </a:solidFill>
          <a:ln/>
        </p:spPr>
      </p:sp>
      <p:sp>
        <p:nvSpPr>
          <p:cNvPr id="9" name="Shape 5"/>
          <p:cNvSpPr/>
          <p:nvPr/>
        </p:nvSpPr>
        <p:spPr>
          <a:xfrm>
            <a:off x="496119" y="3002682"/>
            <a:ext cx="4722763" cy="723305"/>
          </a:xfrm>
          <a:prstGeom prst="rect">
            <a:avLst/>
          </a:prstGeom>
          <a:solidFill>
            <a:srgbClr val="CEE6FD"/>
          </a:solidFill>
          <a:ln/>
        </p:spPr>
      </p:sp>
      <p:sp>
        <p:nvSpPr>
          <p:cNvPr id="10" name="Text 6"/>
          <p:cNvSpPr/>
          <p:nvPr/>
        </p:nvSpPr>
        <p:spPr>
          <a:xfrm>
            <a:off x="624557" y="3131121"/>
            <a:ext cx="4465886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Было</a:t>
            </a:r>
            <a:endParaRPr lang="en-US" sz="1250" b="1" dirty="0"/>
          </a:p>
        </p:txBody>
      </p:sp>
      <p:sp>
        <p:nvSpPr>
          <p:cNvPr id="11" name="Text 7"/>
          <p:cNvSpPr/>
          <p:nvPr/>
        </p:nvSpPr>
        <p:spPr>
          <a:xfrm>
            <a:off x="577056" y="3401616"/>
            <a:ext cx="4465886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Разрозненные мероприятия без единой системы ценностей</a:t>
            </a:r>
            <a:endParaRPr lang="en-US" sz="1000" b="1" dirty="0"/>
          </a:p>
        </p:txBody>
      </p:sp>
      <p:sp>
        <p:nvSpPr>
          <p:cNvPr id="12" name="Shape 8"/>
          <p:cNvSpPr/>
          <p:nvPr/>
        </p:nvSpPr>
        <p:spPr>
          <a:xfrm>
            <a:off x="496119" y="3725987"/>
            <a:ext cx="4722763" cy="919237"/>
          </a:xfrm>
          <a:prstGeom prst="rect">
            <a:avLst/>
          </a:prstGeom>
          <a:solidFill>
            <a:srgbClr val="CEE6FD"/>
          </a:solidFill>
          <a:ln/>
        </p:spPr>
      </p:sp>
      <p:sp>
        <p:nvSpPr>
          <p:cNvPr id="13" name="Shape 9"/>
          <p:cNvSpPr/>
          <p:nvPr/>
        </p:nvSpPr>
        <p:spPr>
          <a:xfrm>
            <a:off x="496119" y="3725987"/>
            <a:ext cx="4722763" cy="14288"/>
          </a:xfrm>
          <a:prstGeom prst="roundRect">
            <a:avLst>
              <a:gd name="adj" fmla="val 809276"/>
            </a:avLst>
          </a:prstGeom>
          <a:solidFill>
            <a:srgbClr val="B4CCE3"/>
          </a:solidFill>
          <a:ln/>
        </p:spPr>
      </p:sp>
      <p:sp>
        <p:nvSpPr>
          <p:cNvPr id="14" name="Text 10"/>
          <p:cNvSpPr/>
          <p:nvPr/>
        </p:nvSpPr>
        <p:spPr>
          <a:xfrm>
            <a:off x="624557" y="3854425"/>
            <a:ext cx="4465886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Стало</a:t>
            </a:r>
            <a:endParaRPr lang="en-US" sz="1250" b="1" dirty="0"/>
          </a:p>
        </p:txBody>
      </p:sp>
      <p:sp>
        <p:nvSpPr>
          <p:cNvPr id="15" name="Text 11"/>
          <p:cNvSpPr/>
          <p:nvPr/>
        </p:nvSpPr>
        <p:spPr>
          <a:xfrm>
            <a:off x="624557" y="4124920"/>
            <a:ext cx="4465886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Целостная экосистема воспитания с чёткими ориентирами и преемственностью</a:t>
            </a:r>
            <a:endParaRPr lang="en-US" sz="1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70" r="7751"/>
          <a:stretch/>
        </p:blipFill>
        <p:spPr bwMode="auto">
          <a:xfrm>
            <a:off x="5380029" y="1008169"/>
            <a:ext cx="3211767" cy="333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0653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Как начать интеграцию?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233041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Внедрение программы строится на трёх последовательных шагах.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1619324"/>
            <a:ext cx="2717229" cy="5670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7877" y="2328118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Анализ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634630"/>
            <a:ext cx="243371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Изучите существующие проекты и соотнесите их с семью треками «Орлят-Дошколят»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3348" y="1619324"/>
            <a:ext cx="2717229" cy="5670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55107" y="2328118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Интеграция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355107" y="2634630"/>
            <a:ext cx="243371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Встройте мероприятия в образовательный процесс, опираясь на шесть ключевых ценностей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0578" y="1619324"/>
            <a:ext cx="2717229" cy="5670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72336" y="2328118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Запуск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072336" y="2634630"/>
            <a:ext cx="243371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Начните с одного трека, постепенно расширяя охват на всю программу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496119" y="3843114"/>
            <a:ext cx="8151763" cy="793775"/>
          </a:xfrm>
          <a:prstGeom prst="roundRect">
            <a:avLst>
              <a:gd name="adj" fmla="val 16074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77" y="4043883"/>
            <a:ext cx="177180" cy="14175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56816" y="4020294"/>
            <a:ext cx="7549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 сентября 2026 года программа становится обязательной составляющей образовательной деятельности всех детских садов страны.</a:t>
            </a:r>
            <a:endParaRPr lang="en-US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000677" y="4833256"/>
            <a:ext cx="1104405" cy="26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1177</Words>
  <Application>Microsoft Office PowerPoint</Application>
  <PresentationFormat>Экран (16:9)</PresentationFormat>
  <Paragraphs>220</Paragraphs>
  <Slides>40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Arial</vt:lpstr>
      <vt:lpstr>Instrument Sans SemiBold</vt:lpstr>
      <vt:lpstr>Open Sans</vt:lpstr>
      <vt:lpstr>Calibri Light</vt:lpstr>
      <vt:lpstr>Times New Roman</vt:lpstr>
      <vt:lpstr>Instrument Sans Medium</vt:lpstr>
      <vt:lpstr>Instrument Sans Bold</vt:lpstr>
      <vt:lpstr>Calibri</vt:lpstr>
      <vt:lpstr>Office Theme</vt:lpstr>
      <vt:lpstr>Интеграция проекта  «Орлята-дошколята» в ДОО: цели и смыслы</vt:lpstr>
      <vt:lpstr>Презентация PowerPoint</vt:lpstr>
      <vt:lpstr> Связь с «Орлята России» и «Движением первых» в системе ДОО и практиках интеграции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Интеграция проекта «Орлята-дошколята» в ДОО: цели и смыслы</dc:title>
  <dc:subject/>
  <dc:creator/>
  <cp:lastModifiedBy>Оля</cp:lastModifiedBy>
  <cp:revision>31</cp:revision>
  <dcterms:created xsi:type="dcterms:W3CDTF">2026-07-09T08:35:56Z</dcterms:created>
  <dcterms:modified xsi:type="dcterms:W3CDTF">2026-07-10T10:33:20Z</dcterms:modified>
</cp:coreProperties>
</file>