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99" r:id="rId3"/>
    <p:sldId id="313" r:id="rId4"/>
    <p:sldId id="301" r:id="rId5"/>
    <p:sldId id="300" r:id="rId6"/>
    <p:sldId id="312" r:id="rId7"/>
    <p:sldId id="314" r:id="rId8"/>
    <p:sldId id="315" r:id="rId9"/>
    <p:sldId id="316" r:id="rId10"/>
    <p:sldId id="319" r:id="rId11"/>
    <p:sldId id="317" r:id="rId12"/>
    <p:sldId id="320" r:id="rId13"/>
    <p:sldId id="311" r:id="rId14"/>
    <p:sldId id="318" r:id="rId15"/>
    <p:sldId id="32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2A0EE2-64C2-4134-A81D-FC5ED65D48CD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1FA1226D-9389-4A19-B951-97961DE0D94E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Содержательно насыщенно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73EC04-CB5B-485C-97DE-0A6791DAF6FC}" type="parTrans" cxnId="{4E0A7138-6221-4EAF-997A-F3C8A190FB49}">
      <dgm:prSet/>
      <dgm:spPr/>
      <dgm:t>
        <a:bodyPr/>
        <a:lstStyle/>
        <a:p>
          <a:endParaRPr lang="ru-RU"/>
        </a:p>
      </dgm:t>
    </dgm:pt>
    <dgm:pt modelId="{673306B8-9E7A-4136-B0A0-1D41A7AAC2AC}" type="sibTrans" cxnId="{4E0A7138-6221-4EAF-997A-F3C8A190FB49}">
      <dgm:prSet/>
      <dgm:spPr/>
      <dgm:t>
        <a:bodyPr/>
        <a:lstStyle/>
        <a:p>
          <a:endParaRPr lang="ru-RU"/>
        </a:p>
      </dgm:t>
    </dgm:pt>
    <dgm:pt modelId="{181BA347-3049-4355-A561-4659AACE4B7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Трансформируемо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3204A2-CF48-4AA0-A776-BA9C043F4890}" type="parTrans" cxnId="{A8046400-C778-4F63-9BF6-3A5DF22EEFC8}">
      <dgm:prSet/>
      <dgm:spPr/>
      <dgm:t>
        <a:bodyPr/>
        <a:lstStyle/>
        <a:p>
          <a:endParaRPr lang="ru-RU"/>
        </a:p>
      </dgm:t>
    </dgm:pt>
    <dgm:pt modelId="{EEB17A4F-4CF9-4D96-8E00-0DDD0E60A0EB}" type="sibTrans" cxnId="{A8046400-C778-4F63-9BF6-3A5DF22EEFC8}">
      <dgm:prSet/>
      <dgm:spPr/>
      <dgm:t>
        <a:bodyPr/>
        <a:lstStyle/>
        <a:p>
          <a:endParaRPr lang="ru-RU"/>
        </a:p>
      </dgm:t>
    </dgm:pt>
    <dgm:pt modelId="{A9E11FC2-1917-4DA1-A5A4-7BC32EA79065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Вариативно, доступно и безопасно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470D36-1575-4559-AC28-9C7D16D7E593}" type="parTrans" cxnId="{29B68FFD-D16C-4088-A6DB-2B45AA89FD52}">
      <dgm:prSet/>
      <dgm:spPr/>
      <dgm:t>
        <a:bodyPr/>
        <a:lstStyle/>
        <a:p>
          <a:endParaRPr lang="ru-RU"/>
        </a:p>
      </dgm:t>
    </dgm:pt>
    <dgm:pt modelId="{60FC6DFB-66A7-4738-9228-16C77D810955}" type="sibTrans" cxnId="{29B68FFD-D16C-4088-A6DB-2B45AA89FD52}">
      <dgm:prSet/>
      <dgm:spPr/>
      <dgm:t>
        <a:bodyPr/>
        <a:lstStyle/>
        <a:p>
          <a:endParaRPr lang="ru-RU"/>
        </a:p>
      </dgm:t>
    </dgm:pt>
    <dgm:pt modelId="{1F7338E1-5232-4420-A5A1-2B14BE209429}" type="pres">
      <dgm:prSet presAssocID="{892A0EE2-64C2-4134-A81D-FC5ED65D48CD}" presName="linearFlow" presStyleCnt="0">
        <dgm:presLayoutVars>
          <dgm:dir/>
          <dgm:resizeHandles val="exact"/>
        </dgm:presLayoutVars>
      </dgm:prSet>
      <dgm:spPr/>
    </dgm:pt>
    <dgm:pt modelId="{CFA7786F-04C0-4B76-9AF4-AC74F9ABB1EC}" type="pres">
      <dgm:prSet presAssocID="{1FA1226D-9389-4A19-B951-97961DE0D94E}" presName="comp" presStyleCnt="0"/>
      <dgm:spPr/>
    </dgm:pt>
    <dgm:pt modelId="{08BEE0A8-7A71-4586-B698-8B278EC70A60}" type="pres">
      <dgm:prSet presAssocID="{1FA1226D-9389-4A19-B951-97961DE0D94E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B5084-A961-4C54-81CF-C307D90173AC}" type="pres">
      <dgm:prSet presAssocID="{1FA1226D-9389-4A19-B951-97961DE0D94E}" presName="rect1" presStyleLbl="ln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B1C27DB-5643-403D-A00C-09A1C98E81A5}" type="pres">
      <dgm:prSet presAssocID="{673306B8-9E7A-4136-B0A0-1D41A7AAC2AC}" presName="sibTrans" presStyleCnt="0"/>
      <dgm:spPr/>
    </dgm:pt>
    <dgm:pt modelId="{ECF5B9A1-448A-4F1C-BD96-67392B8522FE}" type="pres">
      <dgm:prSet presAssocID="{181BA347-3049-4355-A561-4659AACE4B74}" presName="comp" presStyleCnt="0"/>
      <dgm:spPr/>
    </dgm:pt>
    <dgm:pt modelId="{2E3D6130-7586-479D-893C-FF1907700DB9}" type="pres">
      <dgm:prSet presAssocID="{181BA347-3049-4355-A561-4659AACE4B74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FE19C8-453C-4008-A74F-EBEE5A0546DA}" type="pres">
      <dgm:prSet presAssocID="{181BA347-3049-4355-A561-4659AACE4B74}" presName="rect1" presStyleLbl="ln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5D9769C-1F0B-4E3B-B5BC-767DD6769E3D}" type="pres">
      <dgm:prSet presAssocID="{EEB17A4F-4CF9-4D96-8E00-0DDD0E60A0EB}" presName="sibTrans" presStyleCnt="0"/>
      <dgm:spPr/>
    </dgm:pt>
    <dgm:pt modelId="{F70A98AA-9DD0-41BE-9CEC-B34CBD7C9C3C}" type="pres">
      <dgm:prSet presAssocID="{A9E11FC2-1917-4DA1-A5A4-7BC32EA79065}" presName="comp" presStyleCnt="0"/>
      <dgm:spPr/>
    </dgm:pt>
    <dgm:pt modelId="{F72E39A3-6251-41A5-A1B1-161048183916}" type="pres">
      <dgm:prSet presAssocID="{A9E11FC2-1917-4DA1-A5A4-7BC32EA79065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62163-A646-4CF6-9334-60C38A6BE818}" type="pres">
      <dgm:prSet presAssocID="{A9E11FC2-1917-4DA1-A5A4-7BC32EA79065}" presName="rect1" presStyleLbl="ln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1C2A4ED-930A-40D7-BD98-1D542889D8C3}" type="presOf" srcId="{181BA347-3049-4355-A561-4659AACE4B74}" destId="{2E3D6130-7586-479D-893C-FF1907700DB9}" srcOrd="0" destOrd="0" presId="urn:microsoft.com/office/officeart/2008/layout/AlternatingPictureBlocks"/>
    <dgm:cxn modelId="{E22F61BF-BE90-4A68-9678-60A9509EF568}" type="presOf" srcId="{A9E11FC2-1917-4DA1-A5A4-7BC32EA79065}" destId="{F72E39A3-6251-41A5-A1B1-161048183916}" srcOrd="0" destOrd="0" presId="urn:microsoft.com/office/officeart/2008/layout/AlternatingPictureBlocks"/>
    <dgm:cxn modelId="{8598E5C8-1C45-4B2F-ADF9-53A245A8B6D9}" type="presOf" srcId="{892A0EE2-64C2-4134-A81D-FC5ED65D48CD}" destId="{1F7338E1-5232-4420-A5A1-2B14BE209429}" srcOrd="0" destOrd="0" presId="urn:microsoft.com/office/officeart/2008/layout/AlternatingPictureBlocks"/>
    <dgm:cxn modelId="{A8046400-C778-4F63-9BF6-3A5DF22EEFC8}" srcId="{892A0EE2-64C2-4134-A81D-FC5ED65D48CD}" destId="{181BA347-3049-4355-A561-4659AACE4B74}" srcOrd="1" destOrd="0" parTransId="{673204A2-CF48-4AA0-A776-BA9C043F4890}" sibTransId="{EEB17A4F-4CF9-4D96-8E00-0DDD0E60A0EB}"/>
    <dgm:cxn modelId="{4E0A7138-6221-4EAF-997A-F3C8A190FB49}" srcId="{892A0EE2-64C2-4134-A81D-FC5ED65D48CD}" destId="{1FA1226D-9389-4A19-B951-97961DE0D94E}" srcOrd="0" destOrd="0" parTransId="{4D73EC04-CB5B-485C-97DE-0A6791DAF6FC}" sibTransId="{673306B8-9E7A-4136-B0A0-1D41A7AAC2AC}"/>
    <dgm:cxn modelId="{29B68FFD-D16C-4088-A6DB-2B45AA89FD52}" srcId="{892A0EE2-64C2-4134-A81D-FC5ED65D48CD}" destId="{A9E11FC2-1917-4DA1-A5A4-7BC32EA79065}" srcOrd="2" destOrd="0" parTransId="{3A470D36-1575-4559-AC28-9C7D16D7E593}" sibTransId="{60FC6DFB-66A7-4738-9228-16C77D810955}"/>
    <dgm:cxn modelId="{B06427A6-204F-4A87-A669-1FB7F9CD8754}" type="presOf" srcId="{1FA1226D-9389-4A19-B951-97961DE0D94E}" destId="{08BEE0A8-7A71-4586-B698-8B278EC70A60}" srcOrd="0" destOrd="0" presId="urn:microsoft.com/office/officeart/2008/layout/AlternatingPictureBlocks"/>
    <dgm:cxn modelId="{3ECF70BF-C0A7-447F-A3C2-D5C8DB8CA983}" type="presParOf" srcId="{1F7338E1-5232-4420-A5A1-2B14BE209429}" destId="{CFA7786F-04C0-4B76-9AF4-AC74F9ABB1EC}" srcOrd="0" destOrd="0" presId="urn:microsoft.com/office/officeart/2008/layout/AlternatingPictureBlocks"/>
    <dgm:cxn modelId="{DCA628DD-C09A-45D1-92E9-FE7E34034AF7}" type="presParOf" srcId="{CFA7786F-04C0-4B76-9AF4-AC74F9ABB1EC}" destId="{08BEE0A8-7A71-4586-B698-8B278EC70A60}" srcOrd="0" destOrd="0" presId="urn:microsoft.com/office/officeart/2008/layout/AlternatingPictureBlocks"/>
    <dgm:cxn modelId="{562F68EC-2E46-4950-AA79-991D1EAD5633}" type="presParOf" srcId="{CFA7786F-04C0-4B76-9AF4-AC74F9ABB1EC}" destId="{EB2B5084-A961-4C54-81CF-C307D90173AC}" srcOrd="1" destOrd="0" presId="urn:microsoft.com/office/officeart/2008/layout/AlternatingPictureBlocks"/>
    <dgm:cxn modelId="{1979D7DD-AA93-496C-ABA7-7E75B0A84EE1}" type="presParOf" srcId="{1F7338E1-5232-4420-A5A1-2B14BE209429}" destId="{FB1C27DB-5643-403D-A00C-09A1C98E81A5}" srcOrd="1" destOrd="0" presId="urn:microsoft.com/office/officeart/2008/layout/AlternatingPictureBlocks"/>
    <dgm:cxn modelId="{E08F8216-C5D7-4A32-A832-973BAA654160}" type="presParOf" srcId="{1F7338E1-5232-4420-A5A1-2B14BE209429}" destId="{ECF5B9A1-448A-4F1C-BD96-67392B8522FE}" srcOrd="2" destOrd="0" presId="urn:microsoft.com/office/officeart/2008/layout/AlternatingPictureBlocks"/>
    <dgm:cxn modelId="{8D1C021E-0311-499F-8C72-11026885437B}" type="presParOf" srcId="{ECF5B9A1-448A-4F1C-BD96-67392B8522FE}" destId="{2E3D6130-7586-479D-893C-FF1907700DB9}" srcOrd="0" destOrd="0" presId="urn:microsoft.com/office/officeart/2008/layout/AlternatingPictureBlocks"/>
    <dgm:cxn modelId="{7A2B4C22-5850-496A-8090-CE814738AA00}" type="presParOf" srcId="{ECF5B9A1-448A-4F1C-BD96-67392B8522FE}" destId="{5EFE19C8-453C-4008-A74F-EBEE5A0546DA}" srcOrd="1" destOrd="0" presId="urn:microsoft.com/office/officeart/2008/layout/AlternatingPictureBlocks"/>
    <dgm:cxn modelId="{0C577163-380A-485B-B6DD-EBD3449964CF}" type="presParOf" srcId="{1F7338E1-5232-4420-A5A1-2B14BE209429}" destId="{A5D9769C-1F0B-4E3B-B5BC-767DD6769E3D}" srcOrd="3" destOrd="0" presId="urn:microsoft.com/office/officeart/2008/layout/AlternatingPictureBlocks"/>
    <dgm:cxn modelId="{F88841A6-7C27-43B2-A91A-EE36BBAD4390}" type="presParOf" srcId="{1F7338E1-5232-4420-A5A1-2B14BE209429}" destId="{F70A98AA-9DD0-41BE-9CEC-B34CBD7C9C3C}" srcOrd="4" destOrd="0" presId="urn:microsoft.com/office/officeart/2008/layout/AlternatingPictureBlocks"/>
    <dgm:cxn modelId="{45D88E13-5FE9-4BC0-BBCA-E990F6980926}" type="presParOf" srcId="{F70A98AA-9DD0-41BE-9CEC-B34CBD7C9C3C}" destId="{F72E39A3-6251-41A5-A1B1-161048183916}" srcOrd="0" destOrd="0" presId="urn:microsoft.com/office/officeart/2008/layout/AlternatingPictureBlocks"/>
    <dgm:cxn modelId="{871D0B4D-EF0D-42FC-869D-F681AFBED3AB}" type="presParOf" srcId="{F70A98AA-9DD0-41BE-9CEC-B34CBD7C9C3C}" destId="{4E862163-A646-4CF6-9334-60C38A6BE81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391E5C-001A-4D0D-B6F2-078E14B05B08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BBE719-D666-4983-B1DF-0913F965776A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– внедрение в </a:t>
          </a:r>
          <a:r>
            <a:rPr lang="ru-RU" sz="18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воспитательно</a:t>
          </a: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образовательный процесс дидактического пособия, направленного на развитие эмоционально – творческого потенциала ребенка посредством театральной деятельности.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E87F11-85F6-4DFB-815A-152DE90DC114}" type="parTrans" cxnId="{64984AC3-EFC1-45FF-BC63-4494084C1EA9}">
      <dgm:prSet/>
      <dgm:spPr/>
      <dgm:t>
        <a:bodyPr/>
        <a:lstStyle/>
        <a:p>
          <a:endParaRPr lang="ru-RU"/>
        </a:p>
      </dgm:t>
    </dgm:pt>
    <dgm:pt modelId="{D2166E69-0C2A-4826-AA91-CEAD059F854C}" type="sibTrans" cxnId="{64984AC3-EFC1-45FF-BC63-4494084C1EA9}">
      <dgm:prSet/>
      <dgm:spPr/>
      <dgm:t>
        <a:bodyPr/>
        <a:lstStyle/>
        <a:p>
          <a:endParaRPr lang="ru-RU"/>
        </a:p>
      </dgm:t>
    </dgm:pt>
    <dgm:pt modelId="{99380752-9629-4157-8B6D-C926389F10FE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Воспитывать у детей устойчивый интерес к театрализованной игре</a:t>
          </a:r>
          <a:endParaRPr lang="en-US" sz="1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положительные, доброжелательные, коллективные взаимоотношения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Знакомить детей с различными видами театра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 детей умение имитировать действия в играх - драматизациях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C62AC3-EBD4-4880-9F0E-577533A2E536}" type="parTrans" cxnId="{53379D05-9B90-4A01-8D7E-2D47479ED05A}">
      <dgm:prSet/>
      <dgm:spPr/>
      <dgm:t>
        <a:bodyPr/>
        <a:lstStyle/>
        <a:p>
          <a:endParaRPr lang="ru-RU"/>
        </a:p>
      </dgm:t>
    </dgm:pt>
    <dgm:pt modelId="{BFBE7646-2E2D-4A14-AB89-6B5C3754FB47}" type="sibTrans" cxnId="{53379D05-9B90-4A01-8D7E-2D47479ED05A}">
      <dgm:prSet/>
      <dgm:spPr/>
      <dgm:t>
        <a:bodyPr/>
        <a:lstStyle/>
        <a:p>
          <a:endParaRPr lang="ru-RU"/>
        </a:p>
      </dgm:t>
    </dgm:pt>
    <dgm:pt modelId="{EF59ACC9-F746-476B-BCCA-ED8DCE1C696C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умение детей имитировать характерные действия персонажей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Знакомить детей с приемами обращения с пальчиковым театром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 детей интонационную выразительность речи 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 детей умение использовать импровизационные формы диалогов </a:t>
          </a:r>
        </a:p>
      </dgm:t>
    </dgm:pt>
    <dgm:pt modelId="{AC384A59-40B4-4581-82FB-B31B6406680B}" type="parTrans" cxnId="{8909EA42-312C-4CDE-B073-A965A2699453}">
      <dgm:prSet/>
      <dgm:spPr/>
      <dgm:t>
        <a:bodyPr/>
        <a:lstStyle/>
        <a:p>
          <a:endParaRPr lang="ru-RU"/>
        </a:p>
      </dgm:t>
    </dgm:pt>
    <dgm:pt modelId="{6D0EC0AF-8283-427B-AB15-F841E9D9479B}" type="sibTrans" cxnId="{8909EA42-312C-4CDE-B073-A965A2699453}">
      <dgm:prSet/>
      <dgm:spPr/>
      <dgm:t>
        <a:bodyPr/>
        <a:lstStyle/>
        <a:p>
          <a:endParaRPr lang="ru-RU"/>
        </a:p>
      </dgm:t>
    </dgm:pt>
    <dgm:pt modelId="{0028A668-7833-4A50-869C-1DE6F7A44E89}" type="pres">
      <dgm:prSet presAssocID="{BF391E5C-001A-4D0D-B6F2-078E14B05B08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47D4E-592F-4EDB-8C4E-670EF374F8EC}" type="pres">
      <dgm:prSet presAssocID="{8DBBE719-D666-4983-B1DF-0913F965776A}" presName="root" presStyleCnt="0">
        <dgm:presLayoutVars>
          <dgm:chMax/>
          <dgm:chPref val="4"/>
        </dgm:presLayoutVars>
      </dgm:prSet>
      <dgm:spPr/>
    </dgm:pt>
    <dgm:pt modelId="{91B7DEF3-44D7-496A-8491-6682E8D5595B}" type="pres">
      <dgm:prSet presAssocID="{8DBBE719-D666-4983-B1DF-0913F965776A}" presName="rootComposite" presStyleCnt="0">
        <dgm:presLayoutVars/>
      </dgm:prSet>
      <dgm:spPr/>
    </dgm:pt>
    <dgm:pt modelId="{FD0CF03F-9661-4359-BC51-4B5316E4EA41}" type="pres">
      <dgm:prSet presAssocID="{8DBBE719-D666-4983-B1DF-0913F965776A}" presName="rootText" presStyleLbl="node0" presStyleIdx="0" presStyleCnt="1" custLinFactNeighborX="107" custLinFactNeighborY="-2572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621B8653-030F-4057-83CA-E3835E3C7F37}" type="pres">
      <dgm:prSet presAssocID="{8DBBE719-D666-4983-B1DF-0913F965776A}" presName="childShape" presStyleCnt="0">
        <dgm:presLayoutVars>
          <dgm:chMax val="0"/>
          <dgm:chPref val="0"/>
        </dgm:presLayoutVars>
      </dgm:prSet>
      <dgm:spPr/>
    </dgm:pt>
    <dgm:pt modelId="{2ABAE64C-ADE9-4CEF-941D-350C16BFD260}" type="pres">
      <dgm:prSet presAssocID="{99380752-9629-4157-8B6D-C926389F10FE}" presName="childComposite" presStyleCnt="0">
        <dgm:presLayoutVars>
          <dgm:chMax val="0"/>
          <dgm:chPref val="0"/>
        </dgm:presLayoutVars>
      </dgm:prSet>
      <dgm:spPr/>
    </dgm:pt>
    <dgm:pt modelId="{6261B554-BB87-4869-8B40-4809D44E8A9D}" type="pres">
      <dgm:prSet presAssocID="{99380752-9629-4157-8B6D-C926389F10FE}" presName="Image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9DCD7B9-0DEF-4BEC-87EF-DC3949D862B0}" type="pres">
      <dgm:prSet presAssocID="{99380752-9629-4157-8B6D-C926389F10FE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A4C2-03BC-4060-AFA8-8829FDDA1E25}" type="pres">
      <dgm:prSet presAssocID="{EF59ACC9-F746-476B-BCCA-ED8DCE1C696C}" presName="childComposite" presStyleCnt="0">
        <dgm:presLayoutVars>
          <dgm:chMax val="0"/>
          <dgm:chPref val="0"/>
        </dgm:presLayoutVars>
      </dgm:prSet>
      <dgm:spPr/>
    </dgm:pt>
    <dgm:pt modelId="{8C980DF3-C4EC-475D-9AD0-A97BBF4939B6}" type="pres">
      <dgm:prSet presAssocID="{EF59ACC9-F746-476B-BCCA-ED8DCE1C696C}" presName="Image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3936A61-9B83-473B-B1D2-6CA4D1697345}" type="pres">
      <dgm:prSet presAssocID="{EF59ACC9-F746-476B-BCCA-ED8DCE1C696C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09EA42-312C-4CDE-B073-A965A2699453}" srcId="{8DBBE719-D666-4983-B1DF-0913F965776A}" destId="{EF59ACC9-F746-476B-BCCA-ED8DCE1C696C}" srcOrd="1" destOrd="0" parTransId="{AC384A59-40B4-4581-82FB-B31B6406680B}" sibTransId="{6D0EC0AF-8283-427B-AB15-F841E9D9479B}"/>
    <dgm:cxn modelId="{04BC36A9-A37B-4524-9243-FBB4BCBC3E27}" type="presOf" srcId="{BF391E5C-001A-4D0D-B6F2-078E14B05B08}" destId="{0028A668-7833-4A50-869C-1DE6F7A44E89}" srcOrd="0" destOrd="0" presId="urn:microsoft.com/office/officeart/2008/layout/PictureAccentList"/>
    <dgm:cxn modelId="{23FEC63B-BA8B-414B-A46D-7B1B4166F42A}" type="presOf" srcId="{8DBBE719-D666-4983-B1DF-0913F965776A}" destId="{FD0CF03F-9661-4359-BC51-4B5316E4EA41}" srcOrd="0" destOrd="0" presId="urn:microsoft.com/office/officeart/2008/layout/PictureAccentList"/>
    <dgm:cxn modelId="{D2CFDE6E-7979-46AC-8F84-4A246E67CC32}" type="presOf" srcId="{99380752-9629-4157-8B6D-C926389F10FE}" destId="{F9DCD7B9-0DEF-4BEC-87EF-DC3949D862B0}" srcOrd="0" destOrd="0" presId="urn:microsoft.com/office/officeart/2008/layout/PictureAccentList"/>
    <dgm:cxn modelId="{913ECF8D-A340-4797-9B01-3577AAD0BF2F}" type="presOf" srcId="{EF59ACC9-F746-476B-BCCA-ED8DCE1C696C}" destId="{D3936A61-9B83-473B-B1D2-6CA4D1697345}" srcOrd="0" destOrd="0" presId="urn:microsoft.com/office/officeart/2008/layout/PictureAccentList"/>
    <dgm:cxn modelId="{53379D05-9B90-4A01-8D7E-2D47479ED05A}" srcId="{8DBBE719-D666-4983-B1DF-0913F965776A}" destId="{99380752-9629-4157-8B6D-C926389F10FE}" srcOrd="0" destOrd="0" parTransId="{B4C62AC3-EBD4-4880-9F0E-577533A2E536}" sibTransId="{BFBE7646-2E2D-4A14-AB89-6B5C3754FB47}"/>
    <dgm:cxn modelId="{64984AC3-EFC1-45FF-BC63-4494084C1EA9}" srcId="{BF391E5C-001A-4D0D-B6F2-078E14B05B08}" destId="{8DBBE719-D666-4983-B1DF-0913F965776A}" srcOrd="0" destOrd="0" parTransId="{00E87F11-85F6-4DFB-815A-152DE90DC114}" sibTransId="{D2166E69-0C2A-4826-AA91-CEAD059F854C}"/>
    <dgm:cxn modelId="{C1F10261-D188-4744-83DE-4C3A85F9EA95}" type="presParOf" srcId="{0028A668-7833-4A50-869C-1DE6F7A44E89}" destId="{4DC47D4E-592F-4EDB-8C4E-670EF374F8EC}" srcOrd="0" destOrd="0" presId="urn:microsoft.com/office/officeart/2008/layout/PictureAccentList"/>
    <dgm:cxn modelId="{04AFB921-932D-467A-A1AE-9788EF5181D6}" type="presParOf" srcId="{4DC47D4E-592F-4EDB-8C4E-670EF374F8EC}" destId="{91B7DEF3-44D7-496A-8491-6682E8D5595B}" srcOrd="0" destOrd="0" presId="urn:microsoft.com/office/officeart/2008/layout/PictureAccentList"/>
    <dgm:cxn modelId="{0220F61A-4649-4543-A01E-E8A7D668AE66}" type="presParOf" srcId="{91B7DEF3-44D7-496A-8491-6682E8D5595B}" destId="{FD0CF03F-9661-4359-BC51-4B5316E4EA41}" srcOrd="0" destOrd="0" presId="urn:microsoft.com/office/officeart/2008/layout/PictureAccentList"/>
    <dgm:cxn modelId="{44450DD2-64C2-46AE-8B37-11744E14E4A1}" type="presParOf" srcId="{4DC47D4E-592F-4EDB-8C4E-670EF374F8EC}" destId="{621B8653-030F-4057-83CA-E3835E3C7F37}" srcOrd="1" destOrd="0" presId="urn:microsoft.com/office/officeart/2008/layout/PictureAccentList"/>
    <dgm:cxn modelId="{7172F560-6C15-48D0-BAF1-855527B1A0B7}" type="presParOf" srcId="{621B8653-030F-4057-83CA-E3835E3C7F37}" destId="{2ABAE64C-ADE9-4CEF-941D-350C16BFD260}" srcOrd="0" destOrd="0" presId="urn:microsoft.com/office/officeart/2008/layout/PictureAccentList"/>
    <dgm:cxn modelId="{55DACF5D-9EE0-44C0-9409-0FA5A21C1398}" type="presParOf" srcId="{2ABAE64C-ADE9-4CEF-941D-350C16BFD260}" destId="{6261B554-BB87-4869-8B40-4809D44E8A9D}" srcOrd="0" destOrd="0" presId="urn:microsoft.com/office/officeart/2008/layout/PictureAccentList"/>
    <dgm:cxn modelId="{65B779EA-2151-462C-A484-576BDF12EC2F}" type="presParOf" srcId="{2ABAE64C-ADE9-4CEF-941D-350C16BFD260}" destId="{F9DCD7B9-0DEF-4BEC-87EF-DC3949D862B0}" srcOrd="1" destOrd="0" presId="urn:microsoft.com/office/officeart/2008/layout/PictureAccentList"/>
    <dgm:cxn modelId="{5788D17B-438B-42A8-BF2D-C01C38159925}" type="presParOf" srcId="{621B8653-030F-4057-83CA-E3835E3C7F37}" destId="{C1B4A4C2-03BC-4060-AFA8-8829FDDA1E25}" srcOrd="1" destOrd="0" presId="urn:microsoft.com/office/officeart/2008/layout/PictureAccentList"/>
    <dgm:cxn modelId="{939B9DAB-0687-4704-B55F-95476F129797}" type="presParOf" srcId="{C1B4A4C2-03BC-4060-AFA8-8829FDDA1E25}" destId="{8C980DF3-C4EC-475D-9AD0-A97BBF4939B6}" srcOrd="0" destOrd="0" presId="urn:microsoft.com/office/officeart/2008/layout/PictureAccentList"/>
    <dgm:cxn modelId="{B524C2AC-20FA-4CE3-A147-B6809E8AD63A}" type="presParOf" srcId="{C1B4A4C2-03BC-4060-AFA8-8829FDDA1E25}" destId="{D3936A61-9B83-473B-B1D2-6CA4D169734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EE0A8-7A71-4586-B698-8B278EC70A60}">
      <dsp:nvSpPr>
        <dsp:cNvPr id="0" name=""/>
        <dsp:cNvSpPr/>
      </dsp:nvSpPr>
      <dsp:spPr>
        <a:xfrm>
          <a:off x="2472563" y="3005"/>
          <a:ext cx="2782727" cy="125858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Содержательно насыщенно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2563" y="3005"/>
        <a:ext cx="2782727" cy="1258583"/>
      </dsp:txXfrm>
    </dsp:sp>
    <dsp:sp modelId="{EB2B5084-A961-4C54-81CF-C307D90173AC}">
      <dsp:nvSpPr>
        <dsp:cNvPr id="0" name=""/>
        <dsp:cNvSpPr/>
      </dsp:nvSpPr>
      <dsp:spPr>
        <a:xfrm>
          <a:off x="1101965" y="3005"/>
          <a:ext cx="1245997" cy="125858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D6130-7586-479D-893C-FF1907700DB9}">
      <dsp:nvSpPr>
        <dsp:cNvPr id="0" name=""/>
        <dsp:cNvSpPr/>
      </dsp:nvSpPr>
      <dsp:spPr>
        <a:xfrm>
          <a:off x="1101965" y="1469254"/>
          <a:ext cx="2782727" cy="125858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Трансформируемо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1965" y="1469254"/>
        <a:ext cx="2782727" cy="1258583"/>
      </dsp:txXfrm>
    </dsp:sp>
    <dsp:sp modelId="{5EFE19C8-453C-4008-A74F-EBEE5A0546DA}">
      <dsp:nvSpPr>
        <dsp:cNvPr id="0" name=""/>
        <dsp:cNvSpPr/>
      </dsp:nvSpPr>
      <dsp:spPr>
        <a:xfrm>
          <a:off x="4009293" y="1469254"/>
          <a:ext cx="1245997" cy="125858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2E39A3-6251-41A5-A1B1-161048183916}">
      <dsp:nvSpPr>
        <dsp:cNvPr id="0" name=""/>
        <dsp:cNvSpPr/>
      </dsp:nvSpPr>
      <dsp:spPr>
        <a:xfrm>
          <a:off x="2472563" y="2935504"/>
          <a:ext cx="2782727" cy="125858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Вариативно, доступно и безопасно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2563" y="2935504"/>
        <a:ext cx="2782727" cy="1258583"/>
      </dsp:txXfrm>
    </dsp:sp>
    <dsp:sp modelId="{4E862163-A646-4CF6-9334-60C38A6BE818}">
      <dsp:nvSpPr>
        <dsp:cNvPr id="0" name=""/>
        <dsp:cNvSpPr/>
      </dsp:nvSpPr>
      <dsp:spPr>
        <a:xfrm>
          <a:off x="1101965" y="2935504"/>
          <a:ext cx="1245997" cy="125858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0CF03F-9661-4359-BC51-4B5316E4EA41}">
      <dsp:nvSpPr>
        <dsp:cNvPr id="0" name=""/>
        <dsp:cNvSpPr/>
      </dsp:nvSpPr>
      <dsp:spPr>
        <a:xfrm>
          <a:off x="0" y="464396"/>
          <a:ext cx="9469122" cy="143208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– внедрение в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воспитательно</a:t>
          </a: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образовательный процесс дидактического пособия, направленного на развитие эмоционально – творческого потенциала ребенка посредством театральной деятельности.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44" y="506340"/>
        <a:ext cx="9385234" cy="1348196"/>
      </dsp:txXfrm>
    </dsp:sp>
    <dsp:sp modelId="{6261B554-BB87-4869-8B40-4809D44E8A9D}">
      <dsp:nvSpPr>
        <dsp:cNvPr id="0" name=""/>
        <dsp:cNvSpPr/>
      </dsp:nvSpPr>
      <dsp:spPr>
        <a:xfrm>
          <a:off x="0" y="2191088"/>
          <a:ext cx="1432084" cy="143208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CD7B9-0DEF-4BEC-87EF-DC3949D862B0}">
      <dsp:nvSpPr>
        <dsp:cNvPr id="0" name=""/>
        <dsp:cNvSpPr/>
      </dsp:nvSpPr>
      <dsp:spPr>
        <a:xfrm>
          <a:off x="1518009" y="2191088"/>
          <a:ext cx="7951112" cy="1432084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Воспитывать у детей устойчивый интерес к театрализованной игре</a:t>
          </a:r>
          <a:endParaRPr lang="en-US" sz="14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положительные, доброжелательные, коллективные взаимоотношения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Знакомить детей с различными видами театра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 детей умение имитировать действия в играх - драматизациях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87930" y="2261009"/>
        <a:ext cx="7811270" cy="1292242"/>
      </dsp:txXfrm>
    </dsp:sp>
    <dsp:sp modelId="{8C980DF3-C4EC-475D-9AD0-A97BBF4939B6}">
      <dsp:nvSpPr>
        <dsp:cNvPr id="0" name=""/>
        <dsp:cNvSpPr/>
      </dsp:nvSpPr>
      <dsp:spPr>
        <a:xfrm>
          <a:off x="0" y="3795023"/>
          <a:ext cx="1432084" cy="143208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36A61-9B83-473B-B1D2-6CA4D1697345}">
      <dsp:nvSpPr>
        <dsp:cNvPr id="0" name=""/>
        <dsp:cNvSpPr/>
      </dsp:nvSpPr>
      <dsp:spPr>
        <a:xfrm>
          <a:off x="1518009" y="3795023"/>
          <a:ext cx="7951112" cy="1432084"/>
        </a:xfrm>
        <a:prstGeom prst="roundRect">
          <a:avLst>
            <a:gd name="adj" fmla="val 166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умение детей имитировать характерные действия персонажей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Знакомить детей с приемами обращения с пальчиковым театром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 детей интонационную выразительность речи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Формировать у детей умение использовать импровизационные формы диалогов </a:t>
          </a:r>
        </a:p>
      </dsp:txBody>
      <dsp:txXfrm>
        <a:off x="1587930" y="3864944"/>
        <a:ext cx="7811270" cy="1292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33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70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484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Титульный слайд">
    <p:bg>
      <p:bgPr>
        <a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9"/>
          <p:cNvSpPr txBox="1">
            <a:spLocks noGrp="1"/>
          </p:cNvSpPr>
          <p:nvPr>
            <p:ph type="body" idx="4294967295"/>
          </p:nvPr>
        </p:nvSpPr>
        <p:spPr>
          <a:xfrm>
            <a:off x="516266" y="1560033"/>
            <a:ext cx="6442193" cy="1212852"/>
          </a:xfrm>
        </p:spPr>
        <p:txBody>
          <a:bodyPr>
            <a:normAutofit/>
          </a:bodyPr>
          <a:lstStyle>
            <a:lvl1pPr>
              <a:defRPr sz="3999">
                <a:solidFill>
                  <a:srgbClr val="1893E0"/>
                </a:solidFill>
                <a:latin typeface="ARCO" pitchFamily="2"/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3812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2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03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0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03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10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96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13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310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D3E7A-E062-4E6B-A5D9-07881F6B9CC9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535F7-3AC1-48D3-B890-7F41EC511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0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905691" y="2902266"/>
            <a:ext cx="9836694" cy="19178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полифункционального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дидактического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«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Избушка добрых сказок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 детьми младшего дошкольного возраста»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004" y="69204"/>
            <a:ext cx="1707028" cy="18106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0091" y="1428206"/>
            <a:ext cx="7802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центр развития ребенка – детский сад № 9 муниципального образования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Щербиновский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станица Старощербиновская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1851" y="5111931"/>
            <a:ext cx="32831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</a:p>
          <a:p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Ю.В.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ЦРР – детский сад № 9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Старощербиновская</a:t>
            </a:r>
          </a:p>
        </p:txBody>
      </p:sp>
    </p:spTree>
    <p:extLst>
      <p:ext uri="{BB962C8B-B14F-4D97-AF65-F5344CB8AC3E}">
        <p14:creationId xmlns:p14="http://schemas.microsoft.com/office/powerpoint/2010/main" val="279568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181" y="3280214"/>
            <a:ext cx="4380411" cy="3285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2" y="1203680"/>
            <a:ext cx="3497519" cy="3008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409508" y="1334308"/>
            <a:ext cx="5477692" cy="53553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учить детей обыгрывать литературный текст, поддерживать стремление самостоятельно искать выразительные средства для создания образа (движение, мимика, поза, жест). 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снятие психического и физического перенапряжения сил организма ребенка посредствам театрализованной игры;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-совершенствовать навыки имитации движений;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запас и активизировать речь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быть усовершенствованы навыки имитации для создания образа (движение, мимика, поза, жест), тренируются навыки наглядно-образного мышления. В адаптационный период игра может использоваться для снятия психического и физического перенапряжения сил организма ребенка.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62948" y="400594"/>
            <a:ext cx="3892731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какой сказки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герой?»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8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9" y="1706880"/>
            <a:ext cx="5034553" cy="4484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5913120" y="1672046"/>
            <a:ext cx="5939246" cy="50783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через театрализацию, формирование устойчивого интереса к театрально-игровой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детей перевоплощаться в сказочных героев, запоминать и говорить слова сказки в соответствии с выбранной ролью;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умение согласовывать действия с другими детьми — героями сказки;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литературным произведениям посредством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обыгрывания.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дает возможность развивать у детей навыки звукоподражания и может тренировать у детей активный словарь. У детей могут быть сформированы навыки перевоплощения в сказочных героев, а также умения запоминать и говорить слова сказки в соответствии с выбранной ролью.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5714" y="539710"/>
            <a:ext cx="413657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«Теремок»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героя сказки» - «Теремок» </a:t>
            </a:r>
          </a:p>
        </p:txBody>
      </p:sp>
    </p:spTree>
    <p:extLst>
      <p:ext uri="{BB962C8B-B14F-4D97-AF65-F5344CB8AC3E}">
        <p14:creationId xmlns:p14="http://schemas.microsoft.com/office/powerpoint/2010/main" val="356819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418" y="4249783"/>
            <a:ext cx="3410534" cy="2487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52" y="403101"/>
            <a:ext cx="5105401" cy="3646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9" y="2226459"/>
            <a:ext cx="3701140" cy="2596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228808" y="4249783"/>
            <a:ext cx="5582194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закрепить умение находить лишнего сказочного героя в сказке и объяснять, почему он лишний.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словесно - логическое мышление, умение сравнивать, обобщать, устанавливать причинно-следственные связи;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зрительное восприятие;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монологическую и диалогическую речь.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7645" y="1275328"/>
            <a:ext cx="404077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в этой сказке не живёт?»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48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26" y="1466503"/>
            <a:ext cx="5167664" cy="4498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775268" y="2958685"/>
            <a:ext cx="4511040" cy="2031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внимания у детей.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закреплять знание русских народных сказок;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обогащать словарный запас детей;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речь, внимание, мышление, память, воображение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62651" y="1466503"/>
            <a:ext cx="3727269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спрятался?» по сказке «Три медведя» </a:t>
            </a:r>
          </a:p>
        </p:txBody>
      </p:sp>
    </p:spTree>
    <p:extLst>
      <p:ext uri="{BB962C8B-B14F-4D97-AF65-F5344CB8AC3E}">
        <p14:creationId xmlns:p14="http://schemas.microsoft.com/office/powerpoint/2010/main" val="113122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324394"/>
            <a:ext cx="5007429" cy="3755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3" y="2823752"/>
            <a:ext cx="4810036" cy="3607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174376" y="4389120"/>
            <a:ext cx="5286104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интерес к жанру русской народной сказки, расширить кругозор детей.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закрепить знания о героях сказки;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развитию творческих способностей и словесно-     логическому мышлению;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активизировать словарный запас;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8571" y="1541417"/>
            <a:ext cx="341376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назову, а вы продолжите» </a:t>
            </a:r>
          </a:p>
        </p:txBody>
      </p:sp>
    </p:spTree>
    <p:extLst>
      <p:ext uri="{BB962C8B-B14F-4D97-AF65-F5344CB8AC3E}">
        <p14:creationId xmlns:p14="http://schemas.microsoft.com/office/powerpoint/2010/main" val="18506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429" t="8089" r="37694" b="26951"/>
          <a:stretch/>
        </p:blipFill>
        <p:spPr>
          <a:xfrm>
            <a:off x="217714" y="1304109"/>
            <a:ext cx="2830543" cy="3996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039" y="1304109"/>
            <a:ext cx="2832900" cy="4006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413" y="2286466"/>
            <a:ext cx="2872677" cy="4062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888" y="2159529"/>
            <a:ext cx="2962427" cy="4189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2864" y="17742"/>
            <a:ext cx="123149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6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803" y="810118"/>
            <a:ext cx="1086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	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353" y="166934"/>
            <a:ext cx="1231499" cy="1286367"/>
          </a:xfrm>
          <a:prstGeom prst="rect">
            <a:avLst/>
          </a:prstGeom>
        </p:spPr>
      </p:pic>
      <p:pic>
        <p:nvPicPr>
          <p:cNvPr id="8" name="Рисунок 7" descr="C:\Users\o\AppData\Local\Microsoft\Windows\INetCache\Content.Word\20260406_14524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" r="30293"/>
          <a:stretch/>
        </p:blipFill>
        <p:spPr bwMode="auto">
          <a:xfrm>
            <a:off x="350803" y="1178420"/>
            <a:ext cx="6665232" cy="5221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9794295"/>
              </p:ext>
            </p:extLst>
          </p:nvPr>
        </p:nvGraphicFramePr>
        <p:xfrm>
          <a:off x="6383382" y="1547752"/>
          <a:ext cx="6357257" cy="4197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ая выноска 6"/>
          <p:cNvSpPr/>
          <p:nvPr/>
        </p:nvSpPr>
        <p:spPr>
          <a:xfrm>
            <a:off x="484863" y="1291337"/>
            <a:ext cx="2682240" cy="1281080"/>
          </a:xfrm>
          <a:prstGeom prst="wedge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23596" y="1608712"/>
            <a:ext cx="2827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«ИЗБУШКА ДОБРЫХ СКАЗОК»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84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07213489"/>
              </p:ext>
            </p:extLst>
          </p:nvPr>
        </p:nvGraphicFramePr>
        <p:xfrm>
          <a:off x="1137918" y="1012097"/>
          <a:ext cx="9469122" cy="5728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66353" y="166934"/>
            <a:ext cx="123149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2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C:\Users\o\Desktop\фото театр\20260326_15582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8"/>
          <a:stretch/>
        </p:blipFill>
        <p:spPr bwMode="auto">
          <a:xfrm rot="5400000">
            <a:off x="9088099" y="3831202"/>
            <a:ext cx="3035887" cy="2692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o\Desktop\фото театр\20260326_15590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08" b="13551"/>
          <a:stretch/>
        </p:blipFill>
        <p:spPr bwMode="auto">
          <a:xfrm rot="5400000">
            <a:off x="9050112" y="647335"/>
            <a:ext cx="3111863" cy="25247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660" y="353784"/>
            <a:ext cx="2450436" cy="3383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C:\Users\o\Desktop\фото театр\20260326_15584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54"/>
          <a:stretch/>
        </p:blipFill>
        <p:spPr bwMode="auto">
          <a:xfrm rot="5400000">
            <a:off x="6334010" y="3990100"/>
            <a:ext cx="2704487" cy="27056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14" y="2130662"/>
            <a:ext cx="5740308" cy="3367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56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353" y="166934"/>
            <a:ext cx="1231499" cy="1286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45" y="1722900"/>
            <a:ext cx="4251352" cy="3549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C:\Users\o\Desktop\фото с телефона\20260326_16002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9" t="9877" r="24520" b="6568"/>
          <a:stretch/>
        </p:blipFill>
        <p:spPr bwMode="auto">
          <a:xfrm>
            <a:off x="6937376" y="1018562"/>
            <a:ext cx="4662442" cy="3089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o\Desktop\фото с телефона\20260326_16005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" t="6837" r="11263" b="-143"/>
          <a:stretch/>
        </p:blipFill>
        <p:spPr bwMode="auto">
          <a:xfrm>
            <a:off x="4225548" y="3633677"/>
            <a:ext cx="4627588" cy="3082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1599133" y="1190048"/>
            <a:ext cx="1872343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«Рукавичка»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7796222" y="492056"/>
            <a:ext cx="1872343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медведя»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4860073" y="3107171"/>
            <a:ext cx="1872343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«Курочка Ряба»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29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o\Desktop\фото с телефона\20260326_16035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" r="22168"/>
          <a:stretch/>
        </p:blipFill>
        <p:spPr bwMode="auto">
          <a:xfrm>
            <a:off x="4253552" y="3227932"/>
            <a:ext cx="4019589" cy="3207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\Desktop\фото с телефона\20260326_16011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5967" b="16066"/>
          <a:stretch/>
        </p:blipFill>
        <p:spPr bwMode="auto">
          <a:xfrm>
            <a:off x="7213600" y="1138645"/>
            <a:ext cx="4542972" cy="29892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o\Desktop\фото аттестация из телефона\20260326_1602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9" r="22168"/>
          <a:stretch/>
        </p:blipFill>
        <p:spPr bwMode="auto">
          <a:xfrm>
            <a:off x="381181" y="1741714"/>
            <a:ext cx="4161790" cy="3317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4542971" y="2701426"/>
            <a:ext cx="2673532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«Волк и семеро козлят»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7507479" y="612139"/>
            <a:ext cx="2124201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«Кот, петух и лиса»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2264919" y="1215208"/>
            <a:ext cx="1872343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«Колобок»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6353" y="166934"/>
            <a:ext cx="123149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4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o\Desktop\фото аттестация из телефона\20260326_16015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" r="24520"/>
          <a:stretch/>
        </p:blipFill>
        <p:spPr bwMode="auto">
          <a:xfrm>
            <a:off x="1344891" y="1955436"/>
            <a:ext cx="4263430" cy="3354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o\Desktop\фото аттестация из телефона\20260326_16032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r="20458"/>
          <a:stretch/>
        </p:blipFill>
        <p:spPr bwMode="auto">
          <a:xfrm>
            <a:off x="6526675" y="2525484"/>
            <a:ext cx="4173583" cy="36742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6984964" y="2009682"/>
            <a:ext cx="1872343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«Репка»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604263" y="1483176"/>
            <a:ext cx="2462640" cy="526506"/>
          </a:xfrm>
          <a:prstGeom prst="wedgeRect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6353" y="166934"/>
            <a:ext cx="123149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4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127" y="229986"/>
            <a:ext cx="4430226" cy="3659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302708"/>
            <a:ext cx="4364862" cy="3273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726" y="2816437"/>
            <a:ext cx="3815627" cy="364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689669" y="4093029"/>
            <a:ext cx="4275908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диалогической речи.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продолжать закреплять знание по содержанию сказки;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обогатить и активизировать словарный запас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развивать память, мышление и связную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594" y="4841966"/>
            <a:ext cx="303058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ласково героев сказки «Колобок» </a:t>
            </a:r>
          </a:p>
        </p:txBody>
      </p:sp>
    </p:spTree>
    <p:extLst>
      <p:ext uri="{BB962C8B-B14F-4D97-AF65-F5344CB8AC3E}">
        <p14:creationId xmlns:p14="http://schemas.microsoft.com/office/powerpoint/2010/main" val="357797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o\AppData\Local\Microsoft\Windows\INetCache\Content.Word\20260406_1151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12" y="1575812"/>
            <a:ext cx="5409477" cy="4291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548847" y="1625724"/>
            <a:ext cx="5068387" cy="42414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рассказывание и показ сказки «Курочка ряба» с использованием пособия «Избушка добрых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сказок».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внимательно слушать сказку, рассказывание которой сопровождается показом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слуховое и зрительное восприятие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память, мышление и связную речь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 к русским народным сказкам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Результативность: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могут приобретаться навыки внимательно слушать сказку, умения отвечать на вопросы. Развиваться зрительное восприятие, внимание, мышление, понимание речи, память.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58149" y="644434"/>
            <a:ext cx="4502331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самый внимательный?» </a:t>
            </a:r>
          </a:p>
        </p:txBody>
      </p:sp>
    </p:spTree>
    <p:extLst>
      <p:ext uri="{BB962C8B-B14F-4D97-AF65-F5344CB8AC3E}">
        <p14:creationId xmlns:p14="http://schemas.microsoft.com/office/powerpoint/2010/main" val="139376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686</Words>
  <Application>Microsoft Office PowerPoint</Application>
  <PresentationFormat>Широкоэкранный</PresentationFormat>
  <Paragraphs>91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ARCO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 образовательное учреждение  центр развития ребенка – детский сад № 9 муниципального образования Щербиновский район  станица Старощербиновская</dc:title>
  <dc:creator>Елена</dc:creator>
  <cp:lastModifiedBy>DOU</cp:lastModifiedBy>
  <cp:revision>110</cp:revision>
  <dcterms:created xsi:type="dcterms:W3CDTF">2026-02-23T19:37:30Z</dcterms:created>
  <dcterms:modified xsi:type="dcterms:W3CDTF">2026-06-22T10:29:07Z</dcterms:modified>
</cp:coreProperties>
</file>