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11" r:id="rId3"/>
    <p:sldId id="257" r:id="rId4"/>
    <p:sldId id="301" r:id="rId5"/>
    <p:sldId id="313" r:id="rId6"/>
    <p:sldId id="302" r:id="rId7"/>
    <p:sldId id="312" r:id="rId8"/>
    <p:sldId id="314" r:id="rId9"/>
    <p:sldId id="303" r:id="rId10"/>
    <p:sldId id="304" r:id="rId11"/>
    <p:sldId id="305" r:id="rId12"/>
    <p:sldId id="306" r:id="rId13"/>
    <p:sldId id="315" r:id="rId14"/>
    <p:sldId id="307" r:id="rId15"/>
    <p:sldId id="308" r:id="rId16"/>
    <p:sldId id="27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6C10385-AF51-49AE-B954-303893722477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35C3F84-BF26-454C-B374-53A739F127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433C1-EA71-4C8C-A280-951EB6F8A6B2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EC5BA-0435-40BA-8FF8-376C233BE0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F12FE-A825-495C-8909-BD284766A8D7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533BF-AAA3-47FE-9D3A-44ACDCD117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8D53D-F1DC-443D-8781-795707F1762C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corowina.ucoz.com</a:t>
            </a:r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0FEA2-0A88-4499-AE96-F9739AC8A184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corowina.ucoz.com</a:t>
            </a:r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2869-A72E-4474-8A01-2B8628367AA9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corowina.ucoz.com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72757-DDA1-4B9A-96E6-915DCCEE54DF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EF518-AE4B-4B8E-A3D1-3D27180A6B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35554-9E53-4C62-8D51-4CA11B306C53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85C05-532F-4F87-B733-4F0B1597F04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B1C33-3029-461B-911F-6741CDABD231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E2D48-CDA6-47CF-9549-CA8526B55C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DCBEA-E856-490E-998C-7577E7A55DA6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C4CC2-5C3E-4D70-BE6F-CE38A64FDD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E6B7A-1A3B-4791-8866-60AB9B533EB3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762E1-C81C-49B8-90EF-C7844F72BF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1A4B7-8E61-4998-9808-9EE75535545F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B4810-9644-45EE-B2A8-6F3B2A41BC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5B480-0555-4F9A-8824-558EFFF5157D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2762E-72AF-4E70-B1EF-9DCC179B3F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13EAA-E675-4201-B4E7-502A46D4FA21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5C013-E7E4-47FE-A263-92A2EDABA4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029" name="Рисунок 7" descr="0_75c96_b715e7d3_XL.jpeg"/>
          <p:cNvPicPr>
            <a:picLocks noChangeAspect="1"/>
          </p:cNvPicPr>
          <p:nvPr userDrawn="1"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 bwMode="auto">
          <a:xfrm>
            <a:off x="71438" y="71438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A0FC0E-7CBE-4660-A632-50E465BB62C0}" type="datetimeFigureOut">
              <a:rPr lang="ru-RU"/>
              <a:pPr>
                <a:defRPr/>
              </a:pPr>
              <a:t>23.06.2026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60" r:id="rId11"/>
    <p:sldLayoutId id="2147483661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3"/>
          <p:cNvSpPr>
            <a:spLocks noGrp="1"/>
          </p:cNvSpPr>
          <p:nvPr>
            <p:ph type="ctrTitle"/>
          </p:nvPr>
        </p:nvSpPr>
        <p:spPr>
          <a:xfrm>
            <a:off x="1835150" y="500042"/>
            <a:ext cx="6623050" cy="1571635"/>
          </a:xfrm>
        </p:spPr>
        <p:txBody>
          <a:bodyPr/>
          <a:lstStyle/>
          <a:p>
            <a:pPr eaLnBrk="1" hangingPunct="1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сад №1 «Гнездышко»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31913" y="2205038"/>
            <a:ext cx="6400800" cy="424815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</a:rPr>
              <a:t>«Использование технологии </a:t>
            </a:r>
          </a:p>
          <a:p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</a:rPr>
              <a:t>Арушановой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</a:rPr>
              <a:t> А. Г., как инструмента развития диалогической  речи младших дошкольников»</a:t>
            </a:r>
          </a:p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Кулага В.А.</a:t>
            </a:r>
          </a:p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Воспитатель высшей         квалификационной</a:t>
            </a:r>
          </a:p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категории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2026 г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5" name="Рисунок 4" descr="jAPHrnUyOAivpd9WghbwTo0FX2hJin8WEF7207IBV34SZbGory2bol28tflJMuiCxmODLMiV0GBa98QSZbo77-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071678"/>
            <a:ext cx="3286148" cy="4382386"/>
          </a:xfrm>
          <a:prstGeom prst="rect">
            <a:avLst/>
          </a:prstGeom>
        </p:spPr>
      </p:pic>
      <p:pic>
        <p:nvPicPr>
          <p:cNvPr id="8" name="Рисунок 7" descr="p4KIzWbkAqqXqdqNGCD-qzOGitStlzK2SbAKbvF8eieUMfmAAcubxvdp1HTi_W2E_Te3FUX_1QAI_W6tISjbLed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642918"/>
            <a:ext cx="3642818" cy="4858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4" name="Рисунок 3" descr="MyoMZyeRqUJInQGmNRhQHVVS5BgapEqHeWJz960MmX5nxHIzQ7hJ8Rmr685vFRmaTwbygaOvlMHOGqHNhAYkR0w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571612"/>
            <a:ext cx="3500462" cy="4668193"/>
          </a:xfrm>
          <a:prstGeom prst="rect">
            <a:avLst/>
          </a:prstGeom>
        </p:spPr>
      </p:pic>
      <p:pic>
        <p:nvPicPr>
          <p:cNvPr id="5" name="Рисунок 4" descr="qMQfN0jA71n7JwB95zxQfMoYIfl0UkQhDqN-hvRWaKPYkByIqV1dVwdJUG63Bw1jXj0L0ZLDDUuH4QhXkP0U7Ag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500042"/>
            <a:ext cx="3571900" cy="476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4" name="Рисунок 3" descr="9jZ-9J176oIKrkFxHr_M3tO1zehYkeo04iUYmrsPr4hMnfltdAkbSNhTCraCjHX67PSsaqq1LhpAkyCoVgh0ozv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3714752"/>
            <a:ext cx="3786214" cy="2839661"/>
          </a:xfrm>
          <a:prstGeom prst="rect">
            <a:avLst/>
          </a:prstGeom>
        </p:spPr>
      </p:pic>
      <p:pic>
        <p:nvPicPr>
          <p:cNvPr id="5" name="Рисунок 4" descr="4PO9dKvbFmG2xWq1newponEW_LbWEf0VoHdlHBR07NLcsNofcO9LpuZIyiUja-JNd16Q9ec79hnJ7YH71kN1NJl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500042"/>
            <a:ext cx="4143404" cy="3107553"/>
          </a:xfrm>
          <a:prstGeom prst="rect">
            <a:avLst/>
          </a:prstGeom>
        </p:spPr>
      </p:pic>
      <p:pic>
        <p:nvPicPr>
          <p:cNvPr id="6" name="Рисунок 5" descr="Fh5UdDDYQC-b_bPF9c8pGX90X9MZB39R9nsMMdVpNtsk8NNNwisolmxnbOZseoxSI5hFV4Ks6ZuAxnUjPmq0C96J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1428736"/>
            <a:ext cx="3571380" cy="4762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6" name="Рисунок 5" descr="x6Sf9JnMfUyhNGJkvF_xwvhspQjySPd8jlFG6Q_hOFroVRXzsgPgekdwJLgDL3RAC6y3L-kWekunJex5jyQr7KH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571612"/>
            <a:ext cx="6413225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4" name="Рисунок 3" descr="ylgkpTgyKocoWXIjgW1y4kT3Eot_1rlwnuBD4DMaDD5n1waq60keETYNw60RNq0ToqSvGKxYUiw4zoqk521_Vdv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857496"/>
            <a:ext cx="2428892" cy="3239155"/>
          </a:xfrm>
          <a:prstGeom prst="rect">
            <a:avLst/>
          </a:prstGeom>
        </p:spPr>
      </p:pic>
      <p:pic>
        <p:nvPicPr>
          <p:cNvPr id="5" name="Рисунок 4" descr="gXv-1KfmhClPne2yHus2WYQtHBxD7ks7CH1EEbJmUKFIqqRJOPiJ697Z1yyaS8_phOlj8InwX-pMQBLzHLjRxC_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357167"/>
            <a:ext cx="2571768" cy="3429694"/>
          </a:xfrm>
          <a:prstGeom prst="rect">
            <a:avLst/>
          </a:prstGeom>
        </p:spPr>
      </p:pic>
      <p:pic>
        <p:nvPicPr>
          <p:cNvPr id="6" name="Рисунок 5" descr="cPDC3WjVg-12ieM0AZ3Npgjq7PjRuVDmr4JYlN3SOBsKuojuZkhv7hUykqhyS_ypou1hYH3QxqiEoUgz2egKLwk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4546" y="285728"/>
            <a:ext cx="3429024" cy="2463058"/>
          </a:xfrm>
          <a:prstGeom prst="rect">
            <a:avLst/>
          </a:prstGeom>
        </p:spPr>
      </p:pic>
      <p:pic>
        <p:nvPicPr>
          <p:cNvPr id="7" name="Рисунок 6" descr="uF2QC_4dwLjXxPq6iZuqQ2-J6NcEBom2-V-larECvoxK1rvxw6QnFo_sI50o2CDWBm92zwY7FfIcWg0PUXWa0HM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3000372"/>
            <a:ext cx="2357454" cy="36213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5" name="Рисунок 4" descr="tep-V5PfE79KCz4Yq87jTUI--7BknJ3dfuWgZMboD084CsZtSA0kwCtUWZU6e3I6SLomCI540uIz7Dvuz1MsIl4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3571876"/>
            <a:ext cx="3929090" cy="2946818"/>
          </a:xfrm>
          <a:prstGeom prst="rect">
            <a:avLst/>
          </a:prstGeom>
        </p:spPr>
      </p:pic>
      <p:pic>
        <p:nvPicPr>
          <p:cNvPr id="7" name="Рисунок 6" descr="UUSDKgCnmj7VgXAdtaZSiZfoMBpVEiC_OXHLjFczEK_UZsxV2CgbN21oifxH8Lr9QnKtAy8CtnMufNlEEDMKcB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2143116"/>
            <a:ext cx="3619525" cy="2714644"/>
          </a:xfrm>
          <a:prstGeom prst="rect">
            <a:avLst/>
          </a:prstGeom>
        </p:spPr>
      </p:pic>
      <p:pic>
        <p:nvPicPr>
          <p:cNvPr id="8" name="Рисунок 7" descr="B9KXxVdVOfGym0pM1Ia7cwLouxvWOmWlYp4hoeL8FrJy7oAp7v_bCU7qnGi4w6RY22jWXx0VXK5PgXGUVE43axZ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571480"/>
            <a:ext cx="3500462" cy="2669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СПАСИБО</a:t>
            </a:r>
            <a:br>
              <a:rPr lang="ru-RU" sz="4000" dirty="0" smtClean="0"/>
            </a:br>
            <a:r>
              <a:rPr lang="ru-RU" sz="4000" dirty="0" smtClean="0"/>
              <a:t>ЗА ВНИМАНИЕ!</a:t>
            </a:r>
            <a:endParaRPr lang="ru-RU" sz="1600" dirty="0" smtClean="0"/>
          </a:p>
        </p:txBody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>
          <a:xfrm>
            <a:off x="457200" y="2000240"/>
            <a:ext cx="8229600" cy="4125923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Font typeface="Arial" charset="0"/>
              <a:buNone/>
            </a:pPr>
            <a:endParaRPr lang="ru-RU" dirty="0" smtClean="0"/>
          </a:p>
          <a:p>
            <a:pPr algn="ctr">
              <a:buFont typeface="Arial" charset="0"/>
              <a:buNone/>
            </a:pPr>
            <a:endParaRPr lang="ru-RU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929058" y="1285860"/>
            <a:ext cx="41434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Арушанова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Алла Генриховна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отмечает необходимость целостного подхода к формированию диалогической речи. Полноценный диалог немыслим без установления диалогических отношений, без формирования инициативной и активно ответной позиции, партнерских отношений.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8" descr="https://i.livelib.ru/auface/108467/o/d5e5/Alla_Arushanova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928802"/>
            <a:ext cx="25241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14546" y="357166"/>
            <a:ext cx="56436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 — пробудить речевую активность ребёнка, научить его вступать в разговор, поддерживать беседу, делиться переживаниями.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7" name="Рисунок 6" descr="86VGfeFmPUT0s69yhy4o5eQonFl7SVFcbN8w3PZmjSQZze1q8vyIQD8jw_3cy6bloggiVwEAboLP6SGSkQKz1-K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143116"/>
            <a:ext cx="6498891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57224" y="2357430"/>
            <a:ext cx="721523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Освоение языка как средства общения.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Установление детьми социальных контактов друг с другом с использованием всех доступных — речевых и неречевых средств.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3.Овладение средствами и способами построения развернутого текста в условиях продуктивной творческой речи.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Установление интерактивного взаимодействия (умения слушать и слышать собеседника, инициативно высказываться, задавать вопросы, проявлять активное ответное отношение и т. п.).</a:t>
            </a:r>
          </a:p>
          <a:p>
            <a:endParaRPr lang="ru-RU" dirty="0"/>
          </a:p>
        </p:txBody>
      </p:sp>
      <p:sp>
        <p:nvSpPr>
          <p:cNvPr id="6" name="Заголовок 7"/>
          <p:cNvSpPr txBox="1">
            <a:spLocks/>
          </p:cNvSpPr>
          <p:nvPr/>
        </p:nvSpPr>
        <p:spPr bwMode="auto">
          <a:xfrm>
            <a:off x="685800" y="1357298"/>
            <a:ext cx="77724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2500" lnSpcReduction="2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Задачи диалогического общения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57224" y="2357430"/>
            <a:ext cx="721523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1.Речевая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практика.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Совместная деятельность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Опора на наглядность и предметную деятельность.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развивающей речевой среды.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5.</a:t>
            </a:r>
            <a:r>
              <a:rPr lang="ru-RU" sz="2800" b="1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 простого к сложному.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Заголовок 7"/>
          <p:cNvSpPr txBox="1">
            <a:spLocks/>
          </p:cNvSpPr>
          <p:nvPr/>
        </p:nvSpPr>
        <p:spPr bwMode="auto">
          <a:xfrm>
            <a:off x="685800" y="1357298"/>
            <a:ext cx="77724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lvl="0" algn="ctr" eaLnBrk="0" hangingPunct="0">
              <a:defRPr/>
            </a:pP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Основные принципы 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pPr lvl="0" algn="ctr" eaLnBrk="0" hangingPunct="0">
              <a:defRPr/>
            </a:pP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А.Г </a:t>
            </a:r>
            <a:r>
              <a:rPr lang="ru-RU" sz="11200" b="1" dirty="0" err="1" smtClean="0">
                <a:latin typeface="Times New Roman" pitchFamily="18" charset="0"/>
                <a:cs typeface="Times New Roman" pitchFamily="18" charset="0"/>
              </a:rPr>
              <a:t>Арушановой</a:t>
            </a: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200" dirty="0" smtClean="0">
                <a:latin typeface="Times New Roman" pitchFamily="18" charset="0"/>
                <a:cs typeface="Times New Roman" pitchFamily="18" charset="0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4" name="Рисунок 3" descr="1tzPYtVzg51LtFIl9oYiZoIBnkSBEZP19N-q7HFyGayiklK2eF_d8C8sNUlKQM2xk-PD5ct_54kZiG8pMEJbigS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928934"/>
            <a:ext cx="2517698" cy="3357586"/>
          </a:xfrm>
          <a:prstGeom prst="rect">
            <a:avLst/>
          </a:prstGeom>
        </p:spPr>
      </p:pic>
      <p:pic>
        <p:nvPicPr>
          <p:cNvPr id="6" name="Рисунок 5" descr="kuid7JCC9JI0WAV4_z9RvOqYGFzSbDjMysENSwdAPuryT4lTt28BCUKlkZdOk1u25tbYq4juaQzY1ShOFdkqnka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1500174"/>
            <a:ext cx="2714644" cy="3620232"/>
          </a:xfrm>
          <a:prstGeom prst="rect">
            <a:avLst/>
          </a:prstGeom>
        </p:spPr>
      </p:pic>
      <p:pic>
        <p:nvPicPr>
          <p:cNvPr id="7" name="Рисунок 6" descr="-BFbZ5ETqLy8y9rMTssMhiuTR11WOfGU4adStyiHb1l3Ph8RUTcjVb6Zijbz9y66QSBgE7qMckFuN_HWdll3gEp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285728"/>
            <a:ext cx="2857520" cy="3810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4" name="Рисунок 3" descr="aBdlm4K5PtbplcE4AU2-PceK9fV-1sBuMGF5v8-zbWW2jTWtdvBMq09aAYImbKTDSG-FooQ_01FBzolqd2Y-QoS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785926"/>
            <a:ext cx="3000396" cy="4425584"/>
          </a:xfrm>
          <a:prstGeom prst="rect">
            <a:avLst/>
          </a:prstGeom>
        </p:spPr>
      </p:pic>
      <p:pic>
        <p:nvPicPr>
          <p:cNvPr id="5" name="Рисунок 4" descr="MzTuU572P2y9agqPtkOf2uFJvgQM1s6tdctq9qCb5P-bTrEr9J61yjaZMu3n-gZRSOovzkHxuCBn8_x4Z2QT3T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428604"/>
            <a:ext cx="4214842" cy="3161132"/>
          </a:xfrm>
          <a:prstGeom prst="rect">
            <a:avLst/>
          </a:prstGeom>
        </p:spPr>
      </p:pic>
      <p:pic>
        <p:nvPicPr>
          <p:cNvPr id="6" name="Рисунок 5" descr="8zb1qbWdesyDpPqDd87Zi3uOnKSMKghi-2JzcGak_iGbV_jv2lHCApcAlOMolRzPUyhOn5B3WP7-74Wv8D8NCFe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1934" y="3714752"/>
            <a:ext cx="4643438" cy="2698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7" name="Рисунок 6" descr="ofu5QbIRlxbI0CKoAM5V2GuiAfZISuoUQHJ7rcG1HAWvYeNqvkYvuOrlZQElWJ_56a0NyZp3jw_J1ddoxGbtgG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357166"/>
            <a:ext cx="3643338" cy="2732504"/>
          </a:xfrm>
          <a:prstGeom prst="rect">
            <a:avLst/>
          </a:prstGeom>
        </p:spPr>
      </p:pic>
      <p:pic>
        <p:nvPicPr>
          <p:cNvPr id="8" name="Рисунок 7" descr="cxXjih5rszwes5fz85dEM7acPo-m4wl_7V1mis3dKYNl4Dkgai6AQSDQvPlh_uhQ77ad_TaexMaJfIPLC_blstr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3357562"/>
            <a:ext cx="3929090" cy="2895885"/>
          </a:xfrm>
          <a:prstGeom prst="rect">
            <a:avLst/>
          </a:prstGeom>
        </p:spPr>
      </p:pic>
      <p:pic>
        <p:nvPicPr>
          <p:cNvPr id="9" name="Рисунок 8" descr="hdnZQRNvVkkgz-rdHsbKFX6n-ejsqS_ULzTHDeXCELkjAWjM1jtBvxqvW7brVuY696iqPShmtxh-JuJVs6bu_1P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3429000"/>
            <a:ext cx="3801304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935038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366" name="Rectangle 6"/>
          <p:cNvSpPr>
            <a:spLocks noGrp="1"/>
          </p:cNvSpPr>
          <p:nvPr>
            <p:ph type="subTitle" idx="1"/>
          </p:nvPr>
        </p:nvSpPr>
        <p:spPr>
          <a:xfrm flipH="1">
            <a:off x="10044113" y="1916113"/>
            <a:ext cx="144462" cy="1444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800" dirty="0" smtClean="0"/>
          </a:p>
        </p:txBody>
      </p:sp>
      <p:pic>
        <p:nvPicPr>
          <p:cNvPr id="4" name="Рисунок 3" descr="JxUleopnLSZ3D_zLzjSES_NxDY4cBieQJeBcqVlHc63-W6jQPfgu9jwAQ9kW2XgySy3CL3D_VdDBka7hPapraoc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928934"/>
            <a:ext cx="2571768" cy="3429694"/>
          </a:xfrm>
          <a:prstGeom prst="rect">
            <a:avLst/>
          </a:prstGeom>
        </p:spPr>
      </p:pic>
      <p:pic>
        <p:nvPicPr>
          <p:cNvPr id="5" name="Рисунок 4" descr="vt1iQ0m3_3E8W9auLsZVxnAABbh41rp25I4lYkSE2ChONHcJZPb-89gvoIEotIqLhpHJHGCSlM5Ptb5UOY2c88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214290"/>
            <a:ext cx="3142752" cy="4191154"/>
          </a:xfrm>
          <a:prstGeom prst="rect">
            <a:avLst/>
          </a:prstGeom>
        </p:spPr>
      </p:pic>
      <p:pic>
        <p:nvPicPr>
          <p:cNvPr id="6" name="Рисунок 5" descr="LpTckEv2EXWDf8xU4wM_jj94bxC9QDP0r16tCcVDdATxvhQj0_WTYfRIlNRwpZqS3BuxB0Pn9mo2Kj12sfFSsAb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1000108"/>
            <a:ext cx="2232623" cy="4243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2281</TotalTime>
  <Words>62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дошкольное образовательное учреждение Детский сад №1 «Гнездышко»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       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Алексей</cp:lastModifiedBy>
  <cp:revision>93</cp:revision>
  <dcterms:created xsi:type="dcterms:W3CDTF">2013-01-06T18:32:13Z</dcterms:created>
  <dcterms:modified xsi:type="dcterms:W3CDTF">2026-06-23T11:05:19Z</dcterms:modified>
</cp:coreProperties>
</file>