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9" r:id="rId3"/>
    <p:sldId id="257" r:id="rId4"/>
    <p:sldId id="258" r:id="rId5"/>
    <p:sldId id="268" r:id="rId6"/>
    <p:sldId id="260" r:id="rId7"/>
    <p:sldId id="261" r:id="rId8"/>
    <p:sldId id="270" r:id="rId9"/>
    <p:sldId id="269" r:id="rId10"/>
    <p:sldId id="263" r:id="rId11"/>
    <p:sldId id="273" r:id="rId12"/>
    <p:sldId id="267" r:id="rId13"/>
    <p:sldId id="265" r:id="rId14"/>
    <p:sldId id="266" r:id="rId15"/>
    <p:sldId id="272" r:id="rId16"/>
    <p:sldId id="264" r:id="rId17"/>
    <p:sldId id="27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8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B2152-F185-4AEE-9A53-E13C4B66C257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741E3-8654-4549-BA12-DC6FEFD0A54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B2152-F185-4AEE-9A53-E13C4B66C257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741E3-8654-4549-BA12-DC6FEFD0A5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B2152-F185-4AEE-9A53-E13C4B66C257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741E3-8654-4549-BA12-DC6FEFD0A5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B2152-F185-4AEE-9A53-E13C4B66C257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741E3-8654-4549-BA12-DC6FEFD0A54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B2152-F185-4AEE-9A53-E13C4B66C257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741E3-8654-4549-BA12-DC6FEFD0A5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B2152-F185-4AEE-9A53-E13C4B66C257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741E3-8654-4549-BA12-DC6FEFD0A54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B2152-F185-4AEE-9A53-E13C4B66C257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741E3-8654-4549-BA12-DC6FEFD0A54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B2152-F185-4AEE-9A53-E13C4B66C257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741E3-8654-4549-BA12-DC6FEFD0A5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B2152-F185-4AEE-9A53-E13C4B66C257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741E3-8654-4549-BA12-DC6FEFD0A5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B2152-F185-4AEE-9A53-E13C4B66C257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741E3-8654-4549-BA12-DC6FEFD0A5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B2152-F185-4AEE-9A53-E13C4B66C257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741E3-8654-4549-BA12-DC6FEFD0A54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AB2152-F185-4AEE-9A53-E13C4B66C257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C741E3-8654-4549-BA12-DC6FEFD0A54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1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517232"/>
            <a:ext cx="7376864" cy="936104"/>
          </a:xfrm>
        </p:spPr>
        <p:txBody>
          <a:bodyPr>
            <a:normAutofit/>
          </a:bodyPr>
          <a:lstStyle/>
          <a:p>
            <a:pPr algn="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Макарова И.Н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</a:p>
          <a:p>
            <a:pPr algn="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кв. кат.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1368152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ru-RU" sz="1800" dirty="0">
                <a:solidFill>
                  <a:srgbClr val="0B1F33"/>
                </a:solidFill>
                <a:effectLst/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автономное учреждение </a:t>
            </a:r>
            <a:r>
              <a:rPr lang="ru-RU" sz="1800" dirty="0" smtClean="0">
                <a:solidFill>
                  <a:srgbClr val="0B1F33"/>
                </a:solidFill>
                <a:effectLst/>
                <a:latin typeface="Times New Roman" pitchFamily="18" charset="0"/>
                <a:cs typeface="Times New Roman" pitchFamily="18" charset="0"/>
              </a:rPr>
              <a:t>"Детский </a:t>
            </a:r>
            <a:r>
              <a:rPr lang="ru-RU" sz="1800" dirty="0">
                <a:solidFill>
                  <a:srgbClr val="0B1F33"/>
                </a:solidFill>
                <a:effectLst/>
                <a:latin typeface="Times New Roman" pitchFamily="18" charset="0"/>
                <a:cs typeface="Times New Roman" pitchFamily="18" charset="0"/>
              </a:rPr>
              <a:t>сад №108 общеразвивающего вида с приоритетным осуществлением социально-личностного развития воспитанников "Почемучка" </a:t>
            </a:r>
            <a:r>
              <a:rPr lang="ru-RU" sz="1800" dirty="0" err="1">
                <a:solidFill>
                  <a:srgbClr val="0B1F33"/>
                </a:solidFill>
                <a:effectLst/>
                <a:latin typeface="Times New Roman" pitchFamily="18" charset="0"/>
                <a:cs typeface="Times New Roman" pitchFamily="18" charset="0"/>
              </a:rPr>
              <a:t>г.Орска</a:t>
            </a:r>
            <a:r>
              <a:rPr lang="ru-RU" dirty="0">
                <a:solidFill>
                  <a:srgbClr val="0B1F33"/>
                </a:solidFill>
                <a:effectLst/>
                <a:latin typeface="LatoWeb"/>
              </a:rPr>
              <a:t/>
            </a:r>
            <a:br>
              <a:rPr lang="ru-RU" dirty="0">
                <a:solidFill>
                  <a:srgbClr val="0B1F33"/>
                </a:solidFill>
                <a:effectLst/>
                <a:latin typeface="LatoWeb"/>
              </a:rPr>
            </a:br>
            <a:endParaRPr lang="ru-RU" sz="2700" dirty="0">
              <a:ea typeface="Gadugi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340768"/>
            <a:ext cx="3055197" cy="1645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35696" y="3429000"/>
            <a:ext cx="5472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"Формирование семейных ценностей у детей среднего дошкольного возраста в ходе проектной деятельности"</a:t>
            </a:r>
          </a:p>
        </p:txBody>
      </p:sp>
    </p:spTree>
    <p:extLst>
      <p:ext uri="{BB962C8B-B14F-4D97-AF65-F5344CB8AC3E}">
        <p14:creationId xmlns:p14="http://schemas.microsoft.com/office/powerpoint/2010/main" val="306304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08912" cy="3528392"/>
          </a:xfrm>
        </p:spPr>
        <p:txBody>
          <a:bodyPr/>
          <a:lstStyle/>
          <a:p>
            <a:pPr marL="0" indent="0" algn="l">
              <a:buNone/>
            </a:pPr>
            <a: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E7D8005-439C-4E53-9384-01CAEC14CFCA}"/>
              </a:ext>
            </a:extLst>
          </p:cNvPr>
          <p:cNvSpPr txBox="1"/>
          <p:nvPr/>
        </p:nvSpPr>
        <p:spPr>
          <a:xfrm>
            <a:off x="1259632" y="116632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РОДИТЕЛЯМИ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2540" y="2924944"/>
            <a:ext cx="27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альбома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«Моя семья»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68144" y="2636912"/>
            <a:ext cx="2267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</a:t>
            </a:r>
            <a:r>
              <a:rPr lang="ru-RU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лепбука</a:t>
            </a:r>
            <a:r>
              <a:rPr lang="ru-RU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«Семейные традиции»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99592" y="3837241"/>
            <a:ext cx="76328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Консультации: </a:t>
            </a:r>
            <a:endParaRPr lang="ru-RU" b="1" dirty="0" smtClean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Роль семьи в воспитании ребенка»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Что значит крепкая семья»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Семья важнейший институт социализации личности»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Семейные традиции , игры и правила»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92" y="829196"/>
            <a:ext cx="2493963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795903"/>
            <a:ext cx="1008112" cy="1785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oooav\Desktop\КОНКУРС ДЕТСКИЙ САД ГОДА\музыка и праздники\8 марта\IMG_20190321_1110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348" y="711610"/>
            <a:ext cx="1857375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35896" y="342900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</a:t>
            </a:r>
          </a:p>
          <a:p>
            <a:pPr algn="ctr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«Мамин день»</a:t>
            </a:r>
            <a:endParaRPr lang="ru-RU" sz="1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08912" cy="4536504"/>
          </a:xfrm>
        </p:spPr>
        <p:txBody>
          <a:bodyPr/>
          <a:lstStyle/>
          <a:p>
            <a:pPr marL="0" indent="0" algn="l">
              <a:buNone/>
            </a:pPr>
            <a: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56DC711-AA44-432B-A212-C03F25A0D8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40" y="692696"/>
            <a:ext cx="2771800" cy="20788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3C85EA2-CBFB-4937-8361-1D85BFCFCE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848274"/>
            <a:ext cx="1640780" cy="26332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E7D8005-439C-4E53-9384-01CAEC14CFCA}"/>
              </a:ext>
            </a:extLst>
          </p:cNvPr>
          <p:cNvSpPr txBox="1"/>
          <p:nvPr/>
        </p:nvSpPr>
        <p:spPr>
          <a:xfrm>
            <a:off x="1259632" y="116632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ВСТРЕЧИ, СОБРАНИЯ, МАСТЕР-КЛАССЫ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08A56DDF-44B4-4388-A8FA-FB29C956FF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692696"/>
            <a:ext cx="2339752" cy="175481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726727E6-BF18-4088-9B56-1C32168382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149080"/>
            <a:ext cx="2051720" cy="15387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2540" y="2924944"/>
            <a:ext cx="27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Родительское собрание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«Все начинается с семьи»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68144" y="2636912"/>
            <a:ext cx="2267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«Как организовать игры в домашних условиях»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oooav\Desktop\КОНКУРС ДЕТСКИЙ САД ГОДА\MyCollages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237076"/>
            <a:ext cx="2476378" cy="247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5856" y="6021288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детства в библиотеке №5 </a:t>
            </a:r>
            <a:r>
              <a:rPr lang="ru-RU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г.Орска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10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08912" cy="4536504"/>
          </a:xfrm>
        </p:spPr>
        <p:txBody>
          <a:bodyPr/>
          <a:lstStyle/>
          <a:p>
            <a:pPr marL="0" indent="0" algn="l">
              <a:buNone/>
            </a:pPr>
            <a: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E37111E-441C-4108-BB3A-0EF33098E1D0}"/>
              </a:ext>
            </a:extLst>
          </p:cNvPr>
          <p:cNvSpPr txBox="1"/>
          <p:nvPr/>
        </p:nvSpPr>
        <p:spPr>
          <a:xfrm>
            <a:off x="467544" y="260648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ПАМЯТКИ, БУКЛЕТЫ, ПАПКИ-ПЕРЕДВИЖКИ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0EE5C59-B672-47C7-9BC2-E3DF1EA641DC}"/>
              </a:ext>
            </a:extLst>
          </p:cNvPr>
          <p:cNvSpPr txBox="1"/>
          <p:nvPr/>
        </p:nvSpPr>
        <p:spPr>
          <a:xfrm>
            <a:off x="683568" y="1052736"/>
            <a:ext cx="617443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effectLst/>
                <a:latin typeface="Times New Roman" pitchFamily="18" charset="0"/>
                <a:cs typeface="Times New Roman" pitchFamily="18" charset="0"/>
              </a:rPr>
              <a:t>«Семейные секреты»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800" dirty="0">
              <a:effectLst/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800" dirty="0">
              <a:effectLst/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>
                <a:effectLst/>
                <a:latin typeface="Times New Roman" pitchFamily="18" charset="0"/>
                <a:cs typeface="Times New Roman" pitchFamily="18" charset="0"/>
              </a:rPr>
              <a:t>«Эмоциональное благополучие ребенка в семье»</a:t>
            </a:r>
            <a:endParaRPr lang="ru-RU" sz="1800" dirty="0">
              <a:effectLst/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800" dirty="0">
              <a:effectLst/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effectLst/>
                <a:latin typeface="Times New Roman" pitchFamily="18" charset="0"/>
                <a:cs typeface="Times New Roman" pitchFamily="18" charset="0"/>
              </a:rPr>
              <a:t>«Принципы семейного счастья»</a:t>
            </a:r>
            <a:br>
              <a:rPr lang="ru-RU" sz="1800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465313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3074" name="Picture 2" descr="C:\Users\oooav\Desktop\qr-cod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118314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43808" y="4823164"/>
            <a:ext cx="2354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Лепбук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«Моя семья»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oooav\Desktop\э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0" y="1779047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174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67544" y="5189655"/>
            <a:ext cx="1656184" cy="79090"/>
          </a:xfrm>
        </p:spPr>
        <p:txBody>
          <a:bodyPr/>
          <a:lstStyle/>
          <a:p>
            <a:pPr marL="0" indent="0" algn="l">
              <a:buNone/>
            </a:pPr>
            <a: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E64F603-A6B9-4962-A174-1A13CD11B8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1451003" cy="19346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78939E8-CC17-4BF9-81BC-48D7B6B2E8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68" y="2780928"/>
            <a:ext cx="1864538" cy="193467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27446DA-7ADA-4F7A-91C8-1A377F2C61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613606"/>
            <a:ext cx="1208732" cy="214885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E7C0BD8F-D745-4D1B-9E5A-8B363BB239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198" y="3053112"/>
            <a:ext cx="1563638" cy="20848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95AD439-7D8D-4576-B6F0-21E6CBBFB41C}"/>
              </a:ext>
            </a:extLst>
          </p:cNvPr>
          <p:cNvSpPr txBox="1"/>
          <p:nvPr/>
        </p:nvSpPr>
        <p:spPr>
          <a:xfrm>
            <a:off x="190355" y="5092995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ФОТОБАТЛ </a:t>
            </a:r>
          </a:p>
          <a:p>
            <a:pPr algn="ctr"/>
            <a:r>
              <a:rPr lang="ru-RU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 и папа так похожи!»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0C2CE876-6E85-4A35-9E90-C363DECF74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263" y="3486541"/>
            <a:ext cx="1754936" cy="1628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140C477-8010-4EB8-89B3-41BEA1AA4243}"/>
              </a:ext>
            </a:extLst>
          </p:cNvPr>
          <p:cNvSpPr txBox="1"/>
          <p:nvPr/>
        </p:nvSpPr>
        <p:spPr>
          <a:xfrm>
            <a:off x="4860032" y="260648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ФОТОКОНКУРС </a:t>
            </a:r>
          </a:p>
          <a:p>
            <a:pPr algn="ctr"/>
            <a:r>
              <a:rPr lang="ru-RU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«Бабушка, дедушка и конечно я!»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CA2257E2-3BC7-409B-B1BB-B5D1AFE1F4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808" y="3807085"/>
            <a:ext cx="1563637" cy="208485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21B5A59B-29A0-4282-8F22-8486C9BDDF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632" y="5268745"/>
            <a:ext cx="1127923" cy="150389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18515AA-108E-4B37-A578-F390976C718A}"/>
              </a:ext>
            </a:extLst>
          </p:cNvPr>
          <p:cNvSpPr txBox="1"/>
          <p:nvPr/>
        </p:nvSpPr>
        <p:spPr>
          <a:xfrm>
            <a:off x="164108" y="5761672"/>
            <a:ext cx="4983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укрепление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семейных ценностей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развитие уважительного отношения к своей семье, а также развитие творческих способностей в умении отобразить на фотографии чувства любви, доброты, заботы, ласки по отношению к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1941BAC9-204C-435D-815A-37476B6C9CBB}"/>
              </a:ext>
            </a:extLst>
          </p:cNvPr>
          <p:cNvSpPr txBox="1"/>
          <p:nvPr/>
        </p:nvSpPr>
        <p:spPr>
          <a:xfrm>
            <a:off x="4211960" y="906979"/>
            <a:ext cx="47870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популяризацию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образа семьи, ориентированного на стабильность отношений, духовность, рождение и воспитание детей, сохранение семейных традиций, уважение к старшему поколению. 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66C559FF-C9C9-412D-B183-DE5A02B4C8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892" y="1945141"/>
            <a:ext cx="2078554" cy="139610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9269C77F-8B82-4F05-85C7-D5C14A55F24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229" y="1954527"/>
            <a:ext cx="1848955" cy="138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7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08912" cy="4536504"/>
          </a:xfrm>
        </p:spPr>
        <p:txBody>
          <a:bodyPr/>
          <a:lstStyle/>
          <a:p>
            <a:pPr marL="0" indent="0" algn="l">
              <a:buNone/>
            </a:pPr>
            <a: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960897D-4486-4E7F-B61A-5218A4192C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69" y="744115"/>
            <a:ext cx="2459385" cy="18445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A811E334-CEC7-49C0-8D72-73200A52A7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135" y="4839386"/>
            <a:ext cx="2459766" cy="18448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06563BE-028B-4703-90E4-CFD979B836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99" y="4839388"/>
            <a:ext cx="2459765" cy="184482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61E7E83F-B0B4-483C-90B1-D094E1AF48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966" y="744115"/>
            <a:ext cx="2635696" cy="1844539"/>
          </a:xfrm>
          <a:prstGeom prst="rect">
            <a:avLst/>
          </a:prstGeom>
        </p:spPr>
      </p:pic>
      <p:pic>
        <p:nvPicPr>
          <p:cNvPr id="12" name="0-02-05-af038d44c1a8aa07d14db7dac5912773f2ccd4b8ef191358951ec36a794b0c1e_d88e32136392e376">
            <a:hlinkClick r:id="" action="ppaction://media"/>
            <a:extLst>
              <a:ext uri="{FF2B5EF4-FFF2-40B4-BE49-F238E27FC236}">
                <a16:creationId xmlns="" xmlns:a16="http://schemas.microsoft.com/office/drawing/2014/main" id="{69E715AB-0A39-458F-8F32-DA73ECF683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65376" y="2849291"/>
            <a:ext cx="3074590" cy="17294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A7558F5-2F88-4F57-A858-7FA53AD69C44}"/>
              </a:ext>
            </a:extLst>
          </p:cNvPr>
          <p:cNvSpPr txBox="1"/>
          <p:nvPr/>
        </p:nvSpPr>
        <p:spPr>
          <a:xfrm>
            <a:off x="3160440" y="188640"/>
            <a:ext cx="26356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ПРАЗДНИЧНЫЙ КОНЦЕРТ </a:t>
            </a:r>
          </a:p>
          <a:p>
            <a:pPr algn="ctr"/>
            <a:r>
              <a:rPr lang="ru-RU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ДОО, ПОСВЯЩЕННЫЙ ЗАКРЫТИЮ ГОДА СЕМЬИ</a:t>
            </a:r>
          </a:p>
          <a:p>
            <a:pPr algn="ctr"/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«КРЕПКАЯ СЕМЬЯ- КРЕПКАЯ РОССИЯ»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37323B13-A060-4066-8CB7-DEAC4AB31F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086" y="2971628"/>
            <a:ext cx="1979712" cy="148478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B31AAF44-E4E6-4AEF-872A-13AD29F1AEB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861" y="5019406"/>
            <a:ext cx="1979712" cy="148478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D931DF08-7BC7-4137-9B63-EF99C492F49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1" y="2960526"/>
            <a:ext cx="1994515" cy="149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9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0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08912" cy="4536504"/>
          </a:xfrm>
        </p:spPr>
        <p:txBody>
          <a:bodyPr/>
          <a:lstStyle/>
          <a:p>
            <a:pPr marL="0" indent="0" algn="l">
              <a:buNone/>
            </a:pPr>
            <a: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9CAD42B-1EA8-4F17-8801-2E8F20D7A45C}"/>
              </a:ext>
            </a:extLst>
          </p:cNvPr>
          <p:cNvSpPr txBox="1"/>
          <p:nvPr/>
        </p:nvSpPr>
        <p:spPr>
          <a:xfrm>
            <a:off x="899592" y="548680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РАБОТЫ: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7584" y="1196752"/>
            <a:ext cx="756084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Результатом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нашей деятельности стало расширение представлений детей о семье, о родственных отношениях, о социальных ролях в семье, а также повышение уровня эмоциональной отзывчивости у детей на состояние близких людей, проявление к ним сочувствия, сострадания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fontAlgn="base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Были созданы: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стенгазета «Наши защитники», стенгазета «Мамочка моя», семейный альбом группы «Капельки», выставка рисунков «Вот какая наша мама», выставка книг о маме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Пополнили развивающую среду: альбомами «Традиции моей семьи», «Профессии наших родителей», «Кем быть», «Герб моей семьи», играми «Найди тень», «Подбери по возрасту», «Наши праздники» и др.</a:t>
            </a:r>
          </a:p>
          <a:p>
            <a:pPr algn="just" fontAlgn="base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и воспитанники, а также педагоги в течение года участвовали в конкурсах, посвященных семье: «Семейные ценности», «Как мама», «Столовая для пернатых» и др.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0306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08912" cy="4536504"/>
          </a:xfrm>
        </p:spPr>
        <p:txBody>
          <a:bodyPr/>
          <a:lstStyle/>
          <a:p>
            <a:pPr marL="0" indent="0" algn="l">
              <a:buNone/>
            </a:pPr>
            <a: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E2CC6AD-9E1C-4720-868F-23552E5558BE}"/>
              </a:ext>
            </a:extLst>
          </p:cNvPr>
          <p:cNvSpPr txBox="1"/>
          <p:nvPr/>
        </p:nvSpPr>
        <p:spPr>
          <a:xfrm>
            <a:off x="1331640" y="332656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ДОСТИЖЕНИЯ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6A05E84-AE69-4C25-8468-450B2D93FC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23" y="3976382"/>
            <a:ext cx="2507594" cy="18023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EF5C2DF-233E-446A-AC3A-2C59916153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01" y="624685"/>
            <a:ext cx="2056755" cy="288161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8423358C-0799-4AA0-9604-2DE15F3371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962" y="536347"/>
            <a:ext cx="2042937" cy="289265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F931E1F4-D832-4326-B660-8B681C63A7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467" y="3976382"/>
            <a:ext cx="2096377" cy="288161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D9334240-53AA-4C94-B048-4B67905F3D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454" y="858337"/>
            <a:ext cx="2104405" cy="289265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37B09861-3D59-4AFA-AF00-711C4B1638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111" y="3976382"/>
            <a:ext cx="2658637" cy="201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169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08912" cy="4536504"/>
          </a:xfrm>
        </p:spPr>
        <p:txBody>
          <a:bodyPr/>
          <a:lstStyle/>
          <a:p>
            <a:pPr marL="0" indent="0" algn="l">
              <a:buNone/>
            </a:pPr>
            <a:r>
              <a:rPr lang="ru-RU" sz="18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9C47058-CFCA-4B78-88F1-A7CF854318AB}"/>
              </a:ext>
            </a:extLst>
          </p:cNvPr>
          <p:cNvSpPr txBox="1"/>
          <p:nvPr/>
        </p:nvSpPr>
        <p:spPr>
          <a:xfrm>
            <a:off x="2123728" y="2204864"/>
            <a:ext cx="54726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</a:t>
            </a:r>
          </a:p>
          <a:p>
            <a:pPr algn="ctr"/>
            <a:r>
              <a:rPr lang="ru-RU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</a:p>
          <a:p>
            <a:pPr algn="ctr"/>
            <a:r>
              <a:rPr lang="ru-RU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571516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136904" cy="5760640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АКТУАЛЬНОСТЬ:</a:t>
            </a:r>
            <a:r>
              <a:rPr lang="ru-RU" sz="1800" dirty="0">
                <a:effectLst/>
              </a:rPr>
              <a:t/>
            </a:r>
            <a:br>
              <a:rPr lang="ru-RU" sz="1800" dirty="0">
                <a:effectLst/>
              </a:rPr>
            </a:br>
            <a:r>
              <a:rPr lang="ru-RU" sz="1800" b="0" dirty="0">
                <a:effectLst/>
              </a:rPr>
              <a:t/>
            </a:r>
            <a:br>
              <a:rPr lang="ru-RU" sz="1800" b="0" dirty="0">
                <a:effectLst/>
              </a:rPr>
            </a:br>
            <a:r>
              <a:rPr lang="ru-RU" sz="1800" b="0" dirty="0">
                <a:effectLst/>
              </a:rPr>
              <a:t> </a:t>
            </a:r>
            <a:r>
              <a:rPr lang="ru-RU" sz="18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Семья — первая ступень в жизни человека.</a:t>
            </a:r>
            <a:br>
              <a:rPr lang="ru-RU" sz="18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Она с раннего возраста направляет сознание, волю, чувства детей. От того, каковы здесь традиции, какое место занимает в семье ребенок, какова по отношению к нему воспитательная линия членов семьи, зависит многое. Под руководством родителей ребенок приобретает свой первый жизненный опыт, элементарные знания об окружающей действительности, умения и навыки жизни в обществе.</a:t>
            </a:r>
            <a:br>
              <a:rPr lang="ru-RU" sz="18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Современное общество нуждается в восстановлении традиционных семейных ценностей, пропаганде здорового образа жизни. Очень важно,  в эпоху инновационных технологий, огромного потока информации, не утратить связь между поколениями. Укреплению  родственных связей способствует совместный досуг, а также совместное творчество, результаты которого можно продемонстрировать в детском саду, поделиться опытом с другими участниками образовательного процесса и что-то взять себе на вооружение.</a:t>
            </a:r>
            <a:br>
              <a:rPr lang="ru-RU" sz="18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Воспитание любви и уважения к родным и близким, знание своей фамилии, имени и отчества родителей, своего рода и родословной, русских и семейных традиций и обычаев – основное содержание этой работы. Чувство любви к Родине зарождается в семье. </a:t>
            </a:r>
          </a:p>
        </p:txBody>
      </p:sp>
    </p:spTree>
    <p:extLst>
      <p:ext uri="{BB962C8B-B14F-4D97-AF65-F5344CB8AC3E}">
        <p14:creationId xmlns:p14="http://schemas.microsoft.com/office/powerpoint/2010/main" val="266141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221088"/>
            <a:ext cx="8280920" cy="576064"/>
          </a:xfrm>
        </p:spPr>
        <p:txBody>
          <a:bodyPr/>
          <a:lstStyle/>
          <a:p>
            <a:pPr marL="0" indent="0" algn="l">
              <a:buNone/>
            </a:pPr>
            <a:r>
              <a:rPr lang="ru-RU" sz="2400" dirty="0">
                <a:solidFill>
                  <a:srgbClr val="151515"/>
                </a:solidFill>
                <a:effectLst/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151515"/>
                </a:solidFill>
                <a:effectLst/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151515"/>
                </a:solidFill>
                <a:effectLst/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151515"/>
                </a:solidFill>
                <a:effectLst/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en-US" sz="2400" dirty="0" smtClean="0">
                <a:solidFill>
                  <a:srgbClr val="151515"/>
                </a:solidFill>
                <a:effectLst/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en-US" sz="2400" dirty="0" smtClean="0">
                <a:solidFill>
                  <a:srgbClr val="151515"/>
                </a:solidFill>
                <a:effectLst/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en-US" sz="2400" dirty="0">
                <a:solidFill>
                  <a:srgbClr val="151515"/>
                </a:solidFill>
                <a:effectLst/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en-US" sz="2400" dirty="0">
                <a:solidFill>
                  <a:srgbClr val="151515"/>
                </a:solidFill>
                <a:effectLst/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en-US" sz="2400" dirty="0" smtClean="0">
                <a:solidFill>
                  <a:srgbClr val="151515"/>
                </a:solidFill>
                <a:effectLst/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en-US" sz="2400" dirty="0" smtClean="0">
                <a:solidFill>
                  <a:srgbClr val="151515"/>
                </a:solidFill>
                <a:effectLst/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en-US" sz="2400" dirty="0">
                <a:solidFill>
                  <a:srgbClr val="151515"/>
                </a:solidFill>
                <a:effectLst/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en-US" sz="2400" dirty="0">
                <a:solidFill>
                  <a:srgbClr val="151515"/>
                </a:solidFill>
                <a:effectLst/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rgbClr val="151515"/>
                </a:solidFill>
                <a:effectLst/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1400" dirty="0">
                <a:solidFill>
                  <a:srgbClr val="151515"/>
                </a:solidFill>
                <a:effectLst/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rgbClr val="151515"/>
                </a:solidFill>
                <a:effectLst/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1400" dirty="0">
                <a:solidFill>
                  <a:srgbClr val="151515"/>
                </a:solidFill>
                <a:effectLst/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itchFamily="18" charset="0"/>
              </a:rPr>
              <a:t>ПРОЕКТ</a:t>
            </a:r>
            <a:r>
              <a:rPr lang="ru-RU" sz="2000" dirty="0" smtClean="0">
                <a:solidFill>
                  <a:srgbClr val="151515"/>
                </a:solidFill>
                <a:effectLst/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accent6"/>
                </a:solidFill>
                <a:effectLst/>
                <a:latin typeface="Times New Roman" panose="02020603050405020304" pitchFamily="18" charset="0"/>
                <a:cs typeface="Times New Roman" pitchFamily="18" charset="0"/>
              </a:rPr>
              <a:t>«МОЯ СЕМЬЯ»</a:t>
            </a:r>
            <a:r>
              <a:rPr lang="ru-RU" sz="2000" dirty="0" smtClean="0">
                <a:solidFill>
                  <a:srgbClr val="151515"/>
                </a:solidFill>
                <a:effectLst/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151515"/>
                </a:solidFill>
                <a:effectLst/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151515"/>
                </a:solidFill>
                <a:effectLst/>
                <a:latin typeface="Times New Roman" panose="02020603050405020304" pitchFamily="18" charset="0"/>
                <a:cs typeface="Times New Roman" pitchFamily="18" charset="0"/>
              </a:rPr>
              <a:t>средняя группа</a:t>
            </a:r>
            <a:r>
              <a:rPr lang="ru-RU" sz="1400" dirty="0">
                <a:solidFill>
                  <a:srgbClr val="151515"/>
                </a:solidFill>
                <a:effectLst/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1400" dirty="0">
                <a:solidFill>
                  <a:srgbClr val="151515"/>
                </a:solidFill>
                <a:effectLst/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151515"/>
                </a:solidFill>
                <a:effectLst/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rgbClr val="151515"/>
                </a:solidFill>
                <a:effectLst/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151515"/>
                </a:solidFill>
                <a:effectLst/>
                <a:latin typeface="Times New Roman" panose="02020603050405020304" pitchFamily="18" charset="0"/>
                <a:cs typeface="Times New Roman" pitchFamily="18" charset="0"/>
              </a:rPr>
              <a:t>ТЕМА </a:t>
            </a:r>
            <a:r>
              <a:rPr lang="ru-RU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«Моя семья».</a:t>
            </a:r>
            <a:br>
              <a:rPr lang="ru-RU" sz="2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</a:t>
            </a:r>
            <a:r>
              <a:rPr lang="ru-RU" sz="2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Дети средней группы, родители, педагоги группы.</a:t>
            </a:r>
            <a:br>
              <a:rPr lang="ru-RU" sz="2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Вид проекта:</a:t>
            </a:r>
            <a:r>
              <a:rPr lang="ru-RU" sz="2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Краткосрочный, исследовательский – творческий проект для детей 4-5 лет.</a:t>
            </a:r>
            <a:br>
              <a:rPr lang="ru-RU" sz="2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проекта:</a:t>
            </a:r>
            <a:r>
              <a:rPr lang="ru-RU" sz="2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1 месяца </a:t>
            </a:r>
            <a:br>
              <a:rPr lang="ru-RU" sz="2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области:</a:t>
            </a:r>
            <a:r>
              <a:rPr lang="ru-RU" sz="2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социально-коммуникативное </a:t>
            </a:r>
            <a:r>
              <a:rPr lang="ru-RU" sz="2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развитие, познавательное развитие, речевое развитие, художественно-эстетическое развитие, физическое развитие, интеграция областей.</a:t>
            </a:r>
            <a:br>
              <a:rPr lang="ru-RU" sz="2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Проблема:</a:t>
            </a:r>
            <a:r>
              <a:rPr lang="ru-RU" sz="2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дети не имеют достаточных знаний о членах своей семьи.</a:t>
            </a:r>
            <a:br>
              <a:rPr lang="ru-RU" sz="20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151515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rgbClr val="151515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b="0" dirty="0">
                <a:solidFill>
                  <a:srgbClr val="151515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0" dirty="0">
                <a:solidFill>
                  <a:srgbClr val="151515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5013176"/>
            <a:ext cx="6552728" cy="1440160"/>
          </a:xfrm>
        </p:spPr>
        <p:txBody>
          <a:bodyPr/>
          <a:lstStyle/>
          <a:p>
            <a:pPr algn="l"/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685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848872" cy="936104"/>
          </a:xfrm>
        </p:spPr>
        <p:txBody>
          <a:bodyPr/>
          <a:lstStyle/>
          <a:p>
            <a:pPr marL="0" lvl="0" indent="0" algn="l">
              <a:spcBef>
                <a:spcPct val="20000"/>
              </a:spcBef>
              <a:spcAft>
                <a:spcPts val="300"/>
              </a:spcAft>
              <a:buNone/>
            </a:pPr>
            <a:r>
              <a:rPr lang="ru-RU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Цель проекта:</a:t>
            </a:r>
            <a:r>
              <a:rPr lang="ru-RU" sz="2000" b="0" dirty="0">
                <a:solidFill>
                  <a:srgbClr val="212745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r>
              <a:rPr lang="ru-RU" sz="2000" b="0" dirty="0" smtClean="0">
                <a:solidFill>
                  <a:srgbClr val="212745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формирование </a:t>
            </a:r>
            <a:r>
              <a:rPr lang="ru-RU" sz="2000" b="0" dirty="0">
                <a:solidFill>
                  <a:srgbClr val="212745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 детей понятия семья; семейные </a:t>
            </a:r>
            <a:r>
              <a:rPr lang="ru-RU" sz="2000" b="0" dirty="0" smtClean="0">
                <a:solidFill>
                  <a:srgbClr val="212745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ценности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584" y="1700808"/>
            <a:ext cx="7488832" cy="3742163"/>
          </a:xfrm>
        </p:spPr>
        <p:txBody>
          <a:bodyPr>
            <a:normAutofit lnSpcReduction="10000"/>
          </a:bodyPr>
          <a:lstStyle/>
          <a:p>
            <a:pPr algn="l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</a:p>
          <a:p>
            <a:pPr marL="342900" indent="-342900" algn="just">
              <a:buFontTx/>
              <a:buChar char="-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представления о семье, профессии родителей;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представление: о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составе семьи, о родственных отношениях, о своей роли в семье, о связи с другими членами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семьи; о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необходимости каждому человеку иметь имя, фамилию, свой дом, знать адрес; </a:t>
            </a:r>
          </a:p>
          <a:p>
            <a:pPr marL="342900" indent="-342900" algn="just">
              <a:buFontTx/>
              <a:buChar char="-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любовь и уважение к членам семьи, учить проявлять заботу о родных людях; развивать коммуникативные навыки; обогащать детско-родительские отношения опытом совместной творческой деятельности. Активизировать словарь детей на основе углубления знаний о своей семье.</a:t>
            </a:r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690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08912" cy="4536504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accent6"/>
                </a:solidFill>
                <a:effectLst/>
                <a:latin typeface="Times New Roman" pitchFamily="18" charset="0"/>
                <a:cs typeface="Times New Roman" pitchFamily="18" charset="0"/>
              </a:rPr>
              <a:t>Занятие «Всем нужная своя семья»</a:t>
            </a:r>
            <a:r>
              <a:rPr lang="ru-RU" sz="1800" dirty="0">
                <a:solidFill>
                  <a:schemeClr val="accent6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solidFill>
                  <a:schemeClr val="accent6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chemeClr val="accent6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solidFill>
                  <a:schemeClr val="accent6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3060FD2-D536-4646-A1CD-7ED21992C9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044" y="692696"/>
            <a:ext cx="3017912" cy="226343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8C78E12-FCE5-42D5-A2AA-245AB6FD88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4744"/>
            <a:ext cx="2120862" cy="159064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D442C52-D68E-4A5E-945C-128622B9AE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3717032"/>
            <a:ext cx="3291251" cy="246843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09CE712D-A2A0-40BA-8C6C-94E7CDCC47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339" y="4034334"/>
            <a:ext cx="3186309" cy="238973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0EDC93A9-41A5-460F-B221-D79D07E748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938" y="464630"/>
            <a:ext cx="2047156" cy="27295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V="1">
            <a:off x="4932040" y="3325462"/>
            <a:ext cx="1348453" cy="175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9544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532317" cy="6048672"/>
          </a:xfrm>
        </p:spPr>
        <p:txBody>
          <a:bodyPr/>
          <a:lstStyle/>
          <a:p>
            <a:pPr marL="0" indent="0" algn="l">
              <a:lnSpc>
                <a:spcPct val="150000"/>
              </a:lnSpc>
              <a:buNone/>
            </a:pP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>          </a:t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> </a:t>
            </a:r>
            <a:r>
              <a:rPr lang="ru-RU" sz="1400" b="0" dirty="0">
                <a:effectLst/>
              </a:rPr>
              <a:t/>
            </a:r>
            <a:br>
              <a:rPr lang="ru-RU" sz="1400" b="0" dirty="0">
                <a:effectLst/>
              </a:rPr>
            </a:br>
            <a:r>
              <a:rPr lang="ru-RU" sz="1400" b="0" dirty="0">
                <a:solidFill>
                  <a:srgbClr val="000000"/>
                </a:solidFill>
                <a:effectLst/>
                <a:latin typeface="Montserrat"/>
              </a:rPr>
              <a:t/>
            </a:r>
            <a:br>
              <a:rPr lang="ru-RU" sz="1400" b="0" dirty="0">
                <a:solidFill>
                  <a:srgbClr val="000000"/>
                </a:solidFill>
                <a:effectLst/>
                <a:latin typeface="Montserrat"/>
              </a:rPr>
            </a:br>
            <a:r>
              <a:rPr lang="ru-RU" sz="1400" b="0" dirty="0">
                <a:solidFill>
                  <a:srgbClr val="000000"/>
                </a:solidFill>
                <a:effectLst/>
                <a:latin typeface="Montserrat"/>
              </a:rPr>
              <a:t> </a:t>
            </a:r>
            <a:br>
              <a:rPr lang="ru-RU" sz="1400" b="0" dirty="0">
                <a:solidFill>
                  <a:srgbClr val="000000"/>
                </a:solidFill>
                <a:effectLst/>
                <a:latin typeface="Montserrat"/>
              </a:rPr>
            </a:br>
            <a:endParaRPr lang="ru-RU" sz="1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584" y="404664"/>
            <a:ext cx="7704856" cy="6120679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dirty="0">
                <a:solidFill>
                  <a:srgbClr val="FF0000"/>
                </a:solidFill>
              </a:rPr>
              <a:t>План реализации проекта: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ОО </a:t>
            </a:r>
            <a:r>
              <a:rPr lang="ru-RU" sz="1800" b="1" i="1" dirty="0">
                <a:latin typeface="Times New Roman" pitchFamily="18" charset="0"/>
                <a:cs typeface="Times New Roman" pitchFamily="18" charset="0"/>
              </a:rPr>
              <a:t>«Речевое развитие»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Составление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рассказов на тему: 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«С кем я живу»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  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«Мои папа, мама, бабушка, дедушка»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«Мамины, бабушкины руки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», «Выходной день в моей семье», «Наши традиции».</a:t>
            </a:r>
            <a:endParaRPr lang="en-US" sz="1800" i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Дидактические игры: 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«Я расту…»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«Назови ласково»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«Найди тень»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«Кем работает папа (мама)»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«Чья одежда назови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en-US" sz="1800" i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Отгадывание загадок о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семье.</a:t>
            </a: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Пальчиковые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игры: 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«Моя семья»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«Кто живет у нас в квартире»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«Мамины помощники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Чтение книг о семье: «Мамина помощница», «Самые ласковые руки» В. Сухомлинский, «Семейное приключение»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И.Ревю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Сказка о зайчике, который обиделся на свою маму», «если мама далеко»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ОО </a:t>
            </a:r>
            <a:r>
              <a:rPr lang="ru-RU" sz="1800" b="1" i="1" dirty="0">
                <a:latin typeface="Times New Roman" pitchFamily="18" charset="0"/>
                <a:cs typeface="Times New Roman" pitchFamily="18" charset="0"/>
              </a:rPr>
              <a:t>«Познавательное развитие»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Беседы с детьми о членах семьи, о праздниках, традициях, увлечениях семьи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Рассматривание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фотографий семей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Создание альбомов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«Моя семья»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«Семейное древо»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ОО </a:t>
            </a:r>
            <a:r>
              <a:rPr lang="ru-RU" sz="1800" b="1" i="1" dirty="0">
                <a:latin typeface="Times New Roman" pitchFamily="18" charset="0"/>
                <a:cs typeface="Times New Roman" pitchFamily="18" charset="0"/>
              </a:rPr>
              <a:t>Социально –коммуникативное развитие»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Сюжетно-ролевые игры: 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«У нас в семье – младенец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«Зоопарк»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«День рождения мамы»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84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212976"/>
            <a:ext cx="7992888" cy="3168352"/>
          </a:xfrm>
        </p:spPr>
        <p:txBody>
          <a:bodyPr/>
          <a:lstStyle/>
          <a:p>
            <a:pPr algn="l"/>
            <a:r>
              <a:rPr lang="ru-RU" sz="1800" b="0" dirty="0" smtClean="0">
                <a:effectLst/>
                <a:latin typeface="Times New Roman" pitchFamily="18" charset="0"/>
                <a:cs typeface="Times New Roman" pitchFamily="18" charset="0"/>
              </a:rPr>
              <a:t>ОО</a:t>
            </a:r>
            <a: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i="1" dirty="0">
                <a:effectLst/>
                <a:latin typeface="Times New Roman" pitchFamily="18" charset="0"/>
                <a:cs typeface="Times New Roman" pitchFamily="18" charset="0"/>
              </a:rPr>
              <a:t>«Художественно –эстетическое развитие»</a:t>
            </a:r>
            <a: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b="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effectLst/>
                <a:latin typeface="Times New Roman" pitchFamily="18" charset="0"/>
                <a:cs typeface="Times New Roman" pitchFamily="18" charset="0"/>
              </a:rPr>
              <a:t>Образовательная </a:t>
            </a:r>
            <a: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  <a:t>деятельность: </a:t>
            </a:r>
            <a:r>
              <a:rPr lang="ru-RU" sz="1800" b="0" dirty="0" smtClean="0">
                <a:effectLst/>
                <a:latin typeface="Times New Roman" pitchFamily="18" charset="0"/>
                <a:cs typeface="Times New Roman" pitchFamily="18" charset="0"/>
              </a:rPr>
              <a:t>ИЗО</a:t>
            </a:r>
            <a: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i="1" dirty="0">
                <a:effectLst/>
                <a:latin typeface="Times New Roman" pitchFamily="18" charset="0"/>
                <a:cs typeface="Times New Roman" pitchFamily="18" charset="0"/>
              </a:rPr>
              <a:t>«Украшение свитеров для мальчиков и девочек»</a:t>
            </a:r>
            <a: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800" i="1" dirty="0" smtClean="0">
                <a:effectLst/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800" i="1" dirty="0">
                <a:effectLst/>
                <a:latin typeface="Times New Roman" pitchFamily="18" charset="0"/>
                <a:cs typeface="Times New Roman" pitchFamily="18" charset="0"/>
              </a:rPr>
              <a:t>Красивые салфетки</a:t>
            </a:r>
            <a:r>
              <a:rPr lang="ru-RU" sz="1800" i="1" dirty="0" smtClean="0">
                <a:effectLst/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800" b="0" dirty="0" smtClean="0">
                <a:effectLst/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  <a:t>Аппликация- </a:t>
            </a:r>
            <a:r>
              <a:rPr lang="ru-RU" sz="1800" i="1" dirty="0">
                <a:effectLst/>
                <a:latin typeface="Times New Roman" pitchFamily="18" charset="0"/>
                <a:cs typeface="Times New Roman" pitchFamily="18" charset="0"/>
              </a:rPr>
              <a:t>«Красивое платье»</a:t>
            </a:r>
            <a: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>
                <a:effectLst/>
                <a:latin typeface="Times New Roman" pitchFamily="18" charset="0"/>
                <a:cs typeface="Times New Roman" pitchFamily="18" charset="0"/>
              </a:rPr>
              <a:t>«Подарок для папы</a:t>
            </a:r>
            <a:r>
              <a:rPr lang="ru-RU" sz="1800" i="1" dirty="0" smtClean="0">
                <a:effectLst/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800" b="0" dirty="0" smtClean="0">
                <a:effectLst/>
                <a:latin typeface="Times New Roman" pitchFamily="18" charset="0"/>
                <a:cs typeface="Times New Roman" pitchFamily="18" charset="0"/>
              </a:rPr>
              <a:t>. Лепка </a:t>
            </a:r>
            <a: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  <a:t>– </a:t>
            </a:r>
            <a:r>
              <a:rPr lang="ru-RU" sz="1800" i="1" dirty="0">
                <a:effectLst/>
                <a:latin typeface="Times New Roman" pitchFamily="18" charset="0"/>
                <a:cs typeface="Times New Roman" pitchFamily="18" charset="0"/>
              </a:rPr>
              <a:t>«Девочка в синей шубке»</a:t>
            </a:r>
            <a: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  <a:t>Инсценировка и драматизация сказок </a:t>
            </a:r>
            <a:r>
              <a:rPr lang="ru-RU" sz="1800" i="1" dirty="0">
                <a:effectLst/>
                <a:latin typeface="Times New Roman" pitchFamily="18" charset="0"/>
                <a:cs typeface="Times New Roman" pitchFamily="18" charset="0"/>
              </a:rPr>
              <a:t>«Три медведя»</a:t>
            </a:r>
            <a: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  <a:t>Прослушивание песен и музыки про маму, бабушку.</a:t>
            </a:r>
            <a:b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  <a:t>Просмотр мультфильмов </a:t>
            </a:r>
            <a:r>
              <a:rPr lang="ru-RU" sz="1800" i="1" dirty="0">
                <a:effectLst/>
                <a:latin typeface="Times New Roman" pitchFamily="18" charset="0"/>
                <a:cs typeface="Times New Roman" pitchFamily="18" charset="0"/>
              </a:rPr>
              <a:t>«Мама для мамонтенка»</a:t>
            </a:r>
            <a: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800" i="1" dirty="0" smtClean="0">
                <a:effectLst/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800" i="1" dirty="0">
                <a:effectLst/>
                <a:latin typeface="Times New Roman" pitchFamily="18" charset="0"/>
                <a:cs typeface="Times New Roman" pitchFamily="18" charset="0"/>
              </a:rPr>
              <a:t>Гуси – лебеди»</a:t>
            </a:r>
            <a: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800" i="1" dirty="0">
                <a:effectLst/>
                <a:latin typeface="Times New Roman" pitchFamily="18" charset="0"/>
                <a:cs typeface="Times New Roman" pitchFamily="18" charset="0"/>
              </a:rPr>
              <a:t>«Крошка Енот»</a:t>
            </a:r>
            <a: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  <a:t>Конструирование </a:t>
            </a:r>
            <a:r>
              <a:rPr lang="ru-RU" sz="1800" i="1" dirty="0">
                <a:effectLst/>
                <a:latin typeface="Times New Roman" pitchFamily="18" charset="0"/>
                <a:cs typeface="Times New Roman" pitchFamily="18" charset="0"/>
              </a:rPr>
              <a:t>«Домик для игрушек»</a:t>
            </a:r>
            <a: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800" i="1" dirty="0">
                <a:effectLst/>
                <a:latin typeface="Times New Roman" pitchFamily="18" charset="0"/>
                <a:cs typeface="Times New Roman" pitchFamily="18" charset="0"/>
              </a:rPr>
              <a:t>«Построим домик в деревне»</a:t>
            </a:r>
            <a: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  <a:t>Раскрашивание раскрасок по теме</a:t>
            </a:r>
            <a:r>
              <a:rPr lang="ru-RU" sz="1800" b="0" dirty="0" smtClean="0"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800" b="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  <a:t>ОО </a:t>
            </a:r>
            <a:r>
              <a:rPr lang="ru-RU" sz="1800" i="1" dirty="0">
                <a:effectLst/>
                <a:latin typeface="Times New Roman" pitchFamily="18" charset="0"/>
                <a:cs typeface="Times New Roman" pitchFamily="18" charset="0"/>
              </a:rPr>
              <a:t>«Физическое развитие»</a:t>
            </a:r>
            <a: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b="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effectLst/>
                <a:latin typeface="Times New Roman" pitchFamily="18" charset="0"/>
                <a:cs typeface="Times New Roman" pitchFamily="18" charset="0"/>
              </a:rPr>
              <a:t>Комплексы </a:t>
            </a:r>
            <a: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  <a:t>утренней </a:t>
            </a:r>
            <a:r>
              <a:rPr lang="ru-RU" sz="1800" b="0" dirty="0" smtClean="0">
                <a:effectLst/>
                <a:latin typeface="Times New Roman" pitchFamily="18" charset="0"/>
                <a:cs typeface="Times New Roman" pitchFamily="18" charset="0"/>
              </a:rPr>
              <a:t>гимнастики, </a:t>
            </a:r>
            <a:r>
              <a:rPr lang="ru-RU" sz="1800" b="0" dirty="0" err="1" smtClean="0">
                <a:effectLst/>
                <a:latin typeface="Times New Roman" pitchFamily="18" charset="0"/>
                <a:cs typeface="Times New Roman" pitchFamily="18" charset="0"/>
              </a:rPr>
              <a:t>физминутки</a:t>
            </a:r>
            <a:r>
              <a:rPr lang="ru-RU" sz="1800" b="0" dirty="0" smtClean="0"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effectLst/>
                <a:latin typeface="Times New Roman" pitchFamily="18" charset="0"/>
                <a:cs typeface="Times New Roman" pitchFamily="18" charset="0"/>
              </a:rPr>
              <a:t>Подвижные </a:t>
            </a:r>
            <a: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  <a:t>игры: </a:t>
            </a:r>
            <a:r>
              <a:rPr lang="ru-RU" sz="1800" i="1" dirty="0">
                <a:effectLst/>
                <a:latin typeface="Times New Roman" pitchFamily="18" charset="0"/>
                <a:cs typeface="Times New Roman" pitchFamily="18" charset="0"/>
              </a:rPr>
              <a:t>«Мамины помощники»</a:t>
            </a:r>
            <a: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800" i="1" dirty="0">
                <a:effectLst/>
                <a:latin typeface="Times New Roman" pitchFamily="18" charset="0"/>
                <a:cs typeface="Times New Roman" pitchFamily="18" charset="0"/>
              </a:rPr>
              <a:t>«Кто быстрее построит домик из конструктора, «Полоса препятствий»</a:t>
            </a:r>
            <a: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ru-RU" sz="1800" i="1" dirty="0">
                <a:effectLst/>
                <a:latin typeface="Times New Roman" pitchFamily="18" charset="0"/>
                <a:cs typeface="Times New Roman" pitchFamily="18" charset="0"/>
              </a:rPr>
              <a:t>«Мы веселые ребята»</a:t>
            </a:r>
            <a: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800" i="1" dirty="0">
                <a:effectLst/>
                <a:latin typeface="Times New Roman" pitchFamily="18" charset="0"/>
                <a:cs typeface="Times New Roman" pitchFamily="18" charset="0"/>
              </a:rPr>
              <a:t>«Птица и птенчики»</a:t>
            </a:r>
            <a: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800" i="1" dirty="0">
                <a:effectLst/>
                <a:latin typeface="Times New Roman" pitchFamily="18" charset="0"/>
                <a:cs typeface="Times New Roman" pitchFamily="18" charset="0"/>
              </a:rPr>
              <a:t>«Бездомный заяц»</a:t>
            </a:r>
            <a: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b="0" dirty="0">
                <a:effectLst/>
              </a:rPr>
              <a:t/>
            </a:r>
            <a:br>
              <a:rPr lang="ru-RU" b="0" dirty="0">
                <a:effectLst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 flipV="1">
            <a:off x="2022438" y="6597351"/>
            <a:ext cx="5970494" cy="144015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4852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08912" cy="4536504"/>
          </a:xfrm>
        </p:spPr>
        <p:txBody>
          <a:bodyPr/>
          <a:lstStyle/>
          <a:p>
            <a:pPr marL="0" indent="0" algn="l">
              <a:buNone/>
            </a:pPr>
            <a: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7668F5C-4D04-4F95-8372-1294671B40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747" y="3985565"/>
            <a:ext cx="1496764" cy="266091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19A03966-ACF8-4A4F-BDD2-3F09EE8365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292" y="270903"/>
            <a:ext cx="3163844" cy="177966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51F0A44C-B511-48D6-9ABC-D5D7E77054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255" y="321993"/>
            <a:ext cx="1496764" cy="266091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2D5A60B1-B7F7-440A-B48C-580B1B84FC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93" y="270903"/>
            <a:ext cx="3163844" cy="177966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20278392-E283-4130-B057-2E87B223A1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058" y="2293210"/>
            <a:ext cx="2202855" cy="123910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D95F4684-6698-46B1-86F8-8FDB9DEE52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26" y="2348337"/>
            <a:ext cx="2275687" cy="128007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BD5502E7-0CE1-4B52-BC56-033DBEA999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579" y="4340804"/>
            <a:ext cx="3688117" cy="207456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31030F05-10AD-488C-95EB-0C6DA34C7FC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03" y="3985564"/>
            <a:ext cx="1496764" cy="26609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7824" y="3284984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технология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335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08912" cy="4536504"/>
          </a:xfrm>
        </p:spPr>
        <p:txBody>
          <a:bodyPr/>
          <a:lstStyle/>
          <a:p>
            <a:pPr marL="0" indent="0" algn="l">
              <a:buNone/>
            </a:pPr>
            <a: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3A296D5-69BB-4C72-AB83-43DE31DE1B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5" r="25833"/>
          <a:stretch/>
        </p:blipFill>
        <p:spPr>
          <a:xfrm>
            <a:off x="4932040" y="4443394"/>
            <a:ext cx="1792498" cy="21696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E34CB9B-B2FC-4428-B668-250F8E793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836712"/>
            <a:ext cx="1928812" cy="34289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13E68085-D477-47B0-AF4B-7F54F54C8E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99" y="4043422"/>
            <a:ext cx="2169424" cy="256965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52D0F5D5-38E6-425F-B9C5-7817DF0FAF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18" y="396161"/>
            <a:ext cx="4433459" cy="33250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3848" y="3789040"/>
            <a:ext cx="3576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развивающей среды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736437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692</TotalTime>
  <Words>355</Words>
  <Application>Microsoft Office PowerPoint</Application>
  <PresentationFormat>Экран (4:3)</PresentationFormat>
  <Paragraphs>84</Paragraphs>
  <Slides>17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Воздушный поток</vt:lpstr>
      <vt:lpstr>Муниципальное дошкольное образовательное автономное учреждение "Детский сад №108 общеразвивающего вида с приоритетным осуществлением социально-личностного развития воспитанников "Почемучка" г.Орска </vt:lpstr>
      <vt:lpstr>АКТУАЛЬНОСТЬ:   Семья — первая ступень в жизни человека.           Она с раннего возраста направляет сознание, волю, чувства детей. От того, каковы здесь традиции, какое место занимает в семье ребенок, какова по отношению к нему воспитательная линия членов семьи, зависит многое. Под руководством родителей ребенок приобретает свой первый жизненный опыт, элементарные знания об окружающей действительности, умения и навыки жизни в обществе.               Современное общество нуждается в восстановлении традиционных семейных ценностей, пропаганде здорового образа жизни. Очень важно,  в эпоху инновационных технологий, огромного потока информации, не утратить связь между поколениями. Укреплению  родственных связей способствует совместный досуг, а также совместное творчество, результаты которого можно продемонстрировать в детском саду, поделиться опытом с другими участниками образовательного процесса и что-то взять себе на вооружение.             Воспитание любви и уважения к родным и близким, знание своей фамилии, имени и отчества родителей, своего рода и родословной, русских и семейных традиций и обычаев – основное содержание этой работы. Чувство любви к Родине зарождается в семье. </vt:lpstr>
      <vt:lpstr>        ПРОЕКТ «МОЯ СЕМЬЯ» средняя группа  ТЕМА проекта:  «Моя семья». Участники проекта: Дети средней группы, родители, педагоги группы. Вид проекта: Краткосрочный, исследовательский – творческий проект для детей 4-5 лет. Продолжительность проекта: 1 месяца  Образовательные области: социально-коммуникативное развитие, познавательное развитие, речевое развитие, художественно-эстетическое развитие, физическое развитие, интеграция областей. Проблема: дети не имеют достаточных знаний о членах своей семьи.   </vt:lpstr>
      <vt:lpstr>Цель проекта: формирование у детей понятия семья; семейные ценности</vt:lpstr>
      <vt:lpstr>Занятие «Всем нужная своя семья»    </vt:lpstr>
      <vt:lpstr>                                                                                                                                                                                                                                                                    </vt:lpstr>
      <vt:lpstr>ОО «Художественно –эстетическое развитие»  Образовательная деятельность: ИЗО «Украшение свитеров для мальчиков и девочек», «Красивые салфетки»; Аппликация- «Красивое платье», «Подарок для папы». Лепка – «Девочка в синей шубке». Инсценировка и драматизация сказок «Три медведя». Прослушивание песен и музыки про маму, бабушку. Просмотр мультфильмов «Мама для мамонтенка», «Гуси – лебеди», «Крошка Енот». Конструирование «Домик для игрушек», «Построим домик в деревне». Раскрашивание раскрасок по теме.   ОО «Физическое развитие»  Комплексы утренней гимнастики, физминутки. Подвижные игры: «Мамины помощники», «Кто быстрее построит домик из конструктора, «Полоса препятствий». «Мы веселые ребята», «Птица и птенчики», «Бездомный заяц».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автономное учреждение " Детский сад №108 общеразвивающего вида с приоритетным осуществлением социально-личностного развития воспитанников "Почемучка" г.Орска</dc:title>
  <dc:creator>Ryzen 5</dc:creator>
  <cp:lastModifiedBy>ooo.avalon@mail.ru</cp:lastModifiedBy>
  <cp:revision>27</cp:revision>
  <dcterms:created xsi:type="dcterms:W3CDTF">2024-12-22T14:19:02Z</dcterms:created>
  <dcterms:modified xsi:type="dcterms:W3CDTF">2024-12-26T06:21:49Z</dcterms:modified>
</cp:coreProperties>
</file>