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5" r:id="rId2"/>
  </p:sldMasterIdLst>
  <p:notesMasterIdLst>
    <p:notesMasterId r:id="rId19"/>
  </p:notesMasterIdLst>
  <p:sldIdLst>
    <p:sldId id="256" r:id="rId3"/>
    <p:sldId id="257" r:id="rId4"/>
    <p:sldId id="260" r:id="rId5"/>
    <p:sldId id="261" r:id="rId6"/>
    <p:sldId id="262" r:id="rId7"/>
    <p:sldId id="263" r:id="rId8"/>
    <p:sldId id="264" r:id="rId9"/>
    <p:sldId id="265" r:id="rId10"/>
    <p:sldId id="266" r:id="rId11"/>
    <p:sldId id="272" r:id="rId12"/>
    <p:sldId id="267" r:id="rId13"/>
    <p:sldId id="268" r:id="rId14"/>
    <p:sldId id="269" r:id="rId15"/>
    <p:sldId id="270" r:id="rId16"/>
    <p:sldId id="271" r:id="rId17"/>
    <p:sldId id="25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C91FE32-8888-4BCE-8AC0-9B195E832579}">
          <p14:sldIdLst>
            <p14:sldId id="256"/>
            <p14:sldId id="257"/>
            <p14:sldId id="260"/>
            <p14:sldId id="261"/>
            <p14:sldId id="262"/>
            <p14:sldId id="263"/>
            <p14:sldId id="264"/>
            <p14:sldId id="265"/>
            <p14:sldId id="266"/>
            <p14:sldId id="272"/>
            <p14:sldId id="267"/>
            <p14:sldId id="268"/>
            <p14:sldId id="269"/>
            <p14:sldId id="270"/>
            <p14:sldId id="271"/>
            <p14:sldId id="259"/>
          </p14:sldIdLst>
        </p14:section>
      </p14:sectionLst>
    </p:ex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69" autoAdjust="0"/>
    <p:restoredTop sz="94660"/>
  </p:normalViewPr>
  <p:slideViewPr>
    <p:cSldViewPr snapToGrid="0">
      <p:cViewPr varScale="1">
        <p:scale>
          <a:sx n="75" d="100"/>
          <a:sy n="75" d="100"/>
        </p:scale>
        <p:origin x="-114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C63017-38C7-4D1E-8BE6-D97D376EAF3A}" type="datetimeFigureOut">
              <a:rPr lang="en-GB" smtClean="0"/>
              <a:t>24/03/2015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3D136-92D4-47B6-A620-08877935E7D3}" type="slidenum">
              <a:rPr lang="en-GB" smtClean="0"/>
              <a:t>‹nr.›</a:t>
            </a:fld>
            <a:endParaRPr lang="en-GB"/>
          </a:p>
        </p:txBody>
      </p:sp>
    </p:spTree>
    <p:extLst>
      <p:ext uri="{BB962C8B-B14F-4D97-AF65-F5344CB8AC3E}">
        <p14:creationId xmlns:p14="http://schemas.microsoft.com/office/powerpoint/2010/main" val="2634878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creative.eun.org/" TargetMode="External"/><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2.jpeg"/><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TextBox 6"/>
          <p:cNvSpPr txBox="1"/>
          <p:nvPr userDrawn="1"/>
        </p:nvSpPr>
        <p:spPr>
          <a:xfrm>
            <a:off x="8434874" y="6354436"/>
            <a:ext cx="541175" cy="338554"/>
          </a:xfrm>
          <a:prstGeom prst="rect">
            <a:avLst/>
          </a:prstGeom>
          <a:noFill/>
        </p:spPr>
        <p:txBody>
          <a:bodyPr wrap="square" rtlCol="0">
            <a:spAutoFit/>
          </a:bodyPr>
          <a:lstStyle/>
          <a:p>
            <a:fld id="{F39CF460-8872-4575-8326-E195BF0DB6A7}" type="slidenum">
              <a:rPr lang="en-GB" sz="1600" smtClean="0">
                <a:solidFill>
                  <a:schemeClr val="tx1">
                    <a:lumMod val="50000"/>
                    <a:lumOff val="50000"/>
                  </a:schemeClr>
                </a:solidFill>
              </a:rPr>
              <a:t>‹nr.›</a:t>
            </a:fld>
            <a:endParaRPr lang="en-GB" sz="1600" dirty="0">
              <a:solidFill>
                <a:schemeClr val="tx1">
                  <a:lumMod val="50000"/>
                  <a:lumOff val="50000"/>
                </a:schemeClr>
              </a:solidFill>
            </a:endParaRPr>
          </a:p>
        </p:txBody>
      </p:sp>
    </p:spTree>
    <p:extLst>
      <p:ext uri="{BB962C8B-B14F-4D97-AF65-F5344CB8AC3E}">
        <p14:creationId xmlns:p14="http://schemas.microsoft.com/office/powerpoint/2010/main" val="2488270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p:cNvSpPr/>
          <p:nvPr userDrawn="1"/>
        </p:nvSpPr>
        <p:spPr>
          <a:xfrm>
            <a:off x="1" y="0"/>
            <a:ext cx="9144000" cy="2743200"/>
          </a:xfrm>
          <a:prstGeom prst="rect">
            <a:avLst/>
          </a:prstGeom>
          <a:solidFill>
            <a:srgbClr val="EFF1F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l">
              <a:lnSpc>
                <a:spcPct val="115000"/>
              </a:lnSpc>
              <a:spcAft>
                <a:spcPts val="0"/>
              </a:spcAft>
            </a:pPr>
            <a:endParaRPr lang="en-GB" sz="1200" dirty="0">
              <a:effectLst/>
              <a:latin typeface="Calibri" panose="020F0502020204030204" pitchFamily="34" charset="0"/>
              <a:ea typeface="MS Mincho" panose="02020609040205080304" pitchFamily="49" charset="-128"/>
              <a:cs typeface="Times New Roman" panose="02020603050405020304" pitchFamily="18" charset="0"/>
            </a:endParaRP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65276" y="554525"/>
            <a:ext cx="1824596" cy="1935178"/>
          </a:xfrm>
          <a:prstGeom prst="rect">
            <a:avLst/>
          </a:prstGeom>
        </p:spPr>
      </p:pic>
      <p:sp>
        <p:nvSpPr>
          <p:cNvPr id="10" name="TextBox 9"/>
          <p:cNvSpPr txBox="1"/>
          <p:nvPr userDrawn="1"/>
        </p:nvSpPr>
        <p:spPr>
          <a:xfrm>
            <a:off x="2553075" y="1597151"/>
            <a:ext cx="5504509" cy="892552"/>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solidFill>
                  <a:srgbClr val="808080"/>
                </a:solidFill>
                <a:effectLst/>
                <a:latin typeface="Candara" panose="020E0502030303020204" pitchFamily="34" charset="0"/>
                <a:ea typeface="MS Mincho" panose="02020609040205080304" pitchFamily="49" charset="-128"/>
                <a:cs typeface="Times New Roman" panose="02020603050405020304" pitchFamily="18" charset="0"/>
              </a:rPr>
              <a:t>Pan-European policy experimentations with tablets</a:t>
            </a:r>
            <a:r>
              <a:rPr lang="en-US" sz="1600" dirty="0" smtClean="0">
                <a:solidFill>
                  <a:srgbClr val="808080"/>
                </a:solidFill>
                <a:effectLst/>
                <a:latin typeface="Candara" panose="020E0502030303020204" pitchFamily="34" charset="0"/>
                <a:ea typeface="MS Mincho" panose="02020609040205080304" pitchFamily="49" charset="-128"/>
                <a:cs typeface="Times New Roman" panose="02020603050405020304" pitchFamily="18" charset="0"/>
              </a:rPr>
              <a:t/>
            </a:r>
            <a:br>
              <a:rPr lang="en-US" sz="1600" dirty="0" smtClean="0">
                <a:solidFill>
                  <a:srgbClr val="808080"/>
                </a:solidFill>
                <a:effectLst/>
                <a:latin typeface="Candara" panose="020E0502030303020204" pitchFamily="34" charset="0"/>
                <a:ea typeface="MS Mincho" panose="02020609040205080304" pitchFamily="49" charset="-128"/>
                <a:cs typeface="Times New Roman" panose="02020603050405020304" pitchFamily="18" charset="0"/>
              </a:rPr>
            </a:br>
            <a:r>
              <a:rPr lang="en-US" sz="1600" u="sng" dirty="0" smtClean="0">
                <a:solidFill>
                  <a:srgbClr val="548DD4"/>
                </a:solidFill>
                <a:effectLst/>
                <a:latin typeface="Candara" panose="020E0502030303020204" pitchFamily="34" charset="0"/>
                <a:ea typeface="MS Mincho" panose="02020609040205080304" pitchFamily="49" charset="-128"/>
                <a:cs typeface="Times New Roman" panose="02020603050405020304" pitchFamily="18" charset="0"/>
                <a:hlinkClick r:id="rId3"/>
              </a:rPr>
              <a:t>http://creative.eun.org</a:t>
            </a:r>
            <a:endParaRPr lang="en-GB" sz="1200" dirty="0" smtClean="0">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pic>
        <p:nvPicPr>
          <p:cNvPr id="11" name="Picture 10"/>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7364499" y="378696"/>
            <a:ext cx="1386170" cy="611251"/>
          </a:xfrm>
          <a:prstGeom prst="rect">
            <a:avLst/>
          </a:prstGeom>
        </p:spPr>
      </p:pic>
      <p:pic>
        <p:nvPicPr>
          <p:cNvPr id="2050" name="Picture 14" descr="eu_flag_llp_en-011_small"/>
          <p:cNvPicPr>
            <a:picLocks noChangeAspect="1" noChangeArrowheads="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6812238" y="6395526"/>
            <a:ext cx="1104522" cy="35769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3"/>
          <p:cNvSpPr>
            <a:spLocks noChangeArrowheads="1"/>
          </p:cNvSpPr>
          <p:nvPr userDrawn="1"/>
        </p:nvSpPr>
        <p:spPr bwMode="auto">
          <a:xfrm>
            <a:off x="1380159" y="6374320"/>
            <a:ext cx="5432079"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4619625" algn="r"/>
                <a:tab pos="5730875"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2865438" algn="ctr"/>
                <a:tab pos="4619625" algn="r"/>
                <a:tab pos="5730875" algn="r"/>
              </a:tabLst>
            </a:pPr>
            <a:r>
              <a:rPr kumimoji="0" lang="de-DE" sz="1000" b="0" i="0" u="none" strike="noStrike" cap="none" normalizeH="0" baseline="0" dirty="0" smtClean="0">
                <a:ln>
                  <a:noFill/>
                </a:ln>
                <a:solidFill>
                  <a:srgbClr val="808080"/>
                </a:solidFill>
                <a:effectLst/>
                <a:latin typeface="Candara" panose="020E0502030303020204" pitchFamily="34" charset="0"/>
                <a:ea typeface="MS Mincho" panose="02020609040205080304" pitchFamily="49" charset="-128"/>
                <a:cs typeface="Times New Roman" panose="02020603050405020304" pitchFamily="18" charset="0"/>
              </a:rPr>
              <a:t>The Creative Classrooms Lab project is coordinated by European Schoolnet and it has been funded with support from the European Commission.</a:t>
            </a:r>
          </a:p>
        </p:txBody>
      </p:sp>
      <p:cxnSp>
        <p:nvCxnSpPr>
          <p:cNvPr id="22" name="Straight Connector 21"/>
          <p:cNvCxnSpPr/>
          <p:nvPr userDrawn="1"/>
        </p:nvCxnSpPr>
        <p:spPr>
          <a:xfrm>
            <a:off x="240039" y="6246891"/>
            <a:ext cx="8663924" cy="18107"/>
          </a:xfrm>
          <a:prstGeom prst="line">
            <a:avLst/>
          </a:prstGeom>
          <a:ln w="28575">
            <a:solidFill>
              <a:srgbClr val="99336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42625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5391" y="223165"/>
            <a:ext cx="7369520" cy="104432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235391" y="1629624"/>
            <a:ext cx="8663924" cy="4547339"/>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876515" y="236522"/>
            <a:ext cx="1022800" cy="1084788"/>
          </a:xfrm>
          <a:prstGeom prst="rect">
            <a:avLst/>
          </a:prstGeom>
        </p:spPr>
      </p:pic>
      <p:cxnSp>
        <p:nvCxnSpPr>
          <p:cNvPr id="9" name="Straight Connector 8"/>
          <p:cNvCxnSpPr/>
          <p:nvPr userDrawn="1"/>
        </p:nvCxnSpPr>
        <p:spPr>
          <a:xfrm>
            <a:off x="235391" y="6264998"/>
            <a:ext cx="8663924" cy="18107"/>
          </a:xfrm>
          <a:prstGeom prst="line">
            <a:avLst/>
          </a:prstGeom>
          <a:ln w="28575">
            <a:solidFill>
              <a:srgbClr val="993366"/>
            </a:solidFill>
          </a:ln>
        </p:spPr>
        <p:style>
          <a:lnRef idx="1">
            <a:schemeClr val="accent1"/>
          </a:lnRef>
          <a:fillRef idx="0">
            <a:schemeClr val="accent1"/>
          </a:fillRef>
          <a:effectRef idx="0">
            <a:schemeClr val="accent1"/>
          </a:effectRef>
          <a:fontRef idx="minor">
            <a:schemeClr val="tx1"/>
          </a:fontRef>
        </p:style>
      </p:cxnSp>
      <p:pic>
        <p:nvPicPr>
          <p:cNvPr id="10" name="Picture 14" descr="eu_flag_llp_en-011_small"/>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235391" y="6371140"/>
            <a:ext cx="1104522" cy="35769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yeswenas.eun.org\public\Communications&amp;Information\Picture_Library\Logos\European Schoolnet\Print\EUN-Large RGB 300dpi.jpg"/>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1563349" y="6365082"/>
            <a:ext cx="944462" cy="445549"/>
          </a:xfrm>
          <a:prstGeom prst="rect">
            <a:avLst/>
          </a:prstGeom>
          <a:noFill/>
          <a:ln>
            <a:noFill/>
          </a:ln>
        </p:spPr>
      </p:pic>
    </p:spTree>
    <p:extLst>
      <p:ext uri="{BB962C8B-B14F-4D97-AF65-F5344CB8AC3E}">
        <p14:creationId xmlns:p14="http://schemas.microsoft.com/office/powerpoint/2010/main" val="840684775"/>
      </p:ext>
    </p:extLst>
  </p:cSld>
  <p:clrMap bg1="lt1" tx1="dk1" bg2="lt2" tx2="dk2" accent1="accent1" accent2="accent2" accent3="accent3" accent4="accent4" accent5="accent5" accent6="accent6" hlink="hlink" folHlink="folHlink"/>
  <p:sldLayoutIdLst>
    <p:sldLayoutId id="2147483662" r:id="rId1"/>
  </p:sldLayoutIdLst>
  <p:hf hdr="0" ftr="0" dt="0"/>
  <p:txStyles>
    <p:titleStyle>
      <a:lvl1pPr algn="l" defTabSz="914400" rtl="0" eaLnBrk="1" latinLnBrk="0" hangingPunct="1">
        <a:lnSpc>
          <a:spcPct val="90000"/>
        </a:lnSpc>
        <a:spcBef>
          <a:spcPct val="0"/>
        </a:spcBef>
        <a:buNone/>
        <a:defRPr lang="en-US" sz="3600" b="1" kern="1200" cap="small" dirty="0">
          <a:solidFill>
            <a:srgbClr val="993366"/>
          </a:solidFill>
          <a:effectLst/>
          <a:latin typeface="Calibri" panose="020F0502020204030204" pitchFamily="34" charset="0"/>
          <a:ea typeface="MS Mincho" panose="02020609040205080304" pitchFamily="49" charset="-128"/>
          <a:cs typeface="Times New Roman" panose="02020603050405020304" pitchFamily="18"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16FAEC-6AAF-4218-8D95-FF7DD0AB0DEF}" type="datetimeFigureOut">
              <a:rPr lang="en-GB" smtClean="0"/>
              <a:t>24/03/2015</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0ACD9A-BCCF-4E74-B7F1-0F3D13A0F6FA}" type="slidenum">
              <a:rPr lang="en-GB" smtClean="0"/>
              <a:t>‹nr.›</a:t>
            </a:fld>
            <a:endParaRPr lang="en-GB"/>
          </a:p>
        </p:txBody>
      </p:sp>
    </p:spTree>
    <p:extLst>
      <p:ext uri="{BB962C8B-B14F-4D97-AF65-F5344CB8AC3E}">
        <p14:creationId xmlns:p14="http://schemas.microsoft.com/office/powerpoint/2010/main" val="2654809699"/>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jpeg"/><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8.jp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2.png"/><Relationship Id="rId1" Type="http://schemas.openxmlformats.org/officeDocument/2006/relationships/slideLayout" Target="../slideLayouts/slideLayout1.xml"/><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0.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xml"/><Relationship Id="rId5" Type="http://schemas.openxmlformats.org/officeDocument/2006/relationships/image" Target="../media/image34.jp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0.png"/><Relationship Id="rId4" Type="http://schemas.openxmlformats.org/officeDocument/2006/relationships/image" Target="../media/image39.jpg"/></Relationships>
</file>

<file path=ppt/slides/_rels/slide16.xml.rels><?xml version="1.0" encoding="UTF-8" standalone="yes"?>
<Relationships xmlns="http://schemas.openxmlformats.org/package/2006/relationships"><Relationship Id="rId3" Type="http://schemas.openxmlformats.org/officeDocument/2006/relationships/hyperlink" Target="http://creative.eun.org/" TargetMode="External"/><Relationship Id="rId2" Type="http://schemas.openxmlformats.org/officeDocument/2006/relationships/image" Target="../media/image41.png"/><Relationship Id="rId1" Type="http://schemas.openxmlformats.org/officeDocument/2006/relationships/slideLayout" Target="../slideLayouts/slideLayout1.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hyperlink" Target="mailto:creativeclassroom@eun.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txBox="1">
            <a:spLocks noChangeAspect="1"/>
          </p:cNvSpPr>
          <p:nvPr/>
        </p:nvSpPr>
        <p:spPr>
          <a:xfrm>
            <a:off x="565274" y="3194957"/>
            <a:ext cx="8053623" cy="922832"/>
          </a:xfrm>
          <a:prstGeom prst="rect">
            <a:avLst/>
          </a:prstGeom>
        </p:spPr>
        <p:txBody>
          <a:bodyPr>
            <a:normAutofit fontScale="92500"/>
          </a:bodyPr>
          <a:lstStyle>
            <a:lvl1pPr marL="0" algn="ctr" defTabSz="914400" rtl="0" eaLnBrk="1" latinLnBrk="0" hangingPunct="1">
              <a:lnSpc>
                <a:spcPct val="115000"/>
              </a:lnSpc>
              <a:spcBef>
                <a:spcPct val="0"/>
              </a:spcBef>
              <a:spcAft>
                <a:spcPts val="1000"/>
              </a:spcAft>
              <a:buNone/>
              <a:defRPr lang="en-GB" sz="4000" b="1" kern="1200" cap="small" dirty="0">
                <a:solidFill>
                  <a:srgbClr val="993366"/>
                </a:solidFill>
                <a:effectLst/>
                <a:latin typeface="Calibri" panose="020F0502020204030204" pitchFamily="34" charset="0"/>
                <a:ea typeface="MS Mincho" panose="02020609040205080304" pitchFamily="49" charset="-128"/>
                <a:cs typeface="Times New Roman" panose="02020603050405020304" pitchFamily="18" charset="0"/>
              </a:defRPr>
            </a:lvl1pPr>
          </a:lstStyle>
          <a:p>
            <a:r>
              <a:rPr lang="en-GB" dirty="0" smtClean="0"/>
              <a:t>SCHOOL-TO-SCHOOL</a:t>
            </a:r>
            <a:r>
              <a:rPr lang="en-GB" dirty="0"/>
              <a:t> </a:t>
            </a:r>
            <a:r>
              <a:rPr lang="en-GB" dirty="0" smtClean="0"/>
              <a:t>COLLABORATION</a:t>
            </a:r>
            <a:endParaRPr lang="en-GB" dirty="0"/>
          </a:p>
        </p:txBody>
      </p:sp>
      <p:sp>
        <p:nvSpPr>
          <p:cNvPr id="7" name="Subtitle 2"/>
          <p:cNvSpPr txBox="1">
            <a:spLocks noChangeAspect="1"/>
          </p:cNvSpPr>
          <p:nvPr/>
        </p:nvSpPr>
        <p:spPr>
          <a:xfrm>
            <a:off x="1346417" y="4235756"/>
            <a:ext cx="6491335" cy="729072"/>
          </a:xfrm>
          <a:prstGeom prst="rect">
            <a:avLst/>
          </a:prstGeom>
        </p:spPr>
        <p:txBody>
          <a:bodyPr>
            <a:normAutofit/>
          </a:bodyPr>
          <a:lstStyle>
            <a:lvl1pPr marL="0" indent="0" algn="ctr" defTabSz="914400" rtl="0" eaLnBrk="1" latinLnBrk="0" hangingPunct="1">
              <a:lnSpc>
                <a:spcPct val="115000"/>
              </a:lnSpc>
              <a:spcBef>
                <a:spcPts val="1000"/>
              </a:spcBef>
              <a:spcAft>
                <a:spcPts val="1000"/>
              </a:spcAft>
              <a:buFont typeface="Arial" panose="020B0604020202020204" pitchFamily="34" charset="0"/>
              <a:buNone/>
              <a:defRPr lang="en-GB" sz="2400" kern="1200" dirty="0">
                <a:solidFill>
                  <a:srgbClr val="CC0066"/>
                </a:solidFill>
                <a:effectLst/>
                <a:latin typeface="Calibri" panose="020F0502020204030204" pitchFamily="34" charset="0"/>
                <a:ea typeface="MS Mincho" panose="02020609040205080304" pitchFamily="49" charset="-128"/>
                <a:cs typeface="Times New Roman" panose="02020603050405020304" pitchFamily="18"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smtClean="0"/>
              <a:t>Robert Conings</a:t>
            </a:r>
            <a:endParaRPr lang="en-GB" dirty="0"/>
          </a:p>
        </p:txBody>
      </p:sp>
      <p:sp>
        <p:nvSpPr>
          <p:cNvPr id="8" name="Subtitle 2"/>
          <p:cNvSpPr txBox="1">
            <a:spLocks noChangeAspect="1"/>
          </p:cNvSpPr>
          <p:nvPr/>
        </p:nvSpPr>
        <p:spPr>
          <a:xfrm>
            <a:off x="1346417" y="5082795"/>
            <a:ext cx="6491336" cy="433823"/>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algn="ctr" defTabSz="914400" rtl="0" eaLnBrk="1" latinLnBrk="0" hangingPunct="1">
              <a:lnSpc>
                <a:spcPct val="115000"/>
              </a:lnSpc>
              <a:spcAft>
                <a:spcPts val="1000"/>
              </a:spcAft>
            </a:pPr>
            <a:r>
              <a:rPr lang="en-US" sz="2000" dirty="0" smtClean="0">
                <a:solidFill>
                  <a:srgbClr val="808080"/>
                </a:solidFill>
                <a:latin typeface="Calibri" panose="020F0502020204030204" pitchFamily="34" charset="0"/>
                <a:ea typeface="MS Mincho" panose="02020609040205080304" pitchFamily="49" charset="-128"/>
                <a:cs typeface="Times New Roman" panose="02020603050405020304" pitchFamily="18" charset="0"/>
              </a:rPr>
              <a:t>25th March 2015</a:t>
            </a:r>
            <a:endParaRPr lang="en-GB" sz="2000" kern="1200" dirty="0">
              <a:solidFill>
                <a:srgbClr val="808080"/>
              </a:solidFill>
              <a:effectLst/>
              <a:latin typeface="Calibri" panose="020F0502020204030204" pitchFamily="34" charset="0"/>
              <a:ea typeface="MS Mincho" panose="02020609040205080304" pitchFamily="49" charset="-128"/>
              <a:cs typeface="Times New Roman" panose="02020603050405020304" pitchFamily="18" charset="0"/>
            </a:endParaRPr>
          </a:p>
        </p:txBody>
      </p:sp>
      <p:pic>
        <p:nvPicPr>
          <p:cNvPr id="2" name="Afbeelding 1" descr="robsf.png"/>
          <p:cNvPicPr>
            <a:picLocks noChangeAspect="1"/>
          </p:cNvPicPr>
          <p:nvPr/>
        </p:nvPicPr>
        <p:blipFill rotWithShape="1">
          <a:blip r:embed="rId2" cstate="print">
            <a:extLst>
              <a:ext uri="{28A0092B-C50C-407E-A947-70E740481C1C}">
                <a14:useLocalDpi xmlns:a14="http://schemas.microsoft.com/office/drawing/2010/main" val="0"/>
              </a:ext>
            </a:extLst>
          </a:blip>
          <a:srcRect t="36626" b="1737"/>
          <a:stretch/>
        </p:blipFill>
        <p:spPr>
          <a:xfrm flipH="1">
            <a:off x="5936991" y="4172029"/>
            <a:ext cx="781190" cy="856049"/>
          </a:xfrm>
          <a:prstGeom prst="rect">
            <a:avLst/>
          </a:prstGeom>
          <a:scene3d>
            <a:camera prst="obliqueTopLeft"/>
            <a:lightRig rig="threePt" dir="t"/>
          </a:scene3d>
        </p:spPr>
      </p:pic>
    </p:spTree>
    <p:extLst>
      <p:ext uri="{BB962C8B-B14F-4D97-AF65-F5344CB8AC3E}">
        <p14:creationId xmlns:p14="http://schemas.microsoft.com/office/powerpoint/2010/main" val="275551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hoek 3"/>
          <p:cNvSpPr/>
          <p:nvPr/>
        </p:nvSpPr>
        <p:spPr>
          <a:xfrm>
            <a:off x="2407535" y="2004130"/>
            <a:ext cx="5984466" cy="3416320"/>
          </a:xfrm>
          <a:prstGeom prst="rect">
            <a:avLst/>
          </a:prstGeom>
        </p:spPr>
        <p:txBody>
          <a:bodyPr wrap="square">
            <a:spAutoFit/>
          </a:bodyPr>
          <a:lstStyle/>
          <a:p>
            <a:r>
              <a:rPr lang="nl-NL" dirty="0" err="1"/>
              <a:t>Tablets</a:t>
            </a:r>
            <a:r>
              <a:rPr lang="nl-NL" dirty="0"/>
              <a:t> </a:t>
            </a:r>
            <a:r>
              <a:rPr lang="nl-NL" dirty="0" err="1"/>
              <a:t>and</a:t>
            </a:r>
            <a:r>
              <a:rPr lang="nl-NL" dirty="0"/>
              <a:t> 3D-printers are </a:t>
            </a:r>
            <a:r>
              <a:rPr lang="nl-NL" dirty="0" err="1"/>
              <a:t>finding</a:t>
            </a:r>
            <a:r>
              <a:rPr lang="nl-NL" dirty="0"/>
              <a:t> </a:t>
            </a:r>
            <a:r>
              <a:rPr lang="nl-NL" dirty="0" err="1"/>
              <a:t>their</a:t>
            </a:r>
            <a:r>
              <a:rPr lang="nl-NL" dirty="0"/>
              <a:t> way </a:t>
            </a:r>
            <a:r>
              <a:rPr lang="nl-NL" dirty="0" err="1"/>
              <a:t>to</a:t>
            </a:r>
            <a:r>
              <a:rPr lang="nl-NL" dirty="0"/>
              <a:t> schools </a:t>
            </a:r>
            <a:r>
              <a:rPr lang="nl-NL" dirty="0" err="1"/>
              <a:t>and</a:t>
            </a:r>
            <a:r>
              <a:rPr lang="nl-NL" dirty="0"/>
              <a:t> </a:t>
            </a:r>
            <a:r>
              <a:rPr lang="nl-NL" dirty="0" err="1"/>
              <a:t>industry</a:t>
            </a:r>
            <a:r>
              <a:rPr lang="nl-NL" dirty="0"/>
              <a:t>.</a:t>
            </a:r>
          </a:p>
          <a:p>
            <a:endParaRPr lang="nl-NL" dirty="0"/>
          </a:p>
          <a:p>
            <a:r>
              <a:rPr lang="nl-NL" dirty="0"/>
              <a:t>We must </a:t>
            </a:r>
            <a:r>
              <a:rPr lang="nl-NL" dirty="0" err="1"/>
              <a:t>prepare</a:t>
            </a:r>
            <a:r>
              <a:rPr lang="nl-NL" dirty="0"/>
              <a:t> </a:t>
            </a:r>
            <a:r>
              <a:rPr lang="nl-NL" dirty="0" err="1"/>
              <a:t>our</a:t>
            </a:r>
            <a:r>
              <a:rPr lang="nl-NL" dirty="0"/>
              <a:t> </a:t>
            </a:r>
            <a:r>
              <a:rPr lang="nl-NL" dirty="0" err="1"/>
              <a:t>students</a:t>
            </a:r>
            <a:r>
              <a:rPr lang="nl-NL" dirty="0"/>
              <a:t> </a:t>
            </a:r>
            <a:r>
              <a:rPr lang="nl-NL" dirty="0" err="1"/>
              <a:t>to</a:t>
            </a:r>
            <a:r>
              <a:rPr lang="nl-NL" dirty="0"/>
              <a:t> </a:t>
            </a:r>
            <a:r>
              <a:rPr lang="nl-NL" dirty="0" err="1"/>
              <a:t>be</a:t>
            </a:r>
            <a:r>
              <a:rPr lang="nl-NL" dirty="0"/>
              <a:t> </a:t>
            </a:r>
            <a:r>
              <a:rPr lang="nl-NL" dirty="0" err="1"/>
              <a:t>able</a:t>
            </a:r>
            <a:r>
              <a:rPr lang="nl-NL" dirty="0"/>
              <a:t> </a:t>
            </a:r>
            <a:r>
              <a:rPr lang="nl-NL" dirty="0" err="1"/>
              <a:t>to</a:t>
            </a:r>
            <a:r>
              <a:rPr lang="nl-NL" dirty="0"/>
              <a:t> </a:t>
            </a:r>
            <a:r>
              <a:rPr lang="nl-NL" dirty="0" err="1"/>
              <a:t>work</a:t>
            </a:r>
            <a:r>
              <a:rPr lang="nl-NL" dirty="0"/>
              <a:t> </a:t>
            </a:r>
            <a:r>
              <a:rPr lang="nl-NL" dirty="0" err="1"/>
              <a:t>with</a:t>
            </a:r>
            <a:r>
              <a:rPr lang="nl-NL" dirty="0"/>
              <a:t> these </a:t>
            </a:r>
            <a:r>
              <a:rPr lang="nl-NL" dirty="0" err="1"/>
              <a:t>devices</a:t>
            </a:r>
            <a:r>
              <a:rPr lang="nl-NL" dirty="0"/>
              <a:t>. </a:t>
            </a:r>
            <a:r>
              <a:rPr lang="nl-NL" dirty="0" err="1"/>
              <a:t>They</a:t>
            </a:r>
            <a:r>
              <a:rPr lang="nl-NL" dirty="0"/>
              <a:t> </a:t>
            </a:r>
            <a:r>
              <a:rPr lang="nl-NL" dirty="0" err="1"/>
              <a:t>will</a:t>
            </a:r>
            <a:r>
              <a:rPr lang="nl-NL" dirty="0"/>
              <a:t> get the </a:t>
            </a:r>
            <a:r>
              <a:rPr lang="nl-NL" dirty="0" err="1"/>
              <a:t>necessary</a:t>
            </a:r>
            <a:r>
              <a:rPr lang="nl-NL" dirty="0"/>
              <a:t> skills </a:t>
            </a:r>
            <a:r>
              <a:rPr lang="nl-NL" dirty="0" err="1"/>
              <a:t>to</a:t>
            </a:r>
            <a:r>
              <a:rPr lang="nl-NL" dirty="0"/>
              <a:t> </a:t>
            </a:r>
            <a:r>
              <a:rPr lang="nl-NL" dirty="0" err="1"/>
              <a:t>become</a:t>
            </a:r>
            <a:r>
              <a:rPr lang="nl-NL" dirty="0"/>
              <a:t> designers or engineers.</a:t>
            </a:r>
          </a:p>
          <a:p>
            <a:endParaRPr lang="nl-NL" dirty="0"/>
          </a:p>
          <a:p>
            <a:r>
              <a:rPr lang="nl-NL" i="1" dirty="0"/>
              <a:t>' A </a:t>
            </a:r>
            <a:r>
              <a:rPr lang="nl-NL" i="1" dirty="0" err="1"/>
              <a:t>once-shuttered</a:t>
            </a:r>
            <a:r>
              <a:rPr lang="nl-NL" i="1" dirty="0"/>
              <a:t> warehouse is </a:t>
            </a:r>
            <a:r>
              <a:rPr lang="nl-NL" i="1" dirty="0" err="1"/>
              <a:t>now</a:t>
            </a:r>
            <a:r>
              <a:rPr lang="nl-NL" i="1" dirty="0"/>
              <a:t> a state-of-the art lab </a:t>
            </a:r>
            <a:r>
              <a:rPr lang="nl-NL" i="1" dirty="0" err="1"/>
              <a:t>where</a:t>
            </a:r>
            <a:r>
              <a:rPr lang="nl-NL" i="1" dirty="0"/>
              <a:t> new </a:t>
            </a:r>
            <a:r>
              <a:rPr lang="nl-NL" i="1" dirty="0" err="1"/>
              <a:t>workers</a:t>
            </a:r>
            <a:r>
              <a:rPr lang="nl-NL" i="1" dirty="0"/>
              <a:t> are </a:t>
            </a:r>
            <a:r>
              <a:rPr lang="nl-NL" i="1" dirty="0" err="1"/>
              <a:t>mastering</a:t>
            </a:r>
            <a:r>
              <a:rPr lang="nl-NL" i="1" dirty="0"/>
              <a:t> the 3D </a:t>
            </a:r>
            <a:r>
              <a:rPr lang="nl-NL" i="1" dirty="0" err="1"/>
              <a:t>printing</a:t>
            </a:r>
            <a:r>
              <a:rPr lang="nl-NL" i="1" dirty="0"/>
              <a:t> </a:t>
            </a:r>
            <a:r>
              <a:rPr lang="nl-NL" i="1" dirty="0" err="1"/>
              <a:t>that</a:t>
            </a:r>
            <a:r>
              <a:rPr lang="nl-NL" i="1" dirty="0"/>
              <a:t> has the </a:t>
            </a:r>
            <a:r>
              <a:rPr lang="nl-NL" i="1" dirty="0" err="1"/>
              <a:t>potential</a:t>
            </a:r>
            <a:r>
              <a:rPr lang="nl-NL" i="1" dirty="0"/>
              <a:t> </a:t>
            </a:r>
            <a:r>
              <a:rPr lang="nl-NL" i="1" dirty="0" err="1"/>
              <a:t>to</a:t>
            </a:r>
            <a:r>
              <a:rPr lang="nl-NL" i="1" dirty="0"/>
              <a:t> </a:t>
            </a:r>
            <a:r>
              <a:rPr lang="nl-NL" i="1" dirty="0" err="1"/>
              <a:t>revolutionize</a:t>
            </a:r>
            <a:r>
              <a:rPr lang="nl-NL" i="1" dirty="0"/>
              <a:t> the way we make </a:t>
            </a:r>
            <a:r>
              <a:rPr lang="nl-NL" i="1" dirty="0" err="1"/>
              <a:t>almost</a:t>
            </a:r>
            <a:r>
              <a:rPr lang="nl-NL" i="1" dirty="0"/>
              <a:t> </a:t>
            </a:r>
            <a:r>
              <a:rPr lang="nl-NL" i="1" dirty="0" err="1"/>
              <a:t>everything</a:t>
            </a:r>
            <a:r>
              <a:rPr lang="nl-NL" i="1" dirty="0"/>
              <a:t>'</a:t>
            </a:r>
          </a:p>
          <a:p>
            <a:endParaRPr lang="nl-NL" dirty="0"/>
          </a:p>
          <a:p>
            <a:r>
              <a:rPr lang="nl-NL" dirty="0" smtClean="0"/>
              <a:t>                                    Barack </a:t>
            </a:r>
            <a:r>
              <a:rPr lang="nl-NL" dirty="0"/>
              <a:t>Obama, State of the Union. </a:t>
            </a:r>
          </a:p>
        </p:txBody>
      </p:sp>
      <p:pic>
        <p:nvPicPr>
          <p:cNvPr id="6" name="Afbeelding 5" descr="spsub.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1438" y="0"/>
            <a:ext cx="1974769" cy="1978750"/>
          </a:xfrm>
          <a:prstGeom prst="rect">
            <a:avLst/>
          </a:prstGeom>
        </p:spPr>
      </p:pic>
      <p:pic>
        <p:nvPicPr>
          <p:cNvPr id="7" name="Afbeelding 6" descr="ptsmmlog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3876" y="291119"/>
            <a:ext cx="2527300" cy="1524000"/>
          </a:xfrm>
          <a:prstGeom prst="rect">
            <a:avLst/>
          </a:prstGeom>
        </p:spPr>
      </p:pic>
      <p:pic>
        <p:nvPicPr>
          <p:cNvPr id="9" name="Afbeelding 8" descr="Flag-Pins-Czech-Republic-Belgiu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43260" y="188368"/>
            <a:ext cx="1934731" cy="1547785"/>
          </a:xfrm>
          <a:prstGeom prst="rect">
            <a:avLst/>
          </a:prstGeom>
        </p:spPr>
      </p:pic>
      <p:pic>
        <p:nvPicPr>
          <p:cNvPr id="10" name="Afbeelding 9" descr="WP_20150116_13_17_00_Pro(1).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4285" y="1889767"/>
            <a:ext cx="2055069" cy="3649650"/>
          </a:xfrm>
          <a:prstGeom prst="rect">
            <a:avLst/>
          </a:prstGeom>
        </p:spPr>
      </p:pic>
    </p:spTree>
    <p:extLst>
      <p:ext uri="{BB962C8B-B14F-4D97-AF65-F5344CB8AC3E}">
        <p14:creationId xmlns:p14="http://schemas.microsoft.com/office/powerpoint/2010/main" val="13197817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classroom, my students</a:t>
            </a:r>
            <a:endParaRPr lang="en-GB" dirty="0"/>
          </a:p>
        </p:txBody>
      </p:sp>
      <p:pic>
        <p:nvPicPr>
          <p:cNvPr id="4" name="Tijdelijke aanduiding voor inhoud 3" descr="WP_20141024_15_09_31_Pro.jpg"/>
          <p:cNvPicPr>
            <a:picLocks noGrp="1" noChangeAspect="1"/>
          </p:cNvPicPr>
          <p:nvPr>
            <p:ph idx="1"/>
          </p:nvPr>
        </p:nvPicPr>
        <p:blipFill>
          <a:blip r:embed="rId2">
            <a:extLst>
              <a:ext uri="{28A0092B-C50C-407E-A947-70E740481C1C}">
                <a14:useLocalDpi xmlns:a14="http://schemas.microsoft.com/office/drawing/2010/main" val="0"/>
              </a:ext>
            </a:extLst>
          </a:blip>
          <a:srcRect t="3406" b="3406"/>
          <a:stretch>
            <a:fillRect/>
          </a:stretch>
        </p:blipFill>
        <p:spPr/>
      </p:pic>
      <p:pic>
        <p:nvPicPr>
          <p:cNvPr id="5" name="Afbeelding 4" descr="WP_20141106_14_34_38_Pr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070" y="1610454"/>
            <a:ext cx="8665456" cy="4690794"/>
          </a:xfrm>
          <a:prstGeom prst="rect">
            <a:avLst/>
          </a:prstGeom>
        </p:spPr>
      </p:pic>
    </p:spTree>
    <p:extLst>
      <p:ext uri="{BB962C8B-B14F-4D97-AF65-F5344CB8AC3E}">
        <p14:creationId xmlns:p14="http://schemas.microsoft.com/office/powerpoint/2010/main" val="5917793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nodeType="clickEffect">
                                  <p:stCondLst>
                                    <p:cond delay="0"/>
                                  </p:stCondLst>
                                  <p:childTnLst>
                                    <p:animEffect transition="out" filter="dissolve">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pic>
        <p:nvPicPr>
          <p:cNvPr id="6" name="Afbeelding 5" descr="exploreccl.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626" y="3907138"/>
            <a:ext cx="1859265" cy="1773073"/>
          </a:xfrm>
          <a:prstGeom prst="rect">
            <a:avLst/>
          </a:prstGeom>
        </p:spPr>
      </p:pic>
      <p:pic>
        <p:nvPicPr>
          <p:cNvPr id="7" name="Afbeelding 6" descr="drea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374" y="1470494"/>
            <a:ext cx="1778314" cy="1797749"/>
          </a:xfrm>
          <a:prstGeom prst="rect">
            <a:avLst/>
          </a:prstGeom>
        </p:spPr>
      </p:pic>
      <p:sp>
        <p:nvSpPr>
          <p:cNvPr id="8" name="Rechthoek 7"/>
          <p:cNvSpPr/>
          <p:nvPr/>
        </p:nvSpPr>
        <p:spPr>
          <a:xfrm>
            <a:off x="2887599" y="1284382"/>
            <a:ext cx="4572000" cy="2308324"/>
          </a:xfrm>
          <a:prstGeom prst="rect">
            <a:avLst/>
          </a:prstGeom>
        </p:spPr>
        <p:txBody>
          <a:bodyPr>
            <a:spAutoFit/>
          </a:bodyPr>
          <a:lstStyle/>
          <a:p>
            <a:r>
              <a:rPr lang="nl-NL" dirty="0" err="1"/>
              <a:t>What</a:t>
            </a:r>
            <a:r>
              <a:rPr lang="nl-NL" dirty="0"/>
              <a:t> </a:t>
            </a:r>
            <a:r>
              <a:rPr lang="nl-NL" dirty="0" err="1"/>
              <a:t>will</a:t>
            </a:r>
            <a:r>
              <a:rPr lang="nl-NL" dirty="0"/>
              <a:t> 3D-printing look </a:t>
            </a:r>
            <a:r>
              <a:rPr lang="nl-NL" dirty="0" err="1"/>
              <a:t>like</a:t>
            </a:r>
            <a:r>
              <a:rPr lang="nl-NL" dirty="0"/>
              <a:t> in the </a:t>
            </a:r>
            <a:r>
              <a:rPr lang="nl-NL" dirty="0" err="1"/>
              <a:t>near</a:t>
            </a:r>
            <a:r>
              <a:rPr lang="nl-NL" dirty="0"/>
              <a:t> </a:t>
            </a:r>
            <a:r>
              <a:rPr lang="nl-NL" dirty="0" err="1"/>
              <a:t>future</a:t>
            </a:r>
            <a:r>
              <a:rPr lang="nl-NL" dirty="0"/>
              <a:t> ?</a:t>
            </a:r>
          </a:p>
          <a:p>
            <a:endParaRPr lang="nl-NL" dirty="0"/>
          </a:p>
          <a:p>
            <a:r>
              <a:rPr lang="nl-NL" dirty="0"/>
              <a:t>How we </a:t>
            </a:r>
            <a:r>
              <a:rPr lang="nl-NL" dirty="0" err="1"/>
              <a:t>can</a:t>
            </a:r>
            <a:r>
              <a:rPr lang="nl-NL" dirty="0"/>
              <a:t> </a:t>
            </a:r>
            <a:r>
              <a:rPr lang="nl-NL" dirty="0" err="1"/>
              <a:t>collaborate</a:t>
            </a:r>
            <a:r>
              <a:rPr lang="nl-NL" dirty="0"/>
              <a:t> </a:t>
            </a:r>
            <a:r>
              <a:rPr lang="nl-NL" dirty="0" err="1"/>
              <a:t>with</a:t>
            </a:r>
            <a:r>
              <a:rPr lang="nl-NL" dirty="0"/>
              <a:t> a school in </a:t>
            </a:r>
            <a:r>
              <a:rPr lang="nl-NL" dirty="0" err="1"/>
              <a:t>another</a:t>
            </a:r>
            <a:r>
              <a:rPr lang="nl-NL" dirty="0"/>
              <a:t> country ?</a:t>
            </a:r>
          </a:p>
          <a:p>
            <a:endParaRPr lang="nl-NL" dirty="0"/>
          </a:p>
          <a:p>
            <a:endParaRPr lang="nl-NL" dirty="0"/>
          </a:p>
          <a:p>
            <a:endParaRPr lang="nl-NL" dirty="0"/>
          </a:p>
        </p:txBody>
      </p:sp>
      <p:pic>
        <p:nvPicPr>
          <p:cNvPr id="10" name="Afbeelding 9" descr="spsub.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27215" y="4125889"/>
            <a:ext cx="1974769" cy="1978750"/>
          </a:xfrm>
          <a:prstGeom prst="rect">
            <a:avLst/>
          </a:prstGeom>
        </p:spPr>
      </p:pic>
      <p:pic>
        <p:nvPicPr>
          <p:cNvPr id="11" name="Afbeelding 10"/>
          <p:cNvPicPr>
            <a:picLocks noChangeAspect="1"/>
          </p:cNvPicPr>
          <p:nvPr/>
        </p:nvPicPr>
        <p:blipFill>
          <a:blip r:embed="rId5"/>
          <a:stretch>
            <a:fillRect/>
          </a:stretch>
        </p:blipFill>
        <p:spPr>
          <a:xfrm>
            <a:off x="2691703" y="3074669"/>
            <a:ext cx="2169703" cy="1481748"/>
          </a:xfrm>
          <a:prstGeom prst="rect">
            <a:avLst/>
          </a:prstGeom>
        </p:spPr>
      </p:pic>
      <p:pic>
        <p:nvPicPr>
          <p:cNvPr id="12" name="Afbeelding 11"/>
          <p:cNvPicPr>
            <a:picLocks noChangeAspect="1"/>
          </p:cNvPicPr>
          <p:nvPr/>
        </p:nvPicPr>
        <p:blipFill>
          <a:blip r:embed="rId6"/>
          <a:stretch>
            <a:fillRect/>
          </a:stretch>
        </p:blipFill>
        <p:spPr>
          <a:xfrm>
            <a:off x="5498823" y="2795153"/>
            <a:ext cx="2339369" cy="3119159"/>
          </a:xfrm>
          <a:prstGeom prst="rect">
            <a:avLst/>
          </a:prstGeom>
        </p:spPr>
      </p:pic>
    </p:spTree>
    <p:extLst>
      <p:ext uri="{BB962C8B-B14F-4D97-AF65-F5344CB8AC3E}">
        <p14:creationId xmlns:p14="http://schemas.microsoft.com/office/powerpoint/2010/main" val="18100302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pic>
        <p:nvPicPr>
          <p:cNvPr id="6" name="Afbeelding 5" descr="exploreccl.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626" y="3907138"/>
            <a:ext cx="1859265" cy="1773073"/>
          </a:xfrm>
          <a:prstGeom prst="rect">
            <a:avLst/>
          </a:prstGeom>
        </p:spPr>
      </p:pic>
      <p:pic>
        <p:nvPicPr>
          <p:cNvPr id="7" name="Afbeelding 6" descr="drea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374" y="1470494"/>
            <a:ext cx="1778314" cy="1797749"/>
          </a:xfrm>
          <a:prstGeom prst="rect">
            <a:avLst/>
          </a:prstGeom>
        </p:spPr>
      </p:pic>
      <p:pic>
        <p:nvPicPr>
          <p:cNvPr id="3" name="Afbeelding 2" descr="etwinin3ds1.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2167" y="1160596"/>
            <a:ext cx="5224522" cy="4980386"/>
          </a:xfrm>
          <a:prstGeom prst="rect">
            <a:avLst/>
          </a:prstGeom>
        </p:spPr>
      </p:pic>
    </p:spTree>
    <p:extLst>
      <p:ext uri="{BB962C8B-B14F-4D97-AF65-F5344CB8AC3E}">
        <p14:creationId xmlns:p14="http://schemas.microsoft.com/office/powerpoint/2010/main" val="34251156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pic>
        <p:nvPicPr>
          <p:cNvPr id="4" name="Afbeelding 3" descr="100pcs-pack-Plastic-font-b-Key-b-font-Ring-ID-Tags-Name-Card-Label-Language-fon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4442" y="1269151"/>
            <a:ext cx="2162956" cy="2162956"/>
          </a:xfrm>
          <a:prstGeom prst="rect">
            <a:avLst/>
          </a:prstGeom>
        </p:spPr>
      </p:pic>
      <p:pic>
        <p:nvPicPr>
          <p:cNvPr id="5" name="Afbeelding 4" descr="mapccl.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682" y="2313042"/>
            <a:ext cx="2098302" cy="2044152"/>
          </a:xfrm>
          <a:prstGeom prst="rect">
            <a:avLst/>
          </a:prstGeom>
        </p:spPr>
      </p:pic>
      <p:pic>
        <p:nvPicPr>
          <p:cNvPr id="8" name="Afbeelding 7" descr="gw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25145" y="3797763"/>
            <a:ext cx="3256854" cy="2171236"/>
          </a:xfrm>
          <a:prstGeom prst="rect">
            <a:avLst/>
          </a:prstGeom>
        </p:spPr>
      </p:pic>
      <p:pic>
        <p:nvPicPr>
          <p:cNvPr id="9" name="Afbeelding 8" descr="ptsmmlogo.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89633" y="1840606"/>
            <a:ext cx="2527300" cy="1524000"/>
          </a:xfrm>
          <a:prstGeom prst="rect">
            <a:avLst/>
          </a:prstGeom>
        </p:spPr>
      </p:pic>
      <p:pic>
        <p:nvPicPr>
          <p:cNvPr id="10" name="Afbeelding 9" descr="spsub.pn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96831" y="3803839"/>
            <a:ext cx="1974769" cy="1978750"/>
          </a:xfrm>
          <a:prstGeom prst="rect">
            <a:avLst/>
          </a:prstGeom>
        </p:spPr>
      </p:pic>
    </p:spTree>
    <p:extLst>
      <p:ext uri="{BB962C8B-B14F-4D97-AF65-F5344CB8AC3E}">
        <p14:creationId xmlns:p14="http://schemas.microsoft.com/office/powerpoint/2010/main" val="19430645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Afbeelding 5" descr="WP_20150123_09_52_30_Pro.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644383">
            <a:off x="4016735" y="3439851"/>
            <a:ext cx="3960525" cy="2230118"/>
          </a:xfrm>
          <a:prstGeom prst="rect">
            <a:avLst/>
          </a:prstGeom>
        </p:spPr>
      </p:pic>
      <p:sp>
        <p:nvSpPr>
          <p:cNvPr id="2" name="Title 1"/>
          <p:cNvSpPr>
            <a:spLocks noGrp="1"/>
          </p:cNvSpPr>
          <p:nvPr>
            <p:ph type="title"/>
          </p:nvPr>
        </p:nvSpPr>
        <p:spPr/>
        <p:txBody>
          <a:bodyPr/>
          <a:lstStyle/>
          <a:p>
            <a:r>
              <a:rPr lang="en-GB" dirty="0" smtClean="0"/>
              <a:t>SCENARIO</a:t>
            </a:r>
            <a:endParaRPr lang="en-GB" dirty="0"/>
          </a:p>
        </p:txBody>
      </p:sp>
      <p:pic>
        <p:nvPicPr>
          <p:cNvPr id="3" name="Afbeelding 2" descr="makeccl.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894" y="2157129"/>
            <a:ext cx="2127049" cy="2230447"/>
          </a:xfrm>
          <a:prstGeom prst="rect">
            <a:avLst/>
          </a:prstGeom>
        </p:spPr>
      </p:pic>
      <p:pic>
        <p:nvPicPr>
          <p:cNvPr id="7" name="Afbeelding 6" descr="2015-03-23_2222.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01665" y="583335"/>
            <a:ext cx="4032790" cy="2976435"/>
          </a:xfrm>
          <a:prstGeom prst="rect">
            <a:avLst/>
          </a:prstGeom>
        </p:spPr>
      </p:pic>
      <p:sp>
        <p:nvSpPr>
          <p:cNvPr id="11" name="Tekstvak 10"/>
          <p:cNvSpPr txBox="1"/>
          <p:nvPr/>
        </p:nvSpPr>
        <p:spPr>
          <a:xfrm>
            <a:off x="4120041" y="1756086"/>
            <a:ext cx="1688120" cy="369332"/>
          </a:xfrm>
          <a:prstGeom prst="rect">
            <a:avLst/>
          </a:prstGeom>
          <a:noFill/>
        </p:spPr>
        <p:txBody>
          <a:bodyPr wrap="none" rtlCol="0">
            <a:spAutoFit/>
          </a:bodyPr>
          <a:lstStyle/>
          <a:p>
            <a:r>
              <a:rPr lang="nl-NL" dirty="0" smtClean="0">
                <a:solidFill>
                  <a:schemeClr val="accent4">
                    <a:lumMod val="60000"/>
                    <a:lumOff val="40000"/>
                  </a:schemeClr>
                </a:solidFill>
              </a:rPr>
              <a:t>Tool: 3D Builder</a:t>
            </a:r>
            <a:endParaRPr lang="nl-NL" dirty="0">
              <a:solidFill>
                <a:schemeClr val="accent4">
                  <a:lumMod val="60000"/>
                  <a:lumOff val="40000"/>
                </a:schemeClr>
              </a:solidFill>
            </a:endParaRPr>
          </a:p>
        </p:txBody>
      </p:sp>
    </p:spTree>
    <p:extLst>
      <p:ext uri="{BB962C8B-B14F-4D97-AF65-F5344CB8AC3E}">
        <p14:creationId xmlns:p14="http://schemas.microsoft.com/office/powerpoint/2010/main" val="42666670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pic>
        <p:nvPicPr>
          <p:cNvPr id="3" name="Afbeelding 2" descr="makeccl.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894" y="2157129"/>
            <a:ext cx="2127049" cy="2230447"/>
          </a:xfrm>
          <a:prstGeom prst="rect">
            <a:avLst/>
          </a:prstGeom>
        </p:spPr>
      </p:pic>
      <p:pic>
        <p:nvPicPr>
          <p:cNvPr id="5" name="Afbeelding 4" descr="WP_20150106_11_14_36_Pro.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866277">
            <a:off x="3281633" y="2533867"/>
            <a:ext cx="4719936" cy="2657732"/>
          </a:xfrm>
          <a:prstGeom prst="rect">
            <a:avLst/>
          </a:prstGeom>
        </p:spPr>
      </p:pic>
      <p:pic>
        <p:nvPicPr>
          <p:cNvPr id="8" name="Afbeelding 7" descr="b124eae.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79516" y="340279"/>
            <a:ext cx="2728797" cy="2046598"/>
          </a:xfrm>
          <a:prstGeom prst="rect">
            <a:avLst/>
          </a:prstGeom>
        </p:spPr>
      </p:pic>
    </p:spTree>
    <p:extLst>
      <p:ext uri="{BB962C8B-B14F-4D97-AF65-F5344CB8AC3E}">
        <p14:creationId xmlns:p14="http://schemas.microsoft.com/office/powerpoint/2010/main" val="18753023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pic>
        <p:nvPicPr>
          <p:cNvPr id="4" name="Afbeelding 3" descr="remakeccl.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352" y="3613885"/>
            <a:ext cx="1892300" cy="1854200"/>
          </a:xfrm>
          <a:prstGeom prst="rect">
            <a:avLst/>
          </a:prstGeom>
        </p:spPr>
      </p:pic>
      <p:pic>
        <p:nvPicPr>
          <p:cNvPr id="6" name="Afbeelding 5" descr="askccl.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184" y="1536297"/>
            <a:ext cx="1943100" cy="1816100"/>
          </a:xfrm>
          <a:prstGeom prst="rect">
            <a:avLst/>
          </a:prstGeom>
        </p:spPr>
      </p:pic>
      <p:pic>
        <p:nvPicPr>
          <p:cNvPr id="9" name="Afbeelding 8" descr="WP_20150227_17_29_22_Pro.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474936">
            <a:off x="3418308" y="449655"/>
            <a:ext cx="4273345" cy="2406263"/>
          </a:xfrm>
          <a:prstGeom prst="rect">
            <a:avLst/>
          </a:prstGeom>
        </p:spPr>
      </p:pic>
      <p:pic>
        <p:nvPicPr>
          <p:cNvPr id="11" name="Afbeelding 10"/>
          <p:cNvPicPr>
            <a:picLocks noChangeAspect="1"/>
          </p:cNvPicPr>
          <p:nvPr/>
        </p:nvPicPr>
        <p:blipFill>
          <a:blip r:embed="rId5"/>
          <a:stretch>
            <a:fillRect/>
          </a:stretch>
        </p:blipFill>
        <p:spPr>
          <a:xfrm>
            <a:off x="3375167" y="2837688"/>
            <a:ext cx="5179809" cy="2916681"/>
          </a:xfrm>
          <a:prstGeom prst="rect">
            <a:avLst/>
          </a:prstGeom>
        </p:spPr>
      </p:pic>
    </p:spTree>
    <p:extLst>
      <p:ext uri="{BB962C8B-B14F-4D97-AF65-F5344CB8AC3E}">
        <p14:creationId xmlns:p14="http://schemas.microsoft.com/office/powerpoint/2010/main" val="27167561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pic>
        <p:nvPicPr>
          <p:cNvPr id="4" name="Afbeelding 3" descr="remakeccl.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5391" y="2201774"/>
            <a:ext cx="1892300" cy="1854200"/>
          </a:xfrm>
          <a:prstGeom prst="rect">
            <a:avLst/>
          </a:prstGeom>
        </p:spPr>
      </p:pic>
      <p:pic>
        <p:nvPicPr>
          <p:cNvPr id="3" name="3D_printing_Ccl">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72496" y="2135528"/>
            <a:ext cx="6363504" cy="3579471"/>
          </a:xfrm>
          <a:prstGeom prst="rect">
            <a:avLst/>
          </a:prstGeom>
        </p:spPr>
      </p:pic>
    </p:spTree>
    <p:extLst>
      <p:ext uri="{BB962C8B-B14F-4D97-AF65-F5344CB8AC3E}">
        <p14:creationId xmlns:p14="http://schemas.microsoft.com/office/powerpoint/2010/main" val="36912123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4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CHALLENGES/BENEFITS</a:t>
            </a:r>
            <a:endParaRPr lang="en-GB" dirty="0"/>
          </a:p>
        </p:txBody>
      </p:sp>
      <p:pic>
        <p:nvPicPr>
          <p:cNvPr id="3" name="Afbeelding 2" descr="winpc.png"/>
          <p:cNvPicPr>
            <a:picLocks noChangeAspect="1"/>
          </p:cNvPicPr>
          <p:nvPr/>
        </p:nvPicPr>
        <p:blipFill rotWithShape="1">
          <a:blip r:embed="rId2">
            <a:extLst>
              <a:ext uri="{28A0092B-C50C-407E-A947-70E740481C1C}">
                <a14:useLocalDpi xmlns:a14="http://schemas.microsoft.com/office/drawing/2010/main" val="0"/>
              </a:ext>
            </a:extLst>
          </a:blip>
          <a:srcRect t="17331" b="19455"/>
          <a:stretch/>
        </p:blipFill>
        <p:spPr>
          <a:xfrm>
            <a:off x="173770" y="1129347"/>
            <a:ext cx="1870738" cy="2102400"/>
          </a:xfrm>
          <a:prstGeom prst="rect">
            <a:avLst/>
          </a:prstGeom>
        </p:spPr>
      </p:pic>
      <p:pic>
        <p:nvPicPr>
          <p:cNvPr id="7" name="Afbeelding 6"/>
          <p:cNvPicPr>
            <a:picLocks noChangeAspect="1"/>
          </p:cNvPicPr>
          <p:nvPr/>
        </p:nvPicPr>
        <p:blipFill>
          <a:blip r:embed="rId3"/>
          <a:stretch>
            <a:fillRect/>
          </a:stretch>
        </p:blipFill>
        <p:spPr>
          <a:xfrm rot="659718">
            <a:off x="2635532" y="1513030"/>
            <a:ext cx="6004097" cy="3380826"/>
          </a:xfrm>
          <a:prstGeom prst="rect">
            <a:avLst/>
          </a:prstGeom>
        </p:spPr>
      </p:pic>
      <p:pic>
        <p:nvPicPr>
          <p:cNvPr id="10" name="Afbeelding 9"/>
          <p:cNvPicPr>
            <a:picLocks noChangeAspect="1"/>
          </p:cNvPicPr>
          <p:nvPr/>
        </p:nvPicPr>
        <p:blipFill>
          <a:blip r:embed="rId4"/>
          <a:stretch>
            <a:fillRect/>
          </a:stretch>
        </p:blipFill>
        <p:spPr>
          <a:xfrm rot="167983">
            <a:off x="4204056" y="5108913"/>
            <a:ext cx="2334205" cy="1013086"/>
          </a:xfrm>
          <a:prstGeom prst="rect">
            <a:avLst/>
          </a:prstGeom>
        </p:spPr>
      </p:pic>
      <p:pic>
        <p:nvPicPr>
          <p:cNvPr id="5" name="Afbeelding 4" descr="Doodle3D-wifibox.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0303" y="3943597"/>
            <a:ext cx="3221224" cy="1914327"/>
          </a:xfrm>
          <a:prstGeom prst="rect">
            <a:avLst/>
          </a:prstGeom>
        </p:spPr>
      </p:pic>
    </p:spTree>
    <p:extLst>
      <p:ext uri="{BB962C8B-B14F-4D97-AF65-F5344CB8AC3E}">
        <p14:creationId xmlns:p14="http://schemas.microsoft.com/office/powerpoint/2010/main" val="19595814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STEPS</a:t>
            </a:r>
            <a:endParaRPr lang="en-GB" dirty="0"/>
          </a:p>
        </p:txBody>
      </p:sp>
      <p:pic>
        <p:nvPicPr>
          <p:cNvPr id="4" name="Afbeelding 3"/>
          <p:cNvPicPr>
            <a:picLocks noChangeAspect="1"/>
          </p:cNvPicPr>
          <p:nvPr/>
        </p:nvPicPr>
        <p:blipFill>
          <a:blip r:embed="rId2"/>
          <a:stretch>
            <a:fillRect/>
          </a:stretch>
        </p:blipFill>
        <p:spPr>
          <a:xfrm>
            <a:off x="3450902" y="-81673"/>
            <a:ext cx="3810000" cy="1905000"/>
          </a:xfrm>
          <a:prstGeom prst="rect">
            <a:avLst/>
          </a:prstGeom>
        </p:spPr>
      </p:pic>
      <p:pic>
        <p:nvPicPr>
          <p:cNvPr id="6" name="Afbeelding 5" descr="app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3637" y="2010114"/>
            <a:ext cx="6772275" cy="3810000"/>
          </a:xfrm>
          <a:prstGeom prst="rect">
            <a:avLst/>
          </a:prstGeom>
        </p:spPr>
      </p:pic>
    </p:spTree>
    <p:extLst>
      <p:ext uri="{BB962C8B-B14F-4D97-AF65-F5344CB8AC3E}">
        <p14:creationId xmlns:p14="http://schemas.microsoft.com/office/powerpoint/2010/main" val="18991688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STEPS</a:t>
            </a:r>
            <a:endParaRPr lang="en-GB" dirty="0"/>
          </a:p>
        </p:txBody>
      </p:sp>
      <p:pic>
        <p:nvPicPr>
          <p:cNvPr id="3" name="Afbeelding 2" descr="app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5647" y="1645529"/>
            <a:ext cx="6238875" cy="3810000"/>
          </a:xfrm>
          <a:prstGeom prst="rect">
            <a:avLst/>
          </a:prstGeom>
        </p:spPr>
      </p:pic>
      <p:pic>
        <p:nvPicPr>
          <p:cNvPr id="4" name="Afbeelding 3"/>
          <p:cNvPicPr>
            <a:picLocks noChangeAspect="1"/>
          </p:cNvPicPr>
          <p:nvPr/>
        </p:nvPicPr>
        <p:blipFill>
          <a:blip r:embed="rId3"/>
          <a:stretch>
            <a:fillRect/>
          </a:stretch>
        </p:blipFill>
        <p:spPr>
          <a:xfrm>
            <a:off x="3450902" y="-81673"/>
            <a:ext cx="3810000" cy="1905000"/>
          </a:xfrm>
          <a:prstGeom prst="rect">
            <a:avLst/>
          </a:prstGeom>
        </p:spPr>
      </p:pic>
    </p:spTree>
    <p:extLst>
      <p:ext uri="{BB962C8B-B14F-4D97-AF65-F5344CB8AC3E}">
        <p14:creationId xmlns:p14="http://schemas.microsoft.com/office/powerpoint/2010/main" val="578240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Afbeelding 6" descr="2015-03-23_231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64218">
            <a:off x="1145260" y="681944"/>
            <a:ext cx="6579172" cy="4912252"/>
          </a:xfrm>
          <a:prstGeom prst="rect">
            <a:avLst/>
          </a:prstGeom>
        </p:spPr>
      </p:pic>
      <p:sp>
        <p:nvSpPr>
          <p:cNvPr id="2" name="Title 1"/>
          <p:cNvSpPr>
            <a:spLocks noGrp="1"/>
          </p:cNvSpPr>
          <p:nvPr>
            <p:ph type="title"/>
          </p:nvPr>
        </p:nvSpPr>
        <p:spPr/>
        <p:txBody>
          <a:bodyPr/>
          <a:lstStyle/>
          <a:p>
            <a:r>
              <a:rPr lang="en-GB" dirty="0" smtClean="0"/>
              <a:t>NEXT STEPS</a:t>
            </a:r>
            <a:endParaRPr lang="en-GB" dirty="0"/>
          </a:p>
        </p:txBody>
      </p:sp>
    </p:spTree>
    <p:extLst>
      <p:ext uri="{BB962C8B-B14F-4D97-AF65-F5344CB8AC3E}">
        <p14:creationId xmlns:p14="http://schemas.microsoft.com/office/powerpoint/2010/main" val="3755265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SHORT MOVIE</a:t>
            </a:r>
            <a:endParaRPr lang="en-GB" dirty="0"/>
          </a:p>
        </p:txBody>
      </p:sp>
      <p:pic>
        <p:nvPicPr>
          <p:cNvPr id="3" name="Afbeelding 2" descr="photofunny.net__final_414915913094_.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711567">
            <a:off x="6657268" y="3982711"/>
            <a:ext cx="2175054" cy="1907355"/>
          </a:xfrm>
          <a:prstGeom prst="rect">
            <a:avLst/>
          </a:prstGeom>
        </p:spPr>
      </p:pic>
      <p:pic>
        <p:nvPicPr>
          <p:cNvPr id="4" name="WP_20150116_09_46_51_Pr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75949" y="1267485"/>
            <a:ext cx="5308540" cy="2986054"/>
          </a:xfrm>
          <a:prstGeom prst="rect">
            <a:avLst/>
          </a:prstGeom>
        </p:spPr>
      </p:pic>
    </p:spTree>
    <p:extLst>
      <p:ext uri="{BB962C8B-B14F-4D97-AF65-F5344CB8AC3E}">
        <p14:creationId xmlns:p14="http://schemas.microsoft.com/office/powerpoint/2010/main" val="14204854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Afbeelding 5"/>
          <p:cNvPicPr>
            <a:picLocks noChangeAspect="1"/>
          </p:cNvPicPr>
          <p:nvPr/>
        </p:nvPicPr>
        <p:blipFill>
          <a:blip r:embed="rId2"/>
          <a:stretch>
            <a:fillRect/>
          </a:stretch>
        </p:blipFill>
        <p:spPr>
          <a:xfrm>
            <a:off x="1759531" y="0"/>
            <a:ext cx="5755897" cy="3241068"/>
          </a:xfrm>
          <a:prstGeom prst="rect">
            <a:avLst/>
          </a:prstGeom>
        </p:spPr>
      </p:pic>
      <p:sp>
        <p:nvSpPr>
          <p:cNvPr id="2" name="Title 1"/>
          <p:cNvSpPr>
            <a:spLocks noGrp="1"/>
          </p:cNvSpPr>
          <p:nvPr>
            <p:ph type="title"/>
          </p:nvPr>
        </p:nvSpPr>
        <p:spPr>
          <a:xfrm>
            <a:off x="420625" y="223165"/>
            <a:ext cx="7184286" cy="1044320"/>
          </a:xfrm>
        </p:spPr>
        <p:txBody>
          <a:bodyPr/>
          <a:lstStyle/>
          <a:p>
            <a:r>
              <a:rPr lang="es-ES" dirty="0" err="1" smtClean="0"/>
              <a:t>Thank</a:t>
            </a:r>
            <a:r>
              <a:rPr lang="es-ES" dirty="0" smtClean="0"/>
              <a:t> </a:t>
            </a:r>
            <a:r>
              <a:rPr lang="es-ES" dirty="0" err="1" smtClean="0"/>
              <a:t>you</a:t>
            </a:r>
            <a:r>
              <a:rPr lang="es-ES" dirty="0" smtClean="0"/>
              <a:t>!</a:t>
            </a:r>
            <a:endParaRPr lang="en-GB" dirty="0"/>
          </a:p>
        </p:txBody>
      </p:sp>
      <p:sp>
        <p:nvSpPr>
          <p:cNvPr id="3" name="Content Placeholder 2"/>
          <p:cNvSpPr>
            <a:spLocks noGrp="1"/>
          </p:cNvSpPr>
          <p:nvPr>
            <p:ph idx="1"/>
          </p:nvPr>
        </p:nvSpPr>
        <p:spPr>
          <a:xfrm>
            <a:off x="1035697" y="5047862"/>
            <a:ext cx="7240555" cy="1110343"/>
          </a:xfrm>
        </p:spPr>
        <p:txBody>
          <a:bodyPr>
            <a:normAutofit/>
          </a:bodyPr>
          <a:lstStyle/>
          <a:p>
            <a:pPr marL="0" indent="0" algn="ctr">
              <a:buNone/>
            </a:pPr>
            <a:r>
              <a:rPr lang="de-DE" sz="1400" dirty="0" smtClean="0">
                <a:solidFill>
                  <a:schemeClr val="tx1">
                    <a:lumMod val="50000"/>
                    <a:lumOff val="50000"/>
                  </a:schemeClr>
                </a:solidFill>
              </a:rPr>
              <a:t>The </a:t>
            </a:r>
            <a:r>
              <a:rPr lang="de-DE" sz="1400" dirty="0">
                <a:solidFill>
                  <a:schemeClr val="tx1">
                    <a:lumMod val="50000"/>
                    <a:lumOff val="50000"/>
                  </a:schemeClr>
                </a:solidFill>
              </a:rPr>
              <a:t>work presented on this document is supported by the European Commission’s Lifelong Learning Programme – project Creative Classrooms Lab (Grant agreement 2012–5124/005-001). The content of this document is the sole responsibility of the consortium members and it does not represent the opinion of the European Commission and the Commission is not responsible for any use that might be made of information contained herein.</a:t>
            </a:r>
            <a:endParaRPr lang="en-GB" sz="1400" dirty="0">
              <a:solidFill>
                <a:schemeClr val="tx1">
                  <a:lumMod val="50000"/>
                  <a:lumOff val="50000"/>
                </a:schemeClr>
              </a:solidFill>
            </a:endParaRPr>
          </a:p>
        </p:txBody>
      </p:sp>
      <p:sp>
        <p:nvSpPr>
          <p:cNvPr id="4" name="Rectangle 3"/>
          <p:cNvSpPr/>
          <p:nvPr/>
        </p:nvSpPr>
        <p:spPr>
          <a:xfrm>
            <a:off x="1814297" y="3442746"/>
            <a:ext cx="5570375" cy="830997"/>
          </a:xfrm>
          <a:prstGeom prst="rect">
            <a:avLst/>
          </a:prstGeom>
        </p:spPr>
        <p:txBody>
          <a:bodyPr wrap="square">
            <a:spAutoFit/>
          </a:bodyPr>
          <a:lstStyle/>
          <a:p>
            <a:pPr algn="ctr"/>
            <a:r>
              <a:rPr lang="de-DE" sz="2400" dirty="0" smtClean="0">
                <a:solidFill>
                  <a:schemeClr val="tx1">
                    <a:lumMod val="50000"/>
                    <a:lumOff val="50000"/>
                  </a:schemeClr>
                </a:solidFill>
              </a:rPr>
              <a:t>Read more: </a:t>
            </a:r>
            <a:r>
              <a:rPr lang="de-DE" sz="2400" dirty="0" smtClean="0">
                <a:solidFill>
                  <a:schemeClr val="tx1">
                    <a:lumMod val="50000"/>
                    <a:lumOff val="50000"/>
                  </a:schemeClr>
                </a:solidFill>
                <a:hlinkClick r:id="rId3"/>
              </a:rPr>
              <a:t>http://creative.eun.org</a:t>
            </a:r>
            <a:r>
              <a:rPr lang="de-DE" sz="2400" dirty="0" smtClean="0">
                <a:solidFill>
                  <a:schemeClr val="tx1">
                    <a:lumMod val="50000"/>
                    <a:lumOff val="50000"/>
                  </a:schemeClr>
                </a:solidFill>
              </a:rPr>
              <a:t> </a:t>
            </a:r>
          </a:p>
          <a:p>
            <a:pPr algn="ctr"/>
            <a:r>
              <a:rPr lang="de-DE" sz="2400" dirty="0" smtClean="0">
                <a:solidFill>
                  <a:schemeClr val="tx1">
                    <a:lumMod val="50000"/>
                    <a:lumOff val="50000"/>
                  </a:schemeClr>
                </a:solidFill>
              </a:rPr>
              <a:t>Contact us: </a:t>
            </a:r>
            <a:r>
              <a:rPr lang="de-DE" sz="2400" dirty="0" smtClean="0">
                <a:solidFill>
                  <a:schemeClr val="tx1">
                    <a:lumMod val="50000"/>
                    <a:lumOff val="50000"/>
                  </a:schemeClr>
                </a:solidFill>
                <a:hlinkClick r:id="rId4"/>
              </a:rPr>
              <a:t>creativeclassroom@eun.org</a:t>
            </a:r>
            <a:r>
              <a:rPr lang="de-DE" sz="2400" dirty="0" smtClean="0">
                <a:solidFill>
                  <a:schemeClr val="tx1">
                    <a:lumMod val="50000"/>
                    <a:lumOff val="50000"/>
                  </a:schemeClr>
                </a:solidFill>
              </a:rPr>
              <a:t> </a:t>
            </a:r>
          </a:p>
        </p:txBody>
      </p:sp>
      <p:pic>
        <p:nvPicPr>
          <p:cNvPr id="5" name="Picture 4"/>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935" y="4257467"/>
            <a:ext cx="2194705" cy="702779"/>
          </a:xfrm>
          <a:prstGeom prst="rect">
            <a:avLst/>
          </a:prstGeom>
          <a:noFill/>
          <a:ln>
            <a:noFill/>
          </a:ln>
        </p:spPr>
      </p:pic>
      <p:sp>
        <p:nvSpPr>
          <p:cNvPr id="7" name="Tekstvak 6"/>
          <p:cNvSpPr txBox="1"/>
          <p:nvPr/>
        </p:nvSpPr>
        <p:spPr>
          <a:xfrm>
            <a:off x="3542749" y="2825535"/>
            <a:ext cx="1736373" cy="369332"/>
          </a:xfrm>
          <a:prstGeom prst="rect">
            <a:avLst/>
          </a:prstGeom>
          <a:noFill/>
        </p:spPr>
        <p:txBody>
          <a:bodyPr wrap="none" rtlCol="0">
            <a:spAutoFit/>
          </a:bodyPr>
          <a:lstStyle/>
          <a:p>
            <a:r>
              <a:rPr lang="nl-NL" dirty="0" err="1" smtClean="0">
                <a:solidFill>
                  <a:srgbClr val="FFD966"/>
                </a:solidFill>
              </a:rPr>
              <a:t>Ondrej</a:t>
            </a:r>
            <a:r>
              <a:rPr lang="nl-NL" dirty="0" smtClean="0">
                <a:solidFill>
                  <a:srgbClr val="FFD966"/>
                </a:solidFill>
              </a:rPr>
              <a:t> &amp; Robert</a:t>
            </a:r>
            <a:endParaRPr lang="nl-NL" dirty="0">
              <a:solidFill>
                <a:srgbClr val="FFD966"/>
              </a:solidFill>
            </a:endParaRPr>
          </a:p>
        </p:txBody>
      </p:sp>
      <p:pic>
        <p:nvPicPr>
          <p:cNvPr id="8" name="Afbeelding 7" descr="Flag-Pins-Czech-Republic-Belgium.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59367" y="382817"/>
            <a:ext cx="884340" cy="707472"/>
          </a:xfrm>
          <a:prstGeom prst="rect">
            <a:avLst/>
          </a:prstGeom>
        </p:spPr>
      </p:pic>
    </p:spTree>
    <p:extLst>
      <p:ext uri="{BB962C8B-B14F-4D97-AF65-F5344CB8AC3E}">
        <p14:creationId xmlns:p14="http://schemas.microsoft.com/office/powerpoint/2010/main" val="56100920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233</TotalTime>
  <Words>214</Words>
  <Application>Microsoft Office PowerPoint</Application>
  <PresentationFormat>Diavoorstelling (4:3)</PresentationFormat>
  <Paragraphs>33</Paragraphs>
  <Slides>16</Slides>
  <Notes>0</Notes>
  <HiddenSlides>0</HiddenSlides>
  <MMClips>2</MMClips>
  <ScaleCrop>false</ScaleCrop>
  <HeadingPairs>
    <vt:vector size="4" baseType="variant">
      <vt:variant>
        <vt:lpstr>Thema</vt:lpstr>
      </vt:variant>
      <vt:variant>
        <vt:i4>2</vt:i4>
      </vt:variant>
      <vt:variant>
        <vt:lpstr>Diatitels</vt:lpstr>
      </vt:variant>
      <vt:variant>
        <vt:i4>16</vt:i4>
      </vt:variant>
    </vt:vector>
  </HeadingPairs>
  <TitlesOfParts>
    <vt:vector size="18" baseType="lpstr">
      <vt:lpstr>Office Theme</vt:lpstr>
      <vt:lpstr>Custom Design</vt:lpstr>
      <vt:lpstr>PowerPoint-presentatie</vt:lpstr>
      <vt:lpstr>PowerPoint-presentatie</vt:lpstr>
      <vt:lpstr>My classroom, my students</vt:lpstr>
      <vt:lpstr>SCENARIO</vt:lpstr>
      <vt:lpstr>SCENARIO</vt:lpstr>
      <vt:lpstr>SCENARIO</vt:lpstr>
      <vt:lpstr>SCENARIO</vt:lpstr>
      <vt:lpstr>SCENARIO</vt:lpstr>
      <vt:lpstr>SCENARIO</vt:lpstr>
      <vt:lpstr>SCENARIO</vt:lpstr>
      <vt:lpstr>CHALLENGES/BENEFITS</vt:lpstr>
      <vt:lpstr>NEXT STEPS</vt:lpstr>
      <vt:lpstr>NEXT STEPS</vt:lpstr>
      <vt:lpstr>NEXT STEPS</vt:lpstr>
      <vt:lpstr>SHORT MOVIE</vt:lpstr>
      <vt:lpstr>Thank you!</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Elina Jokisalo</dc:creator>
  <cp:lastModifiedBy>Conings Robert</cp:lastModifiedBy>
  <cp:revision>28</cp:revision>
  <dcterms:created xsi:type="dcterms:W3CDTF">2013-06-03T14:16:08Z</dcterms:created>
  <dcterms:modified xsi:type="dcterms:W3CDTF">2015-03-24T09:03:00Z</dcterms:modified>
</cp:coreProperties>
</file>