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368" r:id="rId5"/>
    <p:sldId id="259" r:id="rId6"/>
    <p:sldId id="367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</p:sldIdLst>
  <p:sldSz cx="9144000" cy="6858000" type="screen4x3"/>
  <p:notesSz cx="6858000" cy="9144000"/>
  <p:embeddedFontLst>
    <p:embeddedFont>
      <p:font typeface="Alfa Slab One" panose="020B0604020202020204" charset="0"/>
      <p:regular r:id="rId22"/>
    </p:embeddedFont>
    <p:embeddedFont>
      <p:font typeface="Proxima Nova" panose="020B0604020202020204" charset="0"/>
      <p:regular r:id="rId23"/>
      <p:bold r:id="rId24"/>
      <p:italic r:id="rId25"/>
      <p:boldItalic r:id="rId26"/>
    </p:embeddedFont>
    <p:embeddedFont>
      <p:font typeface="Tahoma" panose="020B0604030504040204" pitchFamily="3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5649466d1e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5649466d1e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649466d1e_0_8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649466d1e_0_8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649466d1e_0_8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649466d1e_0_8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649466d1e_0_8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5649466d1e_0_8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649466d1e_0_9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5649466d1e_0_9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649466d1e_0_9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5649466d1e_0_9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649466d1e_0_9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5649466d1e_0_9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649466d1e_0_9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5649466d1e_0_9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649466d1e_0_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5649466d1e_0_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90351394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590351394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513ac0d4d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513ac0d4d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5649466d1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5649466d1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5649466d1e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5649466d1e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 badge numérique (digital badges ou open badges) est un dispositif numérique qui se présente sous forme d’icône et qui est utilisé pour confirmer l'acquisition d’aptitudes, de connaissances ou de compétences 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66A1E-BF52-479A-BB6D-AEF52B79D13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779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93075fac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93075fac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 badge numérique (digital badges ou open badges) est un dispositif numérique qui se présente sous forme d’icône et qui est utilisé pour confirmer l'acquisition d’aptitudes, de connaissances ou de compétences 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66A1E-BF52-479A-BB6D-AEF52B79D13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7266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649466d1e_0_8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649466d1e_0_8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8c98391e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58c98391e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12ee461d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12ee461d9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3668217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794633"/>
            <a:ext cx="8520600" cy="26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4221097"/>
            <a:ext cx="8520600" cy="9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557233"/>
            <a:ext cx="8520600" cy="2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4299000"/>
            <a:ext cx="8520600" cy="14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D1A4E9-B4EA-4E6A-B73F-05914FAD9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88D31A-D0BE-47FA-B3AE-3E4B0848D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D5AB9B-2D9C-4088-8596-46EB9F44E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C78FA-D977-4301-B40C-8D6E9BA9ADB2}" type="datetime1">
              <a:rPr lang="fr-FR" smtClean="0"/>
              <a:t>01/07/2019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DEEBCC-1759-48C7-A99B-07A3572ED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C5D2D3-0C48-424D-83E2-D69D4C1B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2640-0A1C-4145-AC4E-D5DF4089BC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0891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3307400"/>
            <a:ext cx="8114400" cy="32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8424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987833"/>
            <a:ext cx="2808000" cy="41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83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834132"/>
            <a:ext cx="4045200" cy="206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3974834"/>
            <a:ext cx="40452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5644967"/>
            <a:ext cx="5998800" cy="7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4.gif"/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12" Type="http://schemas.openxmlformats.org/officeDocument/2006/relationships/image" Target="../media/image1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5" Type="http://schemas.openxmlformats.org/officeDocument/2006/relationships/image" Target="../media/image6.gif"/><Relationship Id="rId10" Type="http://schemas.openxmlformats.org/officeDocument/2006/relationships/image" Target="../media/image11.gif"/><Relationship Id="rId4" Type="http://schemas.openxmlformats.org/officeDocument/2006/relationships/image" Target="../media/image5.gif"/><Relationship Id="rId9" Type="http://schemas.openxmlformats.org/officeDocument/2006/relationships/image" Target="../media/image10.gif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794633"/>
            <a:ext cx="8520600" cy="26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Les Open Badges et leur écosystème</a:t>
            </a: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3761700" y="3901325"/>
            <a:ext cx="2072172" cy="8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 dirty="0">
                <a:latin typeface="Proxima Nova"/>
                <a:ea typeface="Proxima Nova"/>
                <a:cs typeface="Proxima Nova"/>
                <a:sym typeface="Proxima Nova"/>
              </a:rPr>
              <a:t>le 1 </a:t>
            </a:r>
            <a:r>
              <a:rPr lang="fr-FR" sz="1800" b="1" dirty="0">
                <a:latin typeface="Proxima Nova"/>
                <a:ea typeface="Proxima Nova"/>
                <a:cs typeface="Proxima Nova"/>
                <a:sym typeface="Proxima Nova"/>
              </a:rPr>
              <a:t>juillet </a:t>
            </a:r>
            <a:r>
              <a:rPr lang="fr" sz="1800" b="1" dirty="0">
                <a:latin typeface="Proxima Nova"/>
                <a:ea typeface="Proxima Nova"/>
                <a:cs typeface="Proxima Nova"/>
                <a:sym typeface="Proxima Nova"/>
              </a:rPr>
              <a:t>2019</a:t>
            </a:r>
            <a:endParaRPr sz="1800" b="1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311688" y="2461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Comment demander un badge ?</a:t>
            </a:r>
            <a:endParaRPr/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200" y="1356874"/>
            <a:ext cx="1404875" cy="25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8150" y="1362574"/>
            <a:ext cx="1404875" cy="251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73375" y="1958350"/>
            <a:ext cx="1726475" cy="1726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" name="Google Shape;116;p20"/>
          <p:cNvCxnSpPr>
            <a:stCxn id="113" idx="3"/>
            <a:endCxn id="115" idx="1"/>
          </p:cNvCxnSpPr>
          <p:nvPr/>
        </p:nvCxnSpPr>
        <p:spPr>
          <a:xfrm>
            <a:off x="1945075" y="2620424"/>
            <a:ext cx="1728300" cy="2013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7" name="Google Shape;117;p20"/>
          <p:cNvCxnSpPr>
            <a:stCxn id="114" idx="1"/>
            <a:endCxn id="115" idx="3"/>
          </p:cNvCxnSpPr>
          <p:nvPr/>
        </p:nvCxnSpPr>
        <p:spPr>
          <a:xfrm flipH="1">
            <a:off x="5399850" y="2620427"/>
            <a:ext cx="1728300" cy="2013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18" name="Google Shape;118;p20"/>
          <p:cNvSpPr txBox="1"/>
          <p:nvPr/>
        </p:nvSpPr>
        <p:spPr>
          <a:xfrm>
            <a:off x="401450" y="724175"/>
            <a:ext cx="1898100" cy="6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1">
                <a:solidFill>
                  <a:srgbClr val="6AA84F"/>
                </a:solidFill>
                <a:latin typeface="Proxima Nova"/>
                <a:ea typeface="Proxima Nova"/>
                <a:cs typeface="Proxima Nova"/>
                <a:sym typeface="Proxima Nova"/>
              </a:rPr>
              <a:t>émetteur</a:t>
            </a:r>
            <a:endParaRPr sz="2400" b="1">
              <a:solidFill>
                <a:srgbClr val="6AA84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9" name="Google Shape;119;p20"/>
          <p:cNvSpPr txBox="1"/>
          <p:nvPr/>
        </p:nvSpPr>
        <p:spPr>
          <a:xfrm>
            <a:off x="6776988" y="622250"/>
            <a:ext cx="1898100" cy="6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1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récepteur</a:t>
            </a:r>
            <a:endParaRPr sz="2400" b="1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0" name="Google Shape;120;p20"/>
          <p:cNvSpPr/>
          <p:nvPr/>
        </p:nvSpPr>
        <p:spPr>
          <a:xfrm>
            <a:off x="1833625" y="1194850"/>
            <a:ext cx="2125500" cy="763500"/>
          </a:xfrm>
          <a:prstGeom prst="wedgeRectCallout">
            <a:avLst>
              <a:gd name="adj1" fmla="val -63440"/>
              <a:gd name="adj2" fmla="val 26081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/>
              <a:t>propose ce badge...</a:t>
            </a:r>
            <a:endParaRPr sz="1800" b="1"/>
          </a:p>
        </p:txBody>
      </p:sp>
      <p:sp>
        <p:nvSpPr>
          <p:cNvPr id="121" name="Google Shape;121;p20"/>
          <p:cNvSpPr/>
          <p:nvPr/>
        </p:nvSpPr>
        <p:spPr>
          <a:xfrm>
            <a:off x="5096525" y="1387925"/>
            <a:ext cx="2125500" cy="632700"/>
          </a:xfrm>
          <a:prstGeom prst="wedgeRectCallout">
            <a:avLst>
              <a:gd name="adj1" fmla="val 56458"/>
              <a:gd name="adj2" fmla="val 20974"/>
            </a:avLst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/>
              <a:t>ou demande ce badge.</a:t>
            </a:r>
            <a:endParaRPr sz="1800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>
            <a:spLocks noGrp="1"/>
          </p:cNvSpPr>
          <p:nvPr>
            <p:ph type="title"/>
          </p:nvPr>
        </p:nvSpPr>
        <p:spPr>
          <a:xfrm>
            <a:off x="311688" y="2461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Comment demander un badge ?</a:t>
            </a:r>
            <a:endParaRPr/>
          </a:p>
        </p:txBody>
      </p:sp>
      <p:pic>
        <p:nvPicPr>
          <p:cNvPr id="127" name="Google Shape;12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200" y="1356874"/>
            <a:ext cx="1404875" cy="25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8150" y="1362574"/>
            <a:ext cx="1404875" cy="251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73375" y="1958350"/>
            <a:ext cx="1726475" cy="1726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" name="Google Shape;130;p21"/>
          <p:cNvCxnSpPr>
            <a:stCxn id="127" idx="3"/>
            <a:endCxn id="129" idx="1"/>
          </p:cNvCxnSpPr>
          <p:nvPr/>
        </p:nvCxnSpPr>
        <p:spPr>
          <a:xfrm>
            <a:off x="1945075" y="2620424"/>
            <a:ext cx="1728300" cy="2013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1" name="Google Shape;131;p21"/>
          <p:cNvCxnSpPr>
            <a:stCxn id="128" idx="1"/>
            <a:endCxn id="129" idx="3"/>
          </p:cNvCxnSpPr>
          <p:nvPr/>
        </p:nvCxnSpPr>
        <p:spPr>
          <a:xfrm flipH="1">
            <a:off x="5399850" y="2620427"/>
            <a:ext cx="1728300" cy="2013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32" name="Google Shape;132;p21"/>
          <p:cNvSpPr/>
          <p:nvPr/>
        </p:nvSpPr>
        <p:spPr>
          <a:xfrm>
            <a:off x="1833625" y="1194850"/>
            <a:ext cx="2125500" cy="763500"/>
          </a:xfrm>
          <a:prstGeom prst="wedgeRectCallout">
            <a:avLst>
              <a:gd name="adj1" fmla="val -63440"/>
              <a:gd name="adj2" fmla="val 26081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/>
              <a:t>propose ce badge...</a:t>
            </a:r>
            <a:endParaRPr sz="1800" b="1"/>
          </a:p>
        </p:txBody>
      </p:sp>
      <p:sp>
        <p:nvSpPr>
          <p:cNvPr id="133" name="Google Shape;133;p21"/>
          <p:cNvSpPr/>
          <p:nvPr/>
        </p:nvSpPr>
        <p:spPr>
          <a:xfrm>
            <a:off x="5096525" y="1387925"/>
            <a:ext cx="2125500" cy="632700"/>
          </a:xfrm>
          <a:prstGeom prst="wedgeRectCallout">
            <a:avLst>
              <a:gd name="adj1" fmla="val 56458"/>
              <a:gd name="adj2" fmla="val 20974"/>
            </a:avLst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/>
              <a:t>ou demande ce badge.</a:t>
            </a:r>
            <a:endParaRPr sz="1800" b="1"/>
          </a:p>
        </p:txBody>
      </p:sp>
      <p:pic>
        <p:nvPicPr>
          <p:cNvPr id="134" name="Google Shape;13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5200" y="4452714"/>
            <a:ext cx="2498200" cy="21762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Google Shape;135;p21"/>
          <p:cNvCxnSpPr>
            <a:stCxn id="134" idx="3"/>
            <a:endCxn id="129" idx="2"/>
          </p:cNvCxnSpPr>
          <p:nvPr/>
        </p:nvCxnSpPr>
        <p:spPr>
          <a:xfrm rot="10800000" flipH="1">
            <a:off x="2953400" y="3684719"/>
            <a:ext cx="1583100" cy="1856100"/>
          </a:xfrm>
          <a:prstGeom prst="curvedConnector2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6" name="Google Shape;136;p21"/>
          <p:cNvSpPr txBox="1"/>
          <p:nvPr/>
        </p:nvSpPr>
        <p:spPr>
          <a:xfrm>
            <a:off x="401450" y="724175"/>
            <a:ext cx="1898100" cy="6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1">
                <a:solidFill>
                  <a:srgbClr val="6AA84F"/>
                </a:solidFill>
                <a:latin typeface="Proxima Nova"/>
                <a:ea typeface="Proxima Nova"/>
                <a:cs typeface="Proxima Nova"/>
                <a:sym typeface="Proxima Nova"/>
              </a:rPr>
              <a:t>émetteur</a:t>
            </a:r>
            <a:endParaRPr sz="2400" b="1">
              <a:solidFill>
                <a:srgbClr val="6AA84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7" name="Google Shape;137;p21"/>
          <p:cNvSpPr txBox="1"/>
          <p:nvPr/>
        </p:nvSpPr>
        <p:spPr>
          <a:xfrm>
            <a:off x="6776988" y="622250"/>
            <a:ext cx="1898100" cy="6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1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récepteur</a:t>
            </a:r>
            <a:endParaRPr sz="2400" b="1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311688" y="2461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Comment demander un badge ?</a:t>
            </a:r>
            <a:endParaRPr/>
          </a:p>
        </p:txBody>
      </p:sp>
      <p:pic>
        <p:nvPicPr>
          <p:cNvPr id="143" name="Google Shape;14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200" y="1356874"/>
            <a:ext cx="1404875" cy="25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8150" y="1362574"/>
            <a:ext cx="1404875" cy="251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73375" y="1958350"/>
            <a:ext cx="1726475" cy="1726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" name="Google Shape;146;p22"/>
          <p:cNvCxnSpPr>
            <a:stCxn id="143" idx="3"/>
            <a:endCxn id="145" idx="1"/>
          </p:cNvCxnSpPr>
          <p:nvPr/>
        </p:nvCxnSpPr>
        <p:spPr>
          <a:xfrm>
            <a:off x="1945075" y="2620424"/>
            <a:ext cx="1728300" cy="2013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7" name="Google Shape;147;p22"/>
          <p:cNvCxnSpPr>
            <a:stCxn id="144" idx="1"/>
            <a:endCxn id="145" idx="3"/>
          </p:cNvCxnSpPr>
          <p:nvPr/>
        </p:nvCxnSpPr>
        <p:spPr>
          <a:xfrm flipH="1">
            <a:off x="5399850" y="2620427"/>
            <a:ext cx="1728300" cy="2013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48" name="Google Shape;148;p22"/>
          <p:cNvSpPr/>
          <p:nvPr/>
        </p:nvSpPr>
        <p:spPr>
          <a:xfrm>
            <a:off x="1833625" y="1194850"/>
            <a:ext cx="2125500" cy="763500"/>
          </a:xfrm>
          <a:prstGeom prst="wedgeRectCallout">
            <a:avLst>
              <a:gd name="adj1" fmla="val -63440"/>
              <a:gd name="adj2" fmla="val 26081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/>
              <a:t>propose ce badge...</a:t>
            </a:r>
            <a:endParaRPr sz="1800" b="1"/>
          </a:p>
        </p:txBody>
      </p:sp>
      <p:sp>
        <p:nvSpPr>
          <p:cNvPr id="149" name="Google Shape;149;p22"/>
          <p:cNvSpPr/>
          <p:nvPr/>
        </p:nvSpPr>
        <p:spPr>
          <a:xfrm>
            <a:off x="5096525" y="1387925"/>
            <a:ext cx="2125500" cy="632700"/>
          </a:xfrm>
          <a:prstGeom prst="wedgeRectCallout">
            <a:avLst>
              <a:gd name="adj1" fmla="val 56458"/>
              <a:gd name="adj2" fmla="val 20974"/>
            </a:avLst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/>
              <a:t>ou demande ce badge.</a:t>
            </a:r>
            <a:endParaRPr sz="1800" b="1"/>
          </a:p>
        </p:txBody>
      </p:sp>
      <p:pic>
        <p:nvPicPr>
          <p:cNvPr id="150" name="Google Shape;15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5200" y="4452714"/>
            <a:ext cx="2498200" cy="21762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" name="Google Shape;151;p22"/>
          <p:cNvCxnSpPr>
            <a:stCxn id="150" idx="3"/>
          </p:cNvCxnSpPr>
          <p:nvPr/>
        </p:nvCxnSpPr>
        <p:spPr>
          <a:xfrm rot="10800000" flipH="1">
            <a:off x="2953400" y="3714719"/>
            <a:ext cx="1166400" cy="1826100"/>
          </a:xfrm>
          <a:prstGeom prst="curvedConnector2">
            <a:avLst/>
          </a:prstGeom>
          <a:noFill/>
          <a:ln w="38100" cap="flat" cmpd="sng">
            <a:solidFill>
              <a:srgbClr val="FFD966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52" name="Google Shape;152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99850" y="3857625"/>
            <a:ext cx="2598183" cy="2771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Google Shape;153;p22"/>
          <p:cNvCxnSpPr>
            <a:stCxn id="152" idx="1"/>
          </p:cNvCxnSpPr>
          <p:nvPr/>
        </p:nvCxnSpPr>
        <p:spPr>
          <a:xfrm rot="10800000">
            <a:off x="4822350" y="3402175"/>
            <a:ext cx="577500" cy="1841100"/>
          </a:xfrm>
          <a:prstGeom prst="curvedConnector2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4" name="Google Shape;154;p22"/>
          <p:cNvSpPr txBox="1"/>
          <p:nvPr/>
        </p:nvSpPr>
        <p:spPr>
          <a:xfrm>
            <a:off x="401450" y="724175"/>
            <a:ext cx="1898100" cy="6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1">
                <a:solidFill>
                  <a:srgbClr val="6AA84F"/>
                </a:solidFill>
                <a:latin typeface="Proxima Nova"/>
                <a:ea typeface="Proxima Nova"/>
                <a:cs typeface="Proxima Nova"/>
                <a:sym typeface="Proxima Nova"/>
              </a:rPr>
              <a:t>émetteur</a:t>
            </a:r>
            <a:endParaRPr sz="2400" b="1">
              <a:solidFill>
                <a:srgbClr val="6AA84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5" name="Google Shape;155;p22"/>
          <p:cNvSpPr txBox="1"/>
          <p:nvPr/>
        </p:nvSpPr>
        <p:spPr>
          <a:xfrm>
            <a:off x="6776988" y="622250"/>
            <a:ext cx="1898100" cy="6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1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récepteur</a:t>
            </a:r>
            <a:endParaRPr sz="2400" b="1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>
            <a:spLocks noGrp="1"/>
          </p:cNvSpPr>
          <p:nvPr>
            <p:ph type="title"/>
          </p:nvPr>
        </p:nvSpPr>
        <p:spPr>
          <a:xfrm>
            <a:off x="311700" y="-8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 qui demander un badge ?</a:t>
            </a:r>
            <a:endParaRPr/>
          </a:p>
        </p:txBody>
      </p:sp>
      <p:sp>
        <p:nvSpPr>
          <p:cNvPr id="161" name="Google Shape;161;p23"/>
          <p:cNvSpPr txBox="1"/>
          <p:nvPr/>
        </p:nvSpPr>
        <p:spPr>
          <a:xfrm>
            <a:off x="0" y="3097150"/>
            <a:ext cx="8385300" cy="3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 b="1"/>
              <a:t>Emetteur :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- à une organisation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- à une personne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- à des pairs (un collectif, c’est mieux !)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pic>
        <p:nvPicPr>
          <p:cNvPr id="162" name="Google Shape;16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525" y="763501"/>
            <a:ext cx="4545700" cy="234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>
            <a:spLocks noGrp="1"/>
          </p:cNvSpPr>
          <p:nvPr>
            <p:ph type="title"/>
          </p:nvPr>
        </p:nvSpPr>
        <p:spPr>
          <a:xfrm>
            <a:off x="311700" y="-8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Qui crée les badges ?</a:t>
            </a:r>
            <a:endParaRPr/>
          </a:p>
        </p:txBody>
      </p:sp>
      <p:sp>
        <p:nvSpPr>
          <p:cNvPr id="168" name="Google Shape;168;p24"/>
          <p:cNvSpPr txBox="1"/>
          <p:nvPr/>
        </p:nvSpPr>
        <p:spPr>
          <a:xfrm>
            <a:off x="455150" y="1303850"/>
            <a:ext cx="8377200" cy="52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fr" sz="3000"/>
              <a:t>Badge créé par son bénéficiaire</a:t>
            </a:r>
            <a:endParaRPr sz="30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fr" sz="3000"/>
              <a:t>Badge créé par une organisation</a:t>
            </a:r>
            <a:endParaRPr sz="30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fr" sz="3000"/>
              <a:t>Badge co-construit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 b="1"/>
              <a:t>IMPORTANT :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Faire participer tous les acteurs de la structure pour éviter un retour à la certification ou l’évaluation.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>
            <a:spLocks noGrp="1"/>
          </p:cNvSpPr>
          <p:nvPr>
            <p:ph type="title"/>
          </p:nvPr>
        </p:nvSpPr>
        <p:spPr>
          <a:xfrm>
            <a:off x="311700" y="-8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Conséquences positives :</a:t>
            </a:r>
            <a:endParaRPr/>
          </a:p>
        </p:txBody>
      </p:sp>
      <p:pic>
        <p:nvPicPr>
          <p:cNvPr id="174" name="Google Shape;17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50" y="962750"/>
            <a:ext cx="4528852" cy="2407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369750"/>
            <a:ext cx="4528851" cy="2768946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5"/>
          <p:cNvSpPr txBox="1"/>
          <p:nvPr/>
        </p:nvSpPr>
        <p:spPr>
          <a:xfrm>
            <a:off x="0" y="5953375"/>
            <a:ext cx="3000000" cy="9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Serge Ravet, président Open recognition Alliance</a:t>
            </a:r>
            <a:endParaRPr sz="1800"/>
          </a:p>
        </p:txBody>
      </p:sp>
      <p:cxnSp>
        <p:nvCxnSpPr>
          <p:cNvPr id="177" name="Google Shape;177;p25"/>
          <p:cNvCxnSpPr>
            <a:stCxn id="173" idx="2"/>
          </p:cNvCxnSpPr>
          <p:nvPr/>
        </p:nvCxnSpPr>
        <p:spPr>
          <a:xfrm rot="-5400000" flipH="1">
            <a:off x="2132250" y="3203242"/>
            <a:ext cx="5853600" cy="9741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6"/>
          <p:cNvPicPr preferRelativeResize="0"/>
          <p:nvPr/>
        </p:nvPicPr>
        <p:blipFill rotWithShape="1">
          <a:blip r:embed="rId3">
            <a:alphaModFix/>
          </a:blip>
          <a:srcRect t="30904" r="27922" b="8330"/>
          <a:stretch/>
        </p:blipFill>
        <p:spPr>
          <a:xfrm>
            <a:off x="4379700" y="688050"/>
            <a:ext cx="4764300" cy="414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6"/>
          <p:cNvSpPr txBox="1">
            <a:spLocks noGrp="1"/>
          </p:cNvSpPr>
          <p:nvPr>
            <p:ph type="title"/>
          </p:nvPr>
        </p:nvSpPr>
        <p:spPr>
          <a:xfrm>
            <a:off x="286800" y="0"/>
            <a:ext cx="79290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Conséquences positives :</a:t>
            </a:r>
            <a:endParaRPr/>
          </a:p>
        </p:txBody>
      </p:sp>
      <p:pic>
        <p:nvPicPr>
          <p:cNvPr id="184" name="Google Shape;18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50" y="962750"/>
            <a:ext cx="3935851" cy="209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375" y="3366775"/>
            <a:ext cx="3935852" cy="2406387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6"/>
          <p:cNvSpPr txBox="1"/>
          <p:nvPr/>
        </p:nvSpPr>
        <p:spPr>
          <a:xfrm>
            <a:off x="0" y="5953375"/>
            <a:ext cx="3000000" cy="9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Serge Ravet, président Open recognition Alliance</a:t>
            </a:r>
            <a:endParaRPr sz="1800"/>
          </a:p>
        </p:txBody>
      </p:sp>
      <p:pic>
        <p:nvPicPr>
          <p:cNvPr id="187" name="Google Shape;187;p26"/>
          <p:cNvPicPr preferRelativeResize="0"/>
          <p:nvPr/>
        </p:nvPicPr>
        <p:blipFill>
          <a:blip r:embed="rId6">
            <a:alphaModFix amt="68000"/>
          </a:blip>
          <a:stretch>
            <a:fillRect/>
          </a:stretch>
        </p:blipFill>
        <p:spPr>
          <a:xfrm>
            <a:off x="3957263" y="523325"/>
            <a:ext cx="5270701" cy="226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6"/>
          <p:cNvPicPr preferRelativeResize="0"/>
          <p:nvPr/>
        </p:nvPicPr>
        <p:blipFill rotWithShape="1">
          <a:blip r:embed="rId7">
            <a:alphaModFix amt="68000"/>
          </a:blip>
          <a:srcRect b="17877"/>
          <a:stretch/>
        </p:blipFill>
        <p:spPr>
          <a:xfrm>
            <a:off x="3734367" y="2793200"/>
            <a:ext cx="5409633" cy="24063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9" name="Google Shape;189;p26"/>
          <p:cNvCxnSpPr/>
          <p:nvPr/>
        </p:nvCxnSpPr>
        <p:spPr>
          <a:xfrm rot="-5400000" flipH="1">
            <a:off x="1220375" y="3257067"/>
            <a:ext cx="5853600" cy="9741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26"/>
          <p:cNvSpPr txBox="1"/>
          <p:nvPr/>
        </p:nvSpPr>
        <p:spPr>
          <a:xfrm>
            <a:off x="4746525" y="4830100"/>
            <a:ext cx="4397400" cy="19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 b="1"/>
              <a:t>Remarques : 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/>
              <a:t>- il faut un grand nombre d’acteurs (écosystème) pour en tirer une vraie valorisation.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/>
              <a:t>- endossement possible.</a:t>
            </a:r>
            <a:endParaRPr sz="2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 txBox="1">
            <a:spLocks noGrp="1"/>
          </p:cNvSpPr>
          <p:nvPr>
            <p:ph type="title"/>
          </p:nvPr>
        </p:nvSpPr>
        <p:spPr>
          <a:xfrm>
            <a:off x="311700" y="-8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Les partenaires dans notre région :</a:t>
            </a:r>
            <a:endParaRPr/>
          </a:p>
        </p:txBody>
      </p:sp>
      <p:sp>
        <p:nvSpPr>
          <p:cNvPr id="196" name="Google Shape;196;p27"/>
          <p:cNvSpPr txBox="1"/>
          <p:nvPr/>
        </p:nvSpPr>
        <p:spPr>
          <a:xfrm>
            <a:off x="0" y="1345800"/>
            <a:ext cx="9144000" cy="43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 sz="2400"/>
              <a:t>Université de Poitiers et Limoges,</a:t>
            </a:r>
            <a:r>
              <a:rPr lang="fr" sz="1800"/>
              <a:t> </a:t>
            </a:r>
            <a:r>
              <a:rPr lang="fr"/>
              <a:t>Université Confédérale Léonard de Vinci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 sz="2400"/>
              <a:t>Esénesr qui devient IH2EF</a:t>
            </a:r>
            <a:r>
              <a:rPr lang="fr" sz="1800"/>
              <a:t> </a:t>
            </a:r>
            <a:r>
              <a:rPr lang="fr"/>
              <a:t>(Institut des Hautes Etudes de l’Education et de la Formation)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" sz="2400"/>
              <a:t>CANOPé</a:t>
            </a:r>
            <a:endParaRPr sz="24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 sz="2400"/>
              <a:t>Rectorat de Poitiers avec Monsieur le Recteur, Armel de la Bourdonnaye</a:t>
            </a:r>
            <a:r>
              <a:rPr lang="fr" sz="1800"/>
              <a:t> </a:t>
            </a:r>
            <a:r>
              <a:rPr lang="fr"/>
              <a:t>lance le réseau B.O.A.T. (Badges Ouverts à Tous) le 13 février 2019.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" sz="2400"/>
              <a:t>Réseau B.O.A.T. </a:t>
            </a:r>
            <a:endParaRPr sz="24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 sz="2400"/>
              <a:t>un collège précurseur dans la Vienne</a:t>
            </a:r>
            <a:r>
              <a:rPr lang="fr" sz="1800"/>
              <a:t>,</a:t>
            </a:r>
            <a:r>
              <a:rPr lang="fr"/>
              <a:t> collège Maurice Bedel de Saint-Gervais-les-trois-clochers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Exemple de reconnaissances possibles...</a:t>
            </a:r>
            <a:endParaRPr/>
          </a:p>
        </p:txBody>
      </p:sp>
      <p:sp>
        <p:nvSpPr>
          <p:cNvPr id="202" name="Google Shape;202;p28"/>
          <p:cNvSpPr txBox="1">
            <a:spLocks noGrp="1"/>
          </p:cNvSpPr>
          <p:nvPr>
            <p:ph type="body" idx="1"/>
          </p:nvPr>
        </p:nvSpPr>
        <p:spPr>
          <a:xfrm>
            <a:off x="93425" y="1536625"/>
            <a:ext cx="89325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fr" sz="2000" b="1">
                <a:solidFill>
                  <a:srgbClr val="000000"/>
                </a:solidFill>
              </a:rPr>
              <a:t>Vie scolaire, comportement modèle et sociabilité forte</a:t>
            </a:r>
            <a:endParaRPr sz="2000" b="1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fr" sz="2000" b="1">
                <a:solidFill>
                  <a:srgbClr val="000000"/>
                </a:solidFill>
              </a:rPr>
              <a:t>Tutorat, savoir être dans le groupe ou la classe</a:t>
            </a:r>
            <a:endParaRPr sz="2000" b="1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fr" sz="2000" b="1">
                <a:solidFill>
                  <a:srgbClr val="000000"/>
                </a:solidFill>
              </a:rPr>
              <a:t>Délégué de classe, Élu au conseil d’administration</a:t>
            </a:r>
            <a:endParaRPr sz="2000" b="1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fr" sz="2000" b="1">
                <a:solidFill>
                  <a:srgbClr val="000000"/>
                </a:solidFill>
              </a:rPr>
              <a:t>Compétences techniques</a:t>
            </a:r>
            <a:endParaRPr sz="2000" b="1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fr" sz="2000" b="1">
                <a:solidFill>
                  <a:srgbClr val="000000"/>
                </a:solidFill>
              </a:rPr>
              <a:t>Participation aux projets divers</a:t>
            </a:r>
            <a:endParaRPr sz="2000" b="1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fr" sz="2000" b="1">
                <a:solidFill>
                  <a:srgbClr val="000000"/>
                </a:solidFill>
              </a:rPr>
              <a:t>Rôle d’arbitre ou d’organisateur lors des activités sportives</a:t>
            </a:r>
            <a:endParaRPr sz="2000" b="1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fr" sz="2000" b="1">
                <a:solidFill>
                  <a:srgbClr val="000000"/>
                </a:solidFill>
              </a:rPr>
              <a:t>leadership, volontariat</a:t>
            </a:r>
            <a:endParaRPr sz="2000" b="1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fr" sz="2000" b="1">
                <a:solidFill>
                  <a:srgbClr val="000000"/>
                </a:solidFill>
              </a:rPr>
              <a:t>Investissements divers …</a:t>
            </a:r>
            <a:endParaRPr sz="2000" b="1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fr" sz="2000" b="1">
                <a:solidFill>
                  <a:srgbClr val="000000"/>
                </a:solidFill>
              </a:rPr>
              <a:t>Autres...</a:t>
            </a:r>
            <a:endParaRPr sz="20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Exemple de catégories de Badges</a:t>
            </a:r>
            <a:endParaRPr/>
          </a:p>
        </p:txBody>
      </p:sp>
      <p:sp>
        <p:nvSpPr>
          <p:cNvPr id="214" name="Google Shape;214;p30"/>
          <p:cNvSpPr txBox="1">
            <a:spLocks noGrp="1"/>
          </p:cNvSpPr>
          <p:nvPr>
            <p:ph type="body" idx="1"/>
          </p:nvPr>
        </p:nvSpPr>
        <p:spPr>
          <a:xfrm>
            <a:off x="395650" y="1536625"/>
            <a:ext cx="86304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b="1">
                <a:solidFill>
                  <a:srgbClr val="000000"/>
                </a:solidFill>
              </a:rPr>
              <a:t>1. Badges de rendement (démonstration des réalisations)</a:t>
            </a:r>
            <a:endParaRPr sz="20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b="1">
                <a:solidFill>
                  <a:srgbClr val="000000"/>
                </a:solidFill>
              </a:rPr>
              <a:t>2. Badges de capacité (connaissances et compétences)</a:t>
            </a:r>
            <a:endParaRPr sz="20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b="1">
                <a:solidFill>
                  <a:srgbClr val="000000"/>
                </a:solidFill>
              </a:rPr>
              <a:t>3. Badges de réussite (tâche ou cours réussi)</a:t>
            </a:r>
            <a:endParaRPr sz="20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b="1">
                <a:solidFill>
                  <a:srgbClr val="000000"/>
                </a:solidFill>
              </a:rPr>
              <a:t>4. Badges de cheminement (progression dans l’atteinte d’un objectif)</a:t>
            </a:r>
            <a:endParaRPr sz="20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b="1">
                <a:solidFill>
                  <a:srgbClr val="000000"/>
                </a:solidFill>
              </a:rPr>
              <a:t>5. Badges de potentiels (indicateurs de performance future)</a:t>
            </a:r>
            <a:endParaRPr sz="20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b="1">
                <a:solidFill>
                  <a:srgbClr val="000000"/>
                </a:solidFill>
              </a:rPr>
              <a:t>6. Badges de participation (événements, activités)</a:t>
            </a:r>
            <a:endParaRPr sz="20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b="1">
                <a:solidFill>
                  <a:srgbClr val="000000"/>
                </a:solidFill>
              </a:rPr>
              <a:t>7. Badges d’adhésion (associations, réseaux)</a:t>
            </a:r>
            <a:endParaRPr sz="20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b="1">
                <a:solidFill>
                  <a:srgbClr val="000000"/>
                </a:solidFill>
              </a:rPr>
              <a:t>8. Badges d’engagement (attitudes, valeurs, croyances)</a:t>
            </a:r>
            <a:endParaRPr sz="20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b="1">
                <a:solidFill>
                  <a:srgbClr val="000000"/>
                </a:solidFill>
              </a:rPr>
              <a:t>9. Badges d’encouragement (motivation)</a:t>
            </a:r>
            <a:endParaRPr sz="20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b="1">
                <a:solidFill>
                  <a:srgbClr val="000000"/>
                </a:solidFill>
              </a:rPr>
              <a:t>10. Badges de collaboration (réalisations de groupe)</a:t>
            </a:r>
            <a:endParaRPr sz="200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fr" sz="2000" b="1">
                <a:solidFill>
                  <a:srgbClr val="000000"/>
                </a:solidFill>
              </a:rPr>
              <a:t>11. Méta badges (pour la réussite de plusieurs autres badges)</a:t>
            </a:r>
            <a:endParaRPr sz="20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2607800" y="0"/>
            <a:ext cx="3300900" cy="63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Sommaire</a:t>
            </a:r>
            <a:endParaRPr sz="3000"/>
          </a:p>
        </p:txBody>
      </p:sp>
      <p:sp>
        <p:nvSpPr>
          <p:cNvPr id="66" name="Google Shape;66;p14"/>
          <p:cNvSpPr txBox="1"/>
          <p:nvPr/>
        </p:nvSpPr>
        <p:spPr>
          <a:xfrm>
            <a:off x="527400" y="992900"/>
            <a:ext cx="8451300" cy="55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Proxima Nova"/>
              <a:buChar char="●"/>
            </a:pPr>
            <a:r>
              <a:rPr lang="fr" sz="3000" b="1">
                <a:latin typeface="Proxima Nova"/>
                <a:ea typeface="Proxima Nova"/>
                <a:cs typeface="Proxima Nova"/>
                <a:sym typeface="Proxima Nova"/>
              </a:rPr>
              <a:t>Une modalité de reconnaissance.</a:t>
            </a:r>
            <a:endParaRPr sz="30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Proxima Nova"/>
              <a:buChar char="●"/>
            </a:pPr>
            <a:r>
              <a:rPr lang="fr" sz="3000" b="1">
                <a:latin typeface="Proxima Nova"/>
                <a:ea typeface="Proxima Nova"/>
                <a:cs typeface="Proxima Nova"/>
                <a:sym typeface="Proxima Nova"/>
              </a:rPr>
              <a:t>Comment demander un badge et à qui ?</a:t>
            </a:r>
            <a:endParaRPr sz="30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Proxima Nova"/>
              <a:buChar char="●"/>
            </a:pPr>
            <a:r>
              <a:rPr lang="fr" sz="3000" b="1">
                <a:latin typeface="Proxima Nova"/>
                <a:ea typeface="Proxima Nova"/>
                <a:cs typeface="Proxima Nova"/>
                <a:sym typeface="Proxima Nova"/>
              </a:rPr>
              <a:t>Conséquences positives.</a:t>
            </a:r>
            <a:endParaRPr sz="30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Proxima Nova"/>
              <a:buChar char="●"/>
            </a:pPr>
            <a:r>
              <a:rPr lang="fr" sz="3000" b="1">
                <a:latin typeface="Proxima Nova"/>
                <a:ea typeface="Proxima Nova"/>
                <a:cs typeface="Proxima Nova"/>
                <a:sym typeface="Proxima Nova"/>
              </a:rPr>
              <a:t>Qui crée les badges ?</a:t>
            </a:r>
            <a:endParaRPr sz="30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Proxima Nova"/>
              <a:buChar char="●"/>
            </a:pPr>
            <a:r>
              <a:rPr lang="fr" sz="3000" b="1">
                <a:latin typeface="Proxima Nova"/>
                <a:ea typeface="Proxima Nova"/>
                <a:cs typeface="Proxima Nova"/>
                <a:sym typeface="Proxima Nova"/>
              </a:rPr>
              <a:t>Partenaires régionales.</a:t>
            </a:r>
            <a:endParaRPr sz="30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/>
        </p:nvSpPr>
        <p:spPr>
          <a:xfrm>
            <a:off x="0" y="993631"/>
            <a:ext cx="9144000" cy="4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2400" dirty="0"/>
              <a:t>Validation des apprentissages formels </a:t>
            </a:r>
            <a:r>
              <a:rPr lang="fr-FR" sz="2400" b="1" dirty="0"/>
              <a:t>= </a:t>
            </a:r>
            <a:r>
              <a:rPr lang="fr" sz="2400" b="1" dirty="0"/>
              <a:t>Sans badge</a:t>
            </a: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fr" sz="2400" b="1" dirty="0"/>
          </a:p>
          <a:p>
            <a:pPr marL="457200" indent="-457200">
              <a:buFont typeface="+mj-lt"/>
              <a:buAutoNum type="arabicPeriod"/>
            </a:pPr>
            <a:r>
              <a:rPr lang="fr-FR" sz="2400" dirty="0"/>
              <a:t>Valoriser les apprentissages </a:t>
            </a:r>
            <a:r>
              <a:rPr lang="fr-FR" sz="2400" dirty="0">
                <a:solidFill>
                  <a:srgbClr val="002060"/>
                </a:solidFill>
              </a:rPr>
              <a:t>informels ou non formels.</a:t>
            </a:r>
          </a:p>
          <a:p>
            <a:r>
              <a:rPr lang="fr-FR" sz="2400" b="1" dirty="0"/>
              <a:t>                                                                   = Avec</a:t>
            </a:r>
            <a:r>
              <a:rPr lang="fr" sz="2400" b="1" dirty="0"/>
              <a:t> badge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sz="2400" dirty="0"/>
          </a:p>
          <a:p>
            <a:pPr marL="76200" lvl="0" algn="l" rtl="0"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fr" sz="2400" b="1" dirty="0">
                <a:highlight>
                  <a:srgbClr val="FFFF00"/>
                </a:highlight>
              </a:rPr>
              <a:t>La reconnaissance</a:t>
            </a:r>
            <a:r>
              <a:rPr lang="fr" sz="2400" dirty="0"/>
              <a:t> (Recognition), motivation, estime de soi…</a:t>
            </a:r>
            <a:endParaRPr sz="2400" dirty="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76200" lvl="0" algn="l" rtl="0"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fr-FR" sz="2400" dirty="0"/>
              <a:t>C</a:t>
            </a:r>
            <a:r>
              <a:rPr lang="fr" sz="2400" dirty="0"/>
              <a:t>réer des réseaux de compétences et de confiance (société apprenante).</a:t>
            </a:r>
            <a:endParaRPr sz="2400" dirty="0"/>
          </a:p>
        </p:txBody>
      </p:sp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486600" y="0"/>
            <a:ext cx="8021400" cy="63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Une modalité  de reconnaissance</a:t>
            </a:r>
            <a:endParaRPr sz="3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CFAABAD-5EDA-4B9B-844D-BD4A5897770C}"/>
              </a:ext>
            </a:extLst>
          </p:cNvPr>
          <p:cNvSpPr/>
          <p:nvPr/>
        </p:nvSpPr>
        <p:spPr>
          <a:xfrm>
            <a:off x="119324" y="0"/>
            <a:ext cx="86954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reconnaissance </a:t>
            </a:r>
            <a:r>
              <a:rPr lang="fr-FR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fr-FR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badge numérique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DDC95B3-C253-4941-85DF-51A52D996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2640-0A1C-4145-AC4E-D5DF4089BC5F}" type="slidenum">
              <a:rPr lang="fr-FR" smtClean="0"/>
              <a:t>4</a:t>
            </a:fld>
            <a:endParaRPr lang="fr-FR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07E3FD97-70D4-440A-9662-A5718D734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24" y="685961"/>
            <a:ext cx="8695492" cy="331301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 badge c’est une image avec des métadonnées</a:t>
            </a:r>
          </a:p>
          <a:p>
            <a:pPr marL="938213" indent="-267891">
              <a:lnSpc>
                <a:spcPct val="100000"/>
              </a:lnSpc>
              <a:spcBef>
                <a:spcPts val="150"/>
              </a:spcBef>
              <a:buFont typeface="Wingdings" panose="05000000000000000000" pitchFamily="2" charset="2"/>
              <a:buChar char="ü"/>
            </a:pPr>
            <a:r>
              <a:rPr lang="fr-F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Origine</a:t>
            </a:r>
          </a:p>
          <a:p>
            <a:pPr marL="938213" indent="-267891">
              <a:lnSpc>
                <a:spcPct val="100000"/>
              </a:lnSpc>
              <a:spcBef>
                <a:spcPts val="150"/>
              </a:spcBef>
              <a:buFont typeface="Wingdings" panose="05000000000000000000" pitchFamily="2" charset="2"/>
              <a:buChar char="ü"/>
            </a:pPr>
            <a:r>
              <a:rPr lang="fr-F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Critères</a:t>
            </a:r>
          </a:p>
          <a:p>
            <a:pPr marL="938213" indent="-267891">
              <a:lnSpc>
                <a:spcPct val="100000"/>
              </a:lnSpc>
              <a:spcBef>
                <a:spcPts val="150"/>
              </a:spcBef>
              <a:buFont typeface="Wingdings" panose="05000000000000000000" pitchFamily="2" charset="2"/>
              <a:buChar char="ü"/>
            </a:pPr>
            <a:r>
              <a:rPr lang="fr-F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Finalités</a:t>
            </a:r>
          </a:p>
          <a:p>
            <a:pPr indent="703660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fr-F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fr-F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Ils permettent la reconnaissance </a:t>
            </a:r>
          </a:p>
          <a:p>
            <a:pPr marL="938213" indent="-267891">
              <a:lnSpc>
                <a:spcPct val="100000"/>
              </a:lnSpc>
              <a:spcBef>
                <a:spcPts val="150"/>
              </a:spcBef>
              <a:buFont typeface="Wingdings" panose="05000000000000000000" pitchFamily="2" charset="2"/>
              <a:buChar char="ü"/>
            </a:pPr>
            <a:r>
              <a:rPr lang="fr-F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compétences, </a:t>
            </a:r>
          </a:p>
          <a:p>
            <a:pPr marL="938213" indent="-267891">
              <a:lnSpc>
                <a:spcPct val="100000"/>
              </a:lnSpc>
              <a:spcBef>
                <a:spcPts val="150"/>
              </a:spcBef>
              <a:buFont typeface="Wingdings" panose="05000000000000000000" pitchFamily="2" charset="2"/>
              <a:buChar char="ü"/>
            </a:pPr>
            <a:r>
              <a:rPr lang="fr-F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connaissances,</a:t>
            </a:r>
          </a:p>
          <a:p>
            <a:pPr marL="938213" indent="-267891">
              <a:lnSpc>
                <a:spcPct val="100000"/>
              </a:lnSpc>
              <a:spcBef>
                <a:spcPts val="150"/>
              </a:spcBef>
              <a:buFont typeface="Wingdings" panose="05000000000000000000" pitchFamily="2" charset="2"/>
              <a:buChar char="ü"/>
            </a:pPr>
            <a:r>
              <a:rPr lang="fr-F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d’ aptitudes,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6B104C71-2B7D-4334-80CA-8B37C0C2B308}"/>
              </a:ext>
            </a:extLst>
          </p:cNvPr>
          <p:cNvGrpSpPr/>
          <p:nvPr/>
        </p:nvGrpSpPr>
        <p:grpSpPr>
          <a:xfrm>
            <a:off x="329184" y="3998976"/>
            <a:ext cx="8485632" cy="1840992"/>
            <a:chOff x="299720" y="1624013"/>
            <a:chExt cx="11592560" cy="2277428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D60752B1-55E8-4DD6-8EA9-5D7D639509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36913"/>
            <a:stretch/>
          </p:blipFill>
          <p:spPr>
            <a:xfrm>
              <a:off x="299720" y="1624013"/>
              <a:ext cx="6019800" cy="2277428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68DBBCB6-9AE3-4014-9FE5-C6FCC11FC4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60229" r="4346"/>
            <a:stretch/>
          </p:blipFill>
          <p:spPr>
            <a:xfrm>
              <a:off x="6134100" y="2142709"/>
              <a:ext cx="5758180" cy="14357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6382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761325" cy="211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 rotWithShape="1">
          <a:blip r:embed="rId4">
            <a:alphaModFix/>
          </a:blip>
          <a:srcRect t="11777" b="47721"/>
          <a:stretch/>
        </p:blipFill>
        <p:spPr>
          <a:xfrm>
            <a:off x="3761325" y="0"/>
            <a:ext cx="5382675" cy="4479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 rotWithShape="1">
          <a:blip r:embed="rId4">
            <a:alphaModFix/>
          </a:blip>
          <a:srcRect l="1968" t="65419" r="10150" b="14845"/>
          <a:stretch/>
        </p:blipFill>
        <p:spPr>
          <a:xfrm>
            <a:off x="3761325" y="4374475"/>
            <a:ext cx="5382675" cy="2483526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702525" y="3798950"/>
            <a:ext cx="2960400" cy="7932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/>
              <a:t>métadonnées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CFAABAD-5EDA-4B9B-844D-BD4A5897770C}"/>
              </a:ext>
            </a:extLst>
          </p:cNvPr>
          <p:cNvSpPr/>
          <p:nvPr/>
        </p:nvSpPr>
        <p:spPr>
          <a:xfrm>
            <a:off x="160966" y="282556"/>
            <a:ext cx="88186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reconnaissance </a:t>
            </a:r>
            <a:r>
              <a:rPr lang="fr-FR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fr-FR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badge numérique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DDC95B3-C253-4941-85DF-51A52D996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9138" y="5664087"/>
            <a:ext cx="2057400" cy="273844"/>
          </a:xfrm>
        </p:spPr>
        <p:txBody>
          <a:bodyPr/>
          <a:lstStyle/>
          <a:p>
            <a:fld id="{9C922640-0A1C-4145-AC4E-D5DF4089BC5F}" type="slidenum">
              <a:rPr lang="fr-FR" smtClean="0"/>
              <a:t>6</a:t>
            </a:fld>
            <a:endParaRPr lang="fr-FR" dirty="0"/>
          </a:p>
        </p:txBody>
      </p:sp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0EFB91BC-9669-4474-AB1A-27E5B3314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5232" y="4043673"/>
            <a:ext cx="2853536" cy="136503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Aft>
                <a:spcPts val="900"/>
              </a:spcAft>
              <a:buNone/>
            </a:pPr>
            <a:r>
              <a:rPr lang="fr-F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Acquisition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Badge de réussite et de participation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F08A5C2E-7019-41C8-985C-56DC1EE3EC4F}"/>
              </a:ext>
            </a:extLst>
          </p:cNvPr>
          <p:cNvGrpSpPr/>
          <p:nvPr/>
        </p:nvGrpSpPr>
        <p:grpSpPr>
          <a:xfrm>
            <a:off x="6650785" y="1581329"/>
            <a:ext cx="2328863" cy="2292552"/>
            <a:chOff x="3842223" y="534838"/>
            <a:chExt cx="4792819" cy="5598543"/>
          </a:xfrm>
        </p:grpSpPr>
        <p:pic>
          <p:nvPicPr>
            <p:cNvPr id="18" name="Picture 2" descr="RÃ©sultat de recherche d'images pour &quot;Sac Ã  dos dessin&quot;">
              <a:extLst>
                <a:ext uri="{FF2B5EF4-FFF2-40B4-BE49-F238E27FC236}">
                  <a16:creationId xmlns:a16="http://schemas.microsoft.com/office/drawing/2014/main" id="{3020C6A3-4161-42A8-BD53-C65D0E2ED5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99" r="1305" b="10566"/>
            <a:stretch/>
          </p:blipFill>
          <p:spPr bwMode="auto">
            <a:xfrm>
              <a:off x="3842223" y="534838"/>
              <a:ext cx="4792819" cy="5598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08DCF323-EC77-4F3B-AE4C-5DF87CA38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00934">
              <a:off x="6551056" y="2906349"/>
              <a:ext cx="942401" cy="926006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F2E7559A-D3F5-4D1E-9E90-C153354E7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45443">
              <a:off x="4102093" y="2222868"/>
              <a:ext cx="919534" cy="909840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486C412A-8D90-40DE-94EA-BF9DA1CBD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62241">
              <a:off x="5448300" y="1009125"/>
              <a:ext cx="1132324" cy="932502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52B6E75E-B5FC-4AE7-88A6-ED354F1D1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55165">
              <a:off x="4167537" y="3510357"/>
              <a:ext cx="752370" cy="715063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FFFE63E6-D373-4A03-8D8C-270165E0B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2034">
              <a:off x="6323840" y="1429133"/>
              <a:ext cx="1323872" cy="1309915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EFC36729-91E5-4D53-A15B-FB384760A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09810">
              <a:off x="6016925" y="4993811"/>
              <a:ext cx="1041137" cy="899543"/>
            </a:xfrm>
            <a:prstGeom prst="rect">
              <a:avLst/>
            </a:prstGeom>
          </p:spPr>
        </p:pic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F41C0BD4-F5D2-4413-9059-69137C46F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0769" y="1182990"/>
              <a:ext cx="855062" cy="813010"/>
            </a:xfrm>
            <a:prstGeom prst="rect">
              <a:avLst/>
            </a:prstGeom>
          </p:spPr>
        </p:pic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77E0122E-FEF7-47C3-B142-BDAE8540D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8010" y="3867888"/>
              <a:ext cx="610481" cy="583088"/>
            </a:xfrm>
            <a:prstGeom prst="rect">
              <a:avLst/>
            </a:prstGeom>
          </p:spPr>
        </p:pic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469BB0B3-DBBA-4433-9904-29F774151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01909">
              <a:off x="4016510" y="4219693"/>
              <a:ext cx="973742" cy="768107"/>
            </a:xfrm>
            <a:prstGeom prst="rect">
              <a:avLst/>
            </a:prstGeom>
          </p:spPr>
        </p:pic>
      </p:grpSp>
      <p:sp>
        <p:nvSpPr>
          <p:cNvPr id="30" name="Espace réservé du contenu 2">
            <a:extLst>
              <a:ext uri="{FF2B5EF4-FFF2-40B4-BE49-F238E27FC236}">
                <a16:creationId xmlns:a16="http://schemas.microsoft.com/office/drawing/2014/main" id="{B226D037-5A5B-4C9D-AD3D-F036E41AB092}"/>
              </a:ext>
            </a:extLst>
          </p:cNvPr>
          <p:cNvSpPr txBox="1">
            <a:spLocks/>
          </p:cNvSpPr>
          <p:nvPr/>
        </p:nvSpPr>
        <p:spPr>
          <a:xfrm>
            <a:off x="6029901" y="4043673"/>
            <a:ext cx="3357563" cy="162041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fr-FR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Exposition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fr-FR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Sac à badges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fr-FR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CV numérique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fr-FR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Réseaux sociaux</a:t>
            </a:r>
          </a:p>
        </p:txBody>
      </p:sp>
      <p:pic>
        <p:nvPicPr>
          <p:cNvPr id="1026" name="Picture 2" descr="Plateforme collaborative">
            <a:extLst>
              <a:ext uri="{FF2B5EF4-FFF2-40B4-BE49-F238E27FC236}">
                <a16:creationId xmlns:a16="http://schemas.microsoft.com/office/drawing/2014/main" id="{DC10ECEF-ACC1-4B0A-B1C7-179742BF4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66" y="2198544"/>
            <a:ext cx="2356270" cy="150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Espace réservé du contenu 2">
            <a:extLst>
              <a:ext uri="{FF2B5EF4-FFF2-40B4-BE49-F238E27FC236}">
                <a16:creationId xmlns:a16="http://schemas.microsoft.com/office/drawing/2014/main" id="{3EAE4854-F27E-4717-BEA1-C1321C481AAD}"/>
              </a:ext>
            </a:extLst>
          </p:cNvPr>
          <p:cNvSpPr txBox="1">
            <a:spLocks/>
          </p:cNvSpPr>
          <p:nvPr/>
        </p:nvSpPr>
        <p:spPr>
          <a:xfrm>
            <a:off x="-87668" y="4043673"/>
            <a:ext cx="2853536" cy="136503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fr-FR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Émission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Institution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Objectif</a:t>
            </a:r>
          </a:p>
        </p:txBody>
      </p:sp>
      <p:sp>
        <p:nvSpPr>
          <p:cNvPr id="32" name="Flèche : droite 31">
            <a:extLst>
              <a:ext uri="{FF2B5EF4-FFF2-40B4-BE49-F238E27FC236}">
                <a16:creationId xmlns:a16="http://schemas.microsoft.com/office/drawing/2014/main" id="{7F23BF5D-9E45-46DC-A0C2-E36BFC15B873}"/>
              </a:ext>
            </a:extLst>
          </p:cNvPr>
          <p:cNvSpPr/>
          <p:nvPr/>
        </p:nvSpPr>
        <p:spPr>
          <a:xfrm>
            <a:off x="2749199" y="2979826"/>
            <a:ext cx="792066" cy="216389"/>
          </a:xfrm>
          <a:prstGeom prst="rightArrow">
            <a:avLst>
              <a:gd name="adj1" fmla="val 50000"/>
              <a:gd name="adj2" fmla="val 10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/>
          </a:p>
        </p:txBody>
      </p:sp>
      <p:sp>
        <p:nvSpPr>
          <p:cNvPr id="33" name="Flèche : droite 32">
            <a:extLst>
              <a:ext uri="{FF2B5EF4-FFF2-40B4-BE49-F238E27FC236}">
                <a16:creationId xmlns:a16="http://schemas.microsoft.com/office/drawing/2014/main" id="{DBF32A7D-4DDD-4F73-A123-470E33BF89C8}"/>
              </a:ext>
            </a:extLst>
          </p:cNvPr>
          <p:cNvSpPr/>
          <p:nvPr/>
        </p:nvSpPr>
        <p:spPr>
          <a:xfrm>
            <a:off x="5739320" y="2953233"/>
            <a:ext cx="792066" cy="216389"/>
          </a:xfrm>
          <a:prstGeom prst="rightArrow">
            <a:avLst>
              <a:gd name="adj1" fmla="val 50000"/>
              <a:gd name="adj2" fmla="val 10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A32B801-2D09-487B-A9DA-7BB61F4FDE1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24627" y="2238421"/>
            <a:ext cx="1635815" cy="157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61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0" y="2183950"/>
            <a:ext cx="9144000" cy="39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 b="1">
                <a:latin typeface="Arial"/>
                <a:ea typeface="Arial"/>
                <a:cs typeface="Arial"/>
                <a:sym typeface="Arial"/>
              </a:rPr>
              <a:t>Les informations du badge et le réseau</a:t>
            </a:r>
            <a:endParaRPr sz="36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 b="1">
                <a:latin typeface="Arial"/>
                <a:ea typeface="Arial"/>
                <a:cs typeface="Arial"/>
                <a:sym typeface="Arial"/>
              </a:rPr>
              <a:t>qu’il crée sont plus</a:t>
            </a:r>
            <a:endParaRPr sz="36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 b="1">
                <a:latin typeface="Arial"/>
                <a:ea typeface="Arial"/>
                <a:cs typeface="Arial"/>
                <a:sym typeface="Arial"/>
              </a:rPr>
              <a:t>importants que le badge lui-même.</a:t>
            </a:r>
            <a:endParaRPr sz="36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7"/>
          <p:cNvSpPr/>
          <p:nvPr/>
        </p:nvSpPr>
        <p:spPr>
          <a:xfrm>
            <a:off x="17150" y="20400"/>
            <a:ext cx="9144000" cy="1020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486600" y="117800"/>
            <a:ext cx="8021400" cy="6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accent3"/>
                </a:solidFill>
              </a:rPr>
              <a:t>A retenir</a:t>
            </a:r>
            <a:endParaRPr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/>
        </p:nvSpPr>
        <p:spPr>
          <a:xfrm>
            <a:off x="0" y="774175"/>
            <a:ext cx="9144000" cy="10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" sz="2400"/>
              <a:t>Un élève demande à être reconnu pour son investissement dans le montage de projets.</a:t>
            </a:r>
            <a:endParaRPr sz="24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486600" y="0"/>
            <a:ext cx="8021400" cy="63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Exemple :</a:t>
            </a:r>
            <a:endParaRPr sz="3000"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53225"/>
            <a:ext cx="5204775" cy="52047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/>
        </p:nvSpPr>
        <p:spPr>
          <a:xfrm>
            <a:off x="6191400" y="2713300"/>
            <a:ext cx="2952600" cy="13326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73050" algn="l" rtl="0">
              <a:spcBef>
                <a:spcPts val="0"/>
              </a:spcBef>
              <a:spcAft>
                <a:spcPts val="0"/>
              </a:spcAft>
              <a:buSzPts val="700"/>
              <a:buChar char="●"/>
            </a:pPr>
            <a:r>
              <a:rPr lang="fr" sz="700" b="1"/>
              <a:t>Critères (à définir ensemble) :</a:t>
            </a:r>
            <a:endParaRPr sz="7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/>
              <a:t>- je participe à des réunions.</a:t>
            </a:r>
            <a:endParaRPr sz="7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/>
              <a:t>- je donne mon avis.</a:t>
            </a:r>
            <a:endParaRPr sz="7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/>
              <a:t>- j’écoute et je collabore</a:t>
            </a:r>
            <a:endParaRPr sz="7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/>
              <a:t>- …</a:t>
            </a:r>
            <a:endParaRPr sz="7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  <a:p>
            <a:pPr marL="457200" lvl="0" indent="-273050" algn="l" rtl="0">
              <a:spcBef>
                <a:spcPts val="0"/>
              </a:spcBef>
              <a:spcAft>
                <a:spcPts val="0"/>
              </a:spcAft>
              <a:buSzPts val="700"/>
              <a:buChar char="●"/>
            </a:pPr>
            <a:r>
              <a:rPr lang="fr" sz="700" b="1"/>
              <a:t>Tâches réalisées :</a:t>
            </a:r>
            <a:endParaRPr sz="7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/>
              <a:t>- productions réalisées et rôle endossé.</a:t>
            </a:r>
            <a:endParaRPr sz="7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/>
              <a:t>- produit fini ou non...</a:t>
            </a:r>
            <a:endParaRPr sz="7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98" name="Google Shape;98;p18"/>
          <p:cNvCxnSpPr>
            <a:stCxn id="97" idx="1"/>
            <a:endCxn id="96" idx="3"/>
          </p:cNvCxnSpPr>
          <p:nvPr/>
        </p:nvCxnSpPr>
        <p:spPr>
          <a:xfrm flipH="1">
            <a:off x="5204700" y="3379600"/>
            <a:ext cx="986700" cy="876000"/>
          </a:xfrm>
          <a:prstGeom prst="curvedConnector3">
            <a:avLst>
              <a:gd name="adj1" fmla="val 49996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/>
        </p:nvSpPr>
        <p:spPr>
          <a:xfrm>
            <a:off x="0" y="774175"/>
            <a:ext cx="9144000" cy="10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" sz="2400"/>
              <a:t>Un élève demande à être reconnu pour son investissement dans le montage de projets.</a:t>
            </a:r>
            <a:endParaRPr sz="24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486600" y="0"/>
            <a:ext cx="8021400" cy="63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Exemple :</a:t>
            </a:r>
            <a:endParaRPr sz="3000"/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90100"/>
            <a:ext cx="1234200" cy="123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3017525" y="2713300"/>
            <a:ext cx="6126600" cy="39201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" sz="2400" b="1"/>
              <a:t>Critères (à définir ensemble) :</a:t>
            </a:r>
            <a:endParaRPr sz="24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/>
              <a:t>- je participe à des réunions.</a:t>
            </a:r>
            <a:endParaRPr sz="24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/>
              <a:t>- je donne mon avis.</a:t>
            </a:r>
            <a:endParaRPr sz="24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/>
              <a:t>- j’écoute et je collabore</a:t>
            </a:r>
            <a:endParaRPr sz="24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/>
              <a:t>- …</a:t>
            </a:r>
            <a:endParaRPr sz="24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" sz="2400" b="1"/>
              <a:t>Tâches réalisées :</a:t>
            </a:r>
            <a:endParaRPr sz="24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/>
              <a:t>- productions réalisées et rôle endossé.</a:t>
            </a:r>
            <a:endParaRPr sz="24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/>
              <a:t>- produit fini ou non...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07" name="Google Shape;107;p19"/>
          <p:cNvCxnSpPr>
            <a:stCxn id="106" idx="1"/>
            <a:endCxn id="105" idx="3"/>
          </p:cNvCxnSpPr>
          <p:nvPr/>
        </p:nvCxnSpPr>
        <p:spPr>
          <a:xfrm rot="10800000">
            <a:off x="1234325" y="3107350"/>
            <a:ext cx="1783200" cy="1566000"/>
          </a:xfrm>
          <a:prstGeom prst="curvedConnector3">
            <a:avLst>
              <a:gd name="adj1" fmla="val 50004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769</Words>
  <Application>Microsoft Office PowerPoint</Application>
  <PresentationFormat>Affichage à l'écran (4:3)</PresentationFormat>
  <Paragraphs>156</Paragraphs>
  <Slides>19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Alfa Slab One</vt:lpstr>
      <vt:lpstr>Arial</vt:lpstr>
      <vt:lpstr>Proxima Nova</vt:lpstr>
      <vt:lpstr>Wingdings</vt:lpstr>
      <vt:lpstr>Tahoma</vt:lpstr>
      <vt:lpstr>Gameday</vt:lpstr>
      <vt:lpstr>Les Open Badges et leur écosystème</vt:lpstr>
      <vt:lpstr>Sommaire</vt:lpstr>
      <vt:lpstr>Une modalité  de reconnaissance</vt:lpstr>
      <vt:lpstr>Présentation PowerPoint</vt:lpstr>
      <vt:lpstr>Présentation PowerPoint</vt:lpstr>
      <vt:lpstr>Présentation PowerPoint</vt:lpstr>
      <vt:lpstr>Les informations du badge et le réseau  qu’il crée sont plus  importants que le badge lui-même. </vt:lpstr>
      <vt:lpstr>Exemple :</vt:lpstr>
      <vt:lpstr>Exemple :</vt:lpstr>
      <vt:lpstr>Comment demander un badge ?</vt:lpstr>
      <vt:lpstr>Comment demander un badge ?</vt:lpstr>
      <vt:lpstr>Comment demander un badge ?</vt:lpstr>
      <vt:lpstr>A qui demander un badge ?</vt:lpstr>
      <vt:lpstr>Qui crée les badges ?</vt:lpstr>
      <vt:lpstr>Conséquences positives :</vt:lpstr>
      <vt:lpstr>Conséquences positives :</vt:lpstr>
      <vt:lpstr>Les partenaires dans notre région :</vt:lpstr>
      <vt:lpstr>Exemple de reconnaissances possibles...</vt:lpstr>
      <vt:lpstr>Exemple de catégories de Badges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Open Badges et leur écosystème</dc:title>
  <cp:lastModifiedBy>jules GUITTARD</cp:lastModifiedBy>
  <cp:revision>4</cp:revision>
  <dcterms:modified xsi:type="dcterms:W3CDTF">2019-07-01T03:02:16Z</dcterms:modified>
</cp:coreProperties>
</file>