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60" r:id="rId1"/>
  </p:sldMasterIdLst>
  <p:notesMasterIdLst>
    <p:notesMasterId r:id="rId2"/>
  </p:notesMasterIdLst>
  <p:sldIdLst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</p:sldIdLst>
  <p:sldSz type="screen4x3" cy="6858000" cx="9144000"/>
  <p:notesSz cx="6858000" cy="9144000"/>
  <p:defaultTextStyle>
    <a:defPPr>
      <a:defRPr lang="ru-RU"/>
    </a:defPPr>
    <a:lvl1pPr algn="l" fontAlgn="base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algn="l" fontAlgn="base" marL="4572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algn="l" fontAlgn="base" marL="9144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algn="l" fontAlgn="base" marL="13716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algn="l" fontAlgn="base" marL="18288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algn="l" defTabSz="914400" eaLnBrk="1" hangingPunct="1" latinLnBrk="0" marL="2286000" rtl="0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algn="l" defTabSz="914400" eaLnBrk="1" hangingPunct="1" latinLnBrk="0" marL="2743200" rtl="0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algn="l" defTabSz="914400" eaLnBrk="1" hangingPunct="1" latinLnBrk="0" marL="3200400" rtl="0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algn="l" defTabSz="914400" eaLnBrk="1" hangingPunct="1" latinLnBrk="0" marL="3657600" rtl="0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368" autoAdjust="0"/>
    <p:restoredTop sz="94660"/>
  </p:normalViewPr>
  <p:slideViewPr>
    <p:cSldViewPr>
      <p:cViewPr varScale="1">
        <p:scale>
          <a:sx n="75" d="100"/>
          <a:sy n="75" d="100"/>
        </p:scale>
        <p:origin x="10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tableStyles" Target="tableStyle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677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62F6A34F-E3DB-44ED-AFD1-0533B2A22739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1048678" name="Образ слайда 3"/>
          <p:cNvSpPr>
            <a:spLocks noChangeAspect="1" noRot="1" noGrp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ru-RU"/>
          </a:p>
        </p:txBody>
      </p:sp>
      <p:sp>
        <p:nvSpPr>
          <p:cNvPr id="1048679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/>
        </p:spPr>
        <p:txBody>
          <a:bodyPr bIns="45720" lIns="91440" rIns="91440" rtlCol="0" tIns="45720" vert="horz"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80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681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B79EE370-A5E4-4F61-AFAD-46D5C25295D3}" type="slidenum">
              <a:rPr lang="ru-RU" smtClean="0"/>
              <a:t>‹#›</a:t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Титульный слайд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/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60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/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60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/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60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/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608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/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 useBgFill="1">
        <p:nvSpPr>
          <p:cNvPr id="1048609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 useBgFill="1">
        <p:nvSpPr>
          <p:cNvPr id="1048610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611" name="Прямоугольник 6"/>
          <p:cNvSpPr/>
          <p:nvPr/>
        </p:nvSpPr>
        <p:spPr>
          <a:xfrm>
            <a:off x="0" y="3649663"/>
            <a:ext cx="9144000" cy="244475"/>
          </a:xfrm>
          <a:prstGeom prst="rect"/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612" name="Прямоугольник 9"/>
          <p:cNvSpPr/>
          <p:nvPr/>
        </p:nvSpPr>
        <p:spPr>
          <a:xfrm>
            <a:off x="0" y="3675063"/>
            <a:ext cx="9144000" cy="141287"/>
          </a:xfrm>
          <a:prstGeom prst="rect"/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613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/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614" name="Прямоугольник 18"/>
          <p:cNvSpPr/>
          <p:nvPr/>
        </p:nvSpPr>
        <p:spPr>
          <a:xfrm>
            <a:off x="0" y="0"/>
            <a:ext cx="9144000" cy="3702050"/>
          </a:xfrm>
          <a:prstGeom prst="rect"/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615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16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algn="l" indent="0" marL="64008">
              <a:buNone/>
              <a:defRPr sz="2400">
                <a:solidFill>
                  <a:schemeClr val="tx2"/>
                </a:solidFill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486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p>
            <a:fld id="{906BCA3E-C978-46C8-8724-2F8B222E6974}" type="datetimeFigureOut">
              <a:rPr lang="ru-RU"/>
              <a:t>15.10.2023</a:t>
            </a:fld>
            <a:endParaRPr lang="ru-RU"/>
          </a:p>
        </p:txBody>
      </p:sp>
      <p:sp>
        <p:nvSpPr>
          <p:cNvPr id="10486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p>
            <a:endParaRPr lang="ru-RU"/>
          </a:p>
        </p:txBody>
      </p:sp>
      <p:sp>
        <p:nvSpPr>
          <p:cNvPr id="10486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1459F1-2D6F-4088-A3D8-06A876F17B8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Заголовок и вертикальный текст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50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651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3E899DF-B65C-402A-AC99-375C0A309B0A}" type="datetimeFigureOut">
              <a:rPr lang="ru-RU"/>
              <a:t>15.10.2023</a:t>
            </a:fld>
            <a:endParaRPr lang="ru-RU"/>
          </a:p>
        </p:txBody>
      </p:sp>
      <p:sp>
        <p:nvSpPr>
          <p:cNvPr id="1048652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5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75AEE42-14EE-43FD-9B3E-6078894429A8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Вертикальный заголовок и текст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34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63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CAEDB2A-E7E2-4BB6-AEF4-B575CFE0A05A}" type="datetimeFigureOut">
              <a:rPr lang="ru-RU"/>
              <a:t>15.10.2023</a:t>
            </a:fld>
            <a:endParaRPr lang="ru-RU"/>
          </a:p>
        </p:txBody>
      </p:sp>
      <p:sp>
        <p:nvSpPr>
          <p:cNvPr id="104863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3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6712811-4C98-4539-97C6-EBAB4FDFA87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Заголовок и объект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39" name="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640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EFE896-6762-4BCD-B3E8-AAE56E71CEBF}" type="datetimeFigureOut">
              <a:rPr lang="ru-RU"/>
              <a:t>15.10.2023</a:t>
            </a:fld>
            <a:endParaRPr lang="ru-RU"/>
          </a:p>
        </p:txBody>
      </p:sp>
      <p:sp>
        <p:nvSpPr>
          <p:cNvPr id="1048641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2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625321A-F6C0-4EEA-BB63-B989560607C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Заголовок раздела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baseline="0" b="1" cap="none" sz="430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algn="tl" blurRad="38100" dir="5400000" dist="381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55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indent="0" marL="45720">
              <a:buNone/>
              <a:defRPr b="0" sz="21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56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9D873A7-13C8-41A5-AC2F-947FDBB9B400}" type="datetimeFigureOut">
              <a:rPr lang="ru-RU"/>
              <a:t>15.10.2023</a:t>
            </a:fld>
            <a:endParaRPr lang="ru-RU"/>
          </a:p>
        </p:txBody>
      </p:sp>
      <p:sp>
        <p:nvSpPr>
          <p:cNvPr id="1048657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58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364FFFF-8442-48C6-8347-E0B97F862D7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Два объекта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60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661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66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C88E282-2362-489E-B415-DA74ADCFB7D8}" type="datetimeFigureOut">
              <a:rPr lang="ru-RU"/>
              <a:t>15.10.2023</a:t>
            </a:fld>
            <a:endParaRPr lang="ru-RU"/>
          </a:p>
        </p:txBody>
      </p:sp>
      <p:sp>
        <p:nvSpPr>
          <p:cNvPr id="104866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6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3CF119-AEC4-455E-BFEC-AC1B4FF60AC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Сравнение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baseline="0" b="0" cap="none" sz="4000" i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66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indent="0" marL="45720">
              <a:buNone/>
              <a:defRPr b="1" sz="1900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67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indent="0" marL="45720">
              <a:buNone/>
              <a:defRPr b="1" sz="1900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68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669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670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p>
            <a:fld id="{E86D0CFD-CB29-4713-8FA8-4DCB345DB4D6}" type="datetimeFigureOut">
              <a:rPr lang="ru-RU"/>
              <a:t>15.10.2023</a:t>
            </a:fld>
            <a:endParaRPr lang="ru-RU"/>
          </a:p>
        </p:txBody>
      </p:sp>
      <p:sp>
        <p:nvSpPr>
          <p:cNvPr id="1048671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p>
            <a:fld id="{2F62D62D-9555-4706-84D6-22C967AC98FB}" type="slidenum">
              <a:rPr lang="ru-RU"/>
              <a:t>‹#›</a:t>
            </a:fld>
            <a:endParaRPr lang="ru-RU"/>
          </a:p>
        </p:txBody>
      </p:sp>
      <p:sp>
        <p:nvSpPr>
          <p:cNvPr id="1048672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Только заголовок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30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p>
            <a:fld id="{12AF53CD-3354-4D38-AF96-40B22E4E995E}" type="datetimeFigureOut">
              <a:rPr lang="ru-RU"/>
              <a:t>15.10.2023</a:t>
            </a:fld>
            <a:endParaRPr lang="ru-RU"/>
          </a:p>
        </p:txBody>
      </p:sp>
      <p:sp>
        <p:nvSpPr>
          <p:cNvPr id="1048631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32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6BE60B-3795-4DAC-A34D-C9C0C76826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Пустой слайд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F6E7E14-4C91-4454-A69D-F097253AB4BE}" type="datetimeFigureOut">
              <a:rPr lang="ru-RU"/>
              <a:t>15.10.2023</a:t>
            </a:fld>
            <a:endParaRPr lang="ru-RU"/>
          </a:p>
        </p:txBody>
      </p:sp>
      <p:sp>
        <p:nvSpPr>
          <p:cNvPr id="104867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7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E23D62A-FD4B-4275-A6A0-322E34C51F58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Объект с подписью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b="1" sz="1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595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indent="0" marL="9144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596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59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BF9547E-8CD5-4E00-AFA1-EC081C5CBE6C}" type="datetimeFigureOut">
              <a:rPr lang="ru-RU"/>
              <a:t>15.10.2023</a:t>
            </a:fld>
            <a:endParaRPr lang="ru-RU"/>
          </a:p>
        </p:txBody>
      </p:sp>
      <p:sp>
        <p:nvSpPr>
          <p:cNvPr id="104859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59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B7D02B8-5679-49EE-A972-5932512BD5C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Рисунок с подписью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anchor="t" lIns="45720" rIns="45720" tIns="0" vert="vert270"/>
          <a:lstStyle>
            <a:lvl1pPr algn="ctr">
              <a:buNone/>
              <a:defRPr b="1" sz="2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44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algn="tl" blurRad="57150" dir="4800000" dist="31750" rotWithShape="0">
              <a:srgbClr val="000000">
                <a:alpha val="25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indent="0" marL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dirty="0" lang="en-US" noProof="0"/>
          </a:p>
        </p:txBody>
      </p:sp>
      <p:sp>
        <p:nvSpPr>
          <p:cNvPr id="1048645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rIns="45720" tIns="0"/>
          <a:lstStyle>
            <a:lvl1pPr indent="0" marL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46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CD40AF-8B3C-4FF4-A1F9-1308FDE4B209}" type="datetimeFigureOut">
              <a:rPr lang="ru-RU"/>
              <a:t>15.10.2023</a:t>
            </a:fld>
            <a:endParaRPr lang="ru-RU"/>
          </a:p>
        </p:txBody>
      </p:sp>
      <p:sp>
        <p:nvSpPr>
          <p:cNvPr id="1048647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8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1E14F68-5867-4070-9084-1892D00C022E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Прямоугольник 27"/>
          <p:cNvSpPr/>
          <p:nvPr/>
        </p:nvSpPr>
        <p:spPr>
          <a:xfrm>
            <a:off x="0" y="366713"/>
            <a:ext cx="9144000" cy="84137"/>
          </a:xfrm>
          <a:prstGeom prst="rect"/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577" name="Прямоугольник 28"/>
          <p:cNvSpPr/>
          <p:nvPr/>
        </p:nvSpPr>
        <p:spPr>
          <a:xfrm>
            <a:off x="0" y="0"/>
            <a:ext cx="9144000" cy="311150"/>
          </a:xfrm>
          <a:prstGeom prst="rect"/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578" name="Прямоугольник 29"/>
          <p:cNvSpPr/>
          <p:nvPr/>
        </p:nvSpPr>
        <p:spPr>
          <a:xfrm>
            <a:off x="0" y="307975"/>
            <a:ext cx="9144000" cy="92075"/>
          </a:xfrm>
          <a:prstGeom prst="rect"/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579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/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580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/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 useBgFill="1">
        <p:nvSpPr>
          <p:cNvPr id="1048581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 useBgFill="1">
        <p:nvSpPr>
          <p:cNvPr id="1048582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583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/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dirty="0" lang="en-US"/>
          </a:p>
        </p:txBody>
      </p:sp>
      <p:sp>
        <p:nvSpPr>
          <p:cNvPr id="1048584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/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dirty="0" lang="en-US"/>
          </a:p>
        </p:txBody>
      </p:sp>
      <p:sp>
        <p:nvSpPr>
          <p:cNvPr id="1048585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/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586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/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587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/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1048588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/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dirty="0" lang="en-US"/>
          </a:p>
        </p:txBody>
      </p:sp>
      <p:sp>
        <p:nvSpPr>
          <p:cNvPr id="104858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 anchorCtr="0" bIns="45720" compatLnSpc="1" lIns="91440" numCol="1" rIns="91440" tIns="45720" vert="horz" wrap="square">
            <a:prstTxWarp prst="textNoShape"/>
          </a:bodyPr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859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48591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/>
        </p:spPr>
        <p:txBody>
          <a:bodyPr vert="horz"/>
          <a:lstStyle>
            <a:lvl1pPr algn="l" eaLnBrk="1" fontAlgn="auto" hangingPunct="1" latinLnBrk="0">
              <a:spcBef>
                <a:spcPts val="0"/>
              </a:spcBef>
              <a:spcAft>
                <a:spcPts val="0"/>
              </a:spcAft>
              <a:defRPr sz="800" kumimoji="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fld id="{8970FEF6-A0FA-4A03-A20F-73876DB7025F}" type="datetimeFigureOut">
              <a:rPr lang="ru-RU"/>
              <a:t>15.10.2023</a:t>
            </a:fld>
            <a:endParaRPr lang="ru-RU"/>
          </a:p>
        </p:txBody>
      </p:sp>
      <p:sp>
        <p:nvSpPr>
          <p:cNvPr id="1048592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/>
        </p:spPr>
        <p:txBody>
          <a:bodyPr vert="horz"/>
          <a:lstStyle>
            <a:lvl1pPr algn="r" eaLnBrk="1" fontAlgn="auto" hangingPunct="1" latinLnBrk="0">
              <a:spcBef>
                <a:spcPts val="0"/>
              </a:spcBef>
              <a:spcAft>
                <a:spcPts val="0"/>
              </a:spcAft>
              <a:defRPr sz="800" kumimoji="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104859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/>
        </p:spPr>
        <p:txBody>
          <a:bodyPr anchor="b" vert="horz"/>
          <a:lstStyle>
            <a:lvl1pPr algn="r" eaLnBrk="1" fontAlgn="auto" hangingPunct="1" latinLnBrk="0">
              <a:spcBef>
                <a:spcPts val="0"/>
              </a:spcBef>
              <a:spcAft>
                <a:spcPts val="0"/>
              </a:spcAft>
              <a:defRPr sz="1800" kumimoji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fld id="{F701E25C-0BAD-49E1-BFEC-205480A9BA9D}" type="slidenum">
              <a:rPr lang="ru-RU"/>
              <a:t>‹#›</a:t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eaLnBrk="0" fontAlgn="base" hangingPunct="0" rtl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eaLnBrk="0" fontAlgn="base" hangingPunct="0" rtl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eaLnBrk="0" fontAlgn="base" hangingPunct="0" rtl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eaLnBrk="0" fontAlgn="base" hangingPunct="0" rtl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eaLnBrk="0" fontAlgn="base" hangingPunct="0" rtl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algn="l" fontAlgn="base" marL="457200" rtl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algn="l" fontAlgn="base" marL="914400" rtl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algn="l" fontAlgn="base" marL="1371600" rtl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algn="l" fontAlgn="base" marL="1828800" rtl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algn="l" eaLnBrk="0" fontAlgn="base" hangingPunct="0" indent="-255588" marL="365125" rtl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eaLnBrk="0" fontAlgn="base" hangingPunct="0" indent="-246063" marL="657225" rtl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algn="l" eaLnBrk="0" fontAlgn="base" hangingPunct="0" indent="-219075" marL="922338" rtl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algn="l" eaLnBrk="0" fontAlgn="base" hangingPunct="0" indent="-200025" marL="1179513" rtl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algn="l" eaLnBrk="0" fontAlgn="base" hangingPunct="0" indent="-182563" marL="1389063" rtl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algn="l" eaLnBrk="1" hangingPunct="1" indent="-182880" latinLnBrk="0" marL="1609344" rtl="0">
        <a:spcBef>
          <a:spcPts val="300"/>
        </a:spcBef>
        <a:buClr>
          <a:schemeClr val="accent3"/>
        </a:buClr>
        <a:buFont typeface="Georgia"/>
        <a:buChar char="▫"/>
        <a:defRPr sz="1800" kern="1200" kumimoji="0">
          <a:solidFill>
            <a:schemeClr val="accent3"/>
          </a:solidFill>
          <a:latin typeface="+mn-lt"/>
          <a:ea typeface="+mn-ea"/>
          <a:cs typeface="+mn-cs"/>
        </a:defRPr>
      </a:lvl6pPr>
      <a:lvl7pPr algn="l" eaLnBrk="1" hangingPunct="1" indent="-182880" latinLnBrk="0" marL="1828800" rtl="0">
        <a:spcBef>
          <a:spcPts val="300"/>
        </a:spcBef>
        <a:buClr>
          <a:schemeClr val="accent3"/>
        </a:buClr>
        <a:buFont typeface="Georgia"/>
        <a:buChar char="▫"/>
        <a:defRPr sz="1600" kern="1200" kumimoji="0">
          <a:solidFill>
            <a:schemeClr val="accent3"/>
          </a:solidFill>
          <a:latin typeface="+mn-lt"/>
          <a:ea typeface="+mn-ea"/>
          <a:cs typeface="+mn-cs"/>
        </a:defRPr>
      </a:lvl7pPr>
      <a:lvl8pPr algn="l" eaLnBrk="1" hangingPunct="1" indent="-182880" latinLnBrk="0" marL="2029968" rtl="0">
        <a:spcBef>
          <a:spcPts val="300"/>
        </a:spcBef>
        <a:buClr>
          <a:schemeClr val="accent3"/>
        </a:buClr>
        <a:buFont typeface="Georgia"/>
        <a:buChar char="◦"/>
        <a:defRPr sz="1500" kern="1200" kumimoji="0">
          <a:solidFill>
            <a:schemeClr val="accent3"/>
          </a:solidFill>
          <a:latin typeface="+mn-lt"/>
          <a:ea typeface="+mn-ea"/>
          <a:cs typeface="+mn-cs"/>
        </a:defRPr>
      </a:lvl8pPr>
      <a:lvl9pPr algn="l" eaLnBrk="1" hangingPunct="1" indent="-182880" latinLnBrk="0" marL="2240280" rtl="0">
        <a:spcBef>
          <a:spcPts val="300"/>
        </a:spcBef>
        <a:buClr>
          <a:schemeClr val="accent3"/>
        </a:buClr>
        <a:buFont typeface="Georgia"/>
        <a:buChar char="◦"/>
        <a:defRPr baseline="0" sz="1400" kern="1200" kumimoji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8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hyperlink" Target="http://dates.gnpbu.ru/3-8/Gorkiy/gorkiy.html" TargetMode="External"/><Relationship Id="rId2" Type="http://schemas.openxmlformats.org/officeDocument/2006/relationships/slideLayout" Target="../slideLayouts/slideLayout8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hyperlink" Target="https://biographe.ru/znamenitosti/anton-makarenko/" TargetMode="External"/><Relationship Id="rId2" Type="http://schemas.openxmlformats.org/officeDocument/2006/relationships/hyperlink" Target="http://ngosbs.info/sozdatel-novogo-cheloveka-k-135-letiyu-so-dnya-rozhdeniya-a-s-makarenko/" TargetMode="External"/><Relationship Id="rId3" Type="http://schemas.openxmlformats.org/officeDocument/2006/relationships/slideLayout" Target="../slideLayouts/slideLayout8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slideLayout" Target="../slideLayouts/slideLayout8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8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8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Заголовок 1"/>
          <p:cNvSpPr>
            <a:spLocks noGrp="1"/>
          </p:cNvSpPr>
          <p:nvPr>
            <p:ph type="ctrTitle"/>
          </p:nvPr>
        </p:nvSpPr>
        <p:spPr>
          <a:xfrm>
            <a:off x="250825" y="1268413"/>
            <a:ext cx="8664575" cy="2603500"/>
          </a:xfrm>
        </p:spPr>
        <p:txBody>
          <a:bodyPr>
            <a:normAutofit/>
          </a:bodyPr>
          <a:p>
            <a:pPr algn="ctr" eaLnBrk="1" fontAlgn="auto" hangingPunct="1">
              <a:spcAft>
                <a:spcPts val="0"/>
              </a:spcAft>
            </a:pPr>
            <a:r>
              <a:rPr b="1" dirty="0" sz="4900" lang="ru-RU" smtClean="0"/>
              <a:t>«Антон Семенович Макаренко»</a:t>
            </a:r>
            <a:r>
              <a:rPr dirty="0" lang="ru-RU" smtClean="0"/>
              <a:t/>
            </a:r>
            <a:br>
              <a:rPr dirty="0" lang="ru-RU" smtClean="0"/>
            </a:br>
            <a:endParaRPr dirty="0" lang="ru-RU"/>
          </a:p>
        </p:txBody>
      </p:sp>
      <p:sp>
        <p:nvSpPr>
          <p:cNvPr id="104862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313" y="4149725"/>
            <a:ext cx="6192837" cy="1727200"/>
          </a:xfrm>
        </p:spPr>
        <p:txBody>
          <a:bodyPr>
            <a:normAutofit/>
          </a:bodyPr>
          <a:p>
            <a:pPr algn="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</a:pPr>
            <a:endParaRPr dirty="0" lang="ru-RU" smtClean="0">
              <a:solidFill>
                <a:schemeClr val="tx1"/>
              </a:solidFill>
            </a:endParaRPr>
          </a:p>
          <a:p>
            <a:pPr algn="r" eaLnBrk="1" fontAlgn="auto" hangingPunct="1">
              <a:spcAft>
                <a:spcPts val="0"/>
              </a:spcAft>
              <a:buClr>
                <a:schemeClr val="accent3"/>
              </a:buClr>
            </a:pPr>
            <a:r>
              <a:rPr dirty="0" lang="ru-RU" smtClean="0">
                <a:solidFill>
                  <a:schemeClr val="tx1"/>
                </a:solidFill>
                <a:latin typeface="+mj-lt"/>
              </a:rPr>
              <a:t>Подготовил: Сапунов Вадим</a:t>
            </a:r>
            <a:endParaRPr dirty="0" lang="ru-RU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8991600" cy="5852160"/>
          </a:xfrm>
        </p:spPr>
        <p:txBody>
          <a:bodyPr/>
          <a:p>
            <a:pPr indent="0" marL="109537">
              <a:buNone/>
            </a:pPr>
            <a:r>
              <a:rPr dirty="0" sz="24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опыт Макаренко, его педагогические взгляды отражены в художественном творчестве. </a:t>
            </a:r>
            <a:endParaRPr dirty="0" sz="2400"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24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Колонии им. М. Горького описана в "Педагогической поэме" (части 1-3, 1933-1935 гг.), Коммуны им. Ф, Э. Дзержинского - в повести "Флаги на башнях" (1938 г.). Воспитанию в семье посвящена "Книга для родителей" (1937 г., совместно с Г. С. Макаренко).</a:t>
            </a:r>
            <a:endParaRPr dirty="0" sz="2400"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97152" name="Рисунок 4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3380302" y="3537903"/>
            <a:ext cx="1912131" cy="2916000"/>
          </a:xfrm>
          <a:prstGeom prst="rect"/>
        </p:spPr>
      </p:pic>
      <p:pic>
        <p:nvPicPr>
          <p:cNvPr id="2097153" name="Рисунок 5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539552" y="3511883"/>
            <a:ext cx="1905000" cy="2905125"/>
          </a:xfrm>
          <a:prstGeom prst="rect"/>
        </p:spPr>
      </p:pic>
      <p:pic>
        <p:nvPicPr>
          <p:cNvPr id="2097154" name="Рисунок 6"/>
          <p:cNvPicPr>
            <a:picLocks noChangeAspect="1"/>
          </p:cNvPicPr>
          <p:nvPr/>
        </p:nvPicPr>
        <p:blipFill>
          <a:blip xmlns:r="http://schemas.openxmlformats.org/officeDocument/2006/relationships" r:embed="rId3"/>
          <a:stretch>
            <a:fillRect/>
          </a:stretch>
        </p:blipFill>
        <p:spPr>
          <a:xfrm>
            <a:off x="6228183" y="3357008"/>
            <a:ext cx="2036573" cy="3168000"/>
          </a:xfrm>
          <a:prstGeom prst="rect"/>
        </p:spPr>
      </p:pic>
    </p:spTree>
  </p:cSld>
  <p:clrMapOvr>
    <a:masterClrMapping/>
  </p:clrMapOvr>
  <p:timing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8884096" cy="5852160"/>
          </a:xfrm>
        </p:spPr>
        <p:txBody>
          <a:bodyPr/>
          <a:p>
            <a:pPr indent="0" marL="109537">
              <a:buNone/>
            </a:pPr>
            <a:endParaRPr dirty="0" sz="24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При жизни Макаренко подвергался критике справа и слева. В 20-е гг. ему ставили в вину увлечение деревенской педагогикой, стремление к утверждению авторитаризма, дисциплины, наказаний. Все эти годы, вплоть до своей смерти, искания Макаренко поддерживал </a:t>
            </a: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М. Горький</a:t>
            </a: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, искренне веривший в успех Макаренко и защищавший его в трудные периоды жизни</a:t>
            </a:r>
            <a:r>
              <a:rPr dirty="0" sz="24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 sz="2400"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2400"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</a:t>
            </a:r>
            <a:r>
              <a:rPr dirty="0" sz="24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заслуга Макаренко </a:t>
            </a: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в том, что вопреки давлению педагогических чиновников, атмосфере культа личности и усилению авторитарных тенденций в жизни общества он боролся за утверждение гуманистической педагогики, сумев сохранить свою индивидуальность и передать последующим поколениям педагогов свой уникальный опыт.</a:t>
            </a:r>
            <a:endParaRPr dirty="0" sz="2400"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endParaRPr dirty="0" lang="ru-RU" smtClean="0"/>
          </a:p>
        </p:txBody>
      </p:sp>
    </p:spTree>
  </p:cSld>
  <p:clrMapOvr>
    <a:masterClrMapping/>
  </p:clrMapOvr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8812088" cy="5852160"/>
          </a:xfrm>
        </p:spPr>
        <p:txBody>
          <a:bodyPr/>
          <a:p>
            <a:pPr indent="0" marL="109537">
              <a:buNone/>
            </a:pPr>
            <a:r>
              <a:rPr dirty="0" sz="24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Источники:</a:t>
            </a:r>
          </a:p>
          <a:p>
            <a:r>
              <a:rPr dirty="0" sz="24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dirty="0" sz="24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dirty="0" sz="24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rg.ru/2021/07/01/anton-makarenko-vospitat-cheloveka-chtoby-on-byl-schastlivym-mozhno.html</a:t>
            </a:r>
            <a:endParaRPr dirty="0" sz="24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sz="2400" lang="ru-RU" smtClean="0"/>
              <a:t>Российская </a:t>
            </a:r>
            <a:r>
              <a:rPr dirty="0" sz="2400" lang="ru-RU"/>
              <a:t>педагогическая энциклопедия: В 2 тт. /Гл. ред. В.В. Давыдов. – М.: «Большая Российская энциклопедия», Т. 1, 1993, с. 536-538</a:t>
            </a:r>
            <a:r>
              <a:rPr dirty="0" sz="2400" lang="ru-RU" smtClean="0"/>
              <a:t>.</a:t>
            </a:r>
          </a:p>
          <a:p>
            <a:r>
              <a:rPr dirty="0" sz="24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dirty="0" sz="24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400" lang="en-US" smtClean="0">
                <a:latin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https</a:t>
            </a:r>
            <a:r>
              <a:rPr dirty="0" sz="2400" lang="en-US">
                <a:latin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://biographe.ru/znamenitosti/anton-makarenko</a:t>
            </a:r>
            <a:r>
              <a:rPr dirty="0" sz="2400" lang="en-US" smtClean="0">
                <a:latin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/</a:t>
            </a:r>
            <a:endParaRPr dirty="0" sz="24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sz="24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dirty="0" sz="2400" lang="en-US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http://ngosbs.info/sozdatel-novogo-cheloveka-k-135-letiyu-so-dnya-rozhdeniya-a-s-makarenko</a:t>
            </a:r>
            <a:r>
              <a:rPr dirty="0" sz="2400" lang="en-US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dirty="0" sz="24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Рисунок 4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5580111" y="1196750"/>
            <a:ext cx="3311861" cy="4869916"/>
          </a:xfrm>
          <a:prstGeom prst="rect"/>
        </p:spPr>
      </p:pic>
      <p:sp>
        <p:nvSpPr>
          <p:cNvPr id="1048622" name="Объект 3"/>
          <p:cNvSpPr>
            <a:spLocks noGrp="1"/>
          </p:cNvSpPr>
          <p:nvPr>
            <p:ph sz="half" idx="1"/>
          </p:nvPr>
        </p:nvSpPr>
        <p:spPr/>
        <p:txBody>
          <a:bodyPr/>
          <a:p>
            <a:pPr indent="0" marL="109537">
              <a:buNone/>
            </a:pPr>
            <a:endParaRPr dirty="0" i="1" lang="ru-RU" smtClean="0"/>
          </a:p>
          <a:p>
            <a:pPr indent="0" marL="109537">
              <a:buNone/>
            </a:pPr>
            <a:r>
              <a:rPr dirty="0" sz="2800" i="1" lang="ru-RU" smtClean="0"/>
              <a:t>13 </a:t>
            </a:r>
            <a:r>
              <a:rPr dirty="0" sz="2800" i="1" lang="ru-RU"/>
              <a:t>марта исполнилось 135 лет со дня </a:t>
            </a:r>
            <a:r>
              <a:rPr dirty="0" sz="2800" i="1" lang="ru-RU" smtClean="0"/>
              <a:t>рождения Антона Семеновича Макаренко.</a:t>
            </a:r>
          </a:p>
          <a:p>
            <a:pPr indent="0" marL="109537">
              <a:buNone/>
            </a:pPr>
            <a:r>
              <a:rPr dirty="0" sz="2800" i="1" lang="ru-RU"/>
              <a:t>Антон Макаренко признан организацией ЮНЕСКО одним из величайших педагогов XX века. Его опыт по перевоспитанию беспризорников не удалось повторить никому в мире.</a:t>
            </a:r>
            <a:endParaRPr dirty="0" sz="2800" lang="ru-RU"/>
          </a:p>
          <a:p>
            <a:pPr indent="0" marL="109537">
              <a:buNone/>
            </a:pPr>
            <a:endParaRPr dirty="0" lang="ru-RU" smtClean="0"/>
          </a:p>
        </p:txBody>
      </p:sp>
    </p:spTree>
  </p:cSld>
  <p:clrMapOvr>
    <a:masterClrMapping/>
  </p:clrMapOvr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Объект 3"/>
          <p:cNvSpPr>
            <a:spLocks noGrp="1"/>
          </p:cNvSpPr>
          <p:nvPr>
            <p:ph sz="half" idx="1"/>
          </p:nvPr>
        </p:nvSpPr>
        <p:spPr/>
        <p:txBody>
          <a:bodyPr/>
          <a:p>
            <a:pPr indent="0" marL="109537">
              <a:buNone/>
            </a:pPr>
            <a:r>
              <a:rPr dirty="0" i="1" lang="ru-RU"/>
              <a:t>Антон Макаренко признан организацией ЮНЕСКО одним из величайших педагогов XX века. Его опыт по перевоспитанию беспризорников не удалось повторить никому в </a:t>
            </a:r>
            <a:r>
              <a:rPr dirty="0" i="1" lang="ru-RU" smtClean="0"/>
              <a:t>мире.</a:t>
            </a:r>
            <a:endParaRPr dirty="0" lang="ru-RU"/>
          </a:p>
          <a:p>
            <a:endParaRPr dirty="0" lang="ru-RU"/>
          </a:p>
        </p:txBody>
      </p:sp>
      <p:pic>
        <p:nvPicPr>
          <p:cNvPr id="2097156" name="Рисунок 4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5223076" y="548680"/>
            <a:ext cx="3878259" cy="5544000"/>
          </a:xfrm>
          <a:prstGeom prst="rect"/>
        </p:spPr>
      </p:pic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8740080" cy="5852160"/>
          </a:xfrm>
        </p:spPr>
        <p:txBody>
          <a:bodyPr/>
          <a:p>
            <a:pPr indent="0" marL="109537">
              <a:buNone/>
            </a:pPr>
            <a:r>
              <a:rPr dirty="0" sz="2400"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деятельность:</a:t>
            </a:r>
          </a:p>
          <a:p>
            <a:pPr indent="0" marL="109537">
              <a:buNone/>
            </a:pPr>
            <a:r>
              <a:rPr dirty="0" sz="18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Первой мировой войны Антон Макаренко был призван в армию, но из-за слабого зрения его в скором времени демобилизовали. В 1917-1919 гг. он заведовал школой в посаде Крюков Кременчугского уезда и работал инспектором Высшего начального училища в том же городе, руководил начальным городским училищем в Полтаве.</a:t>
            </a:r>
          </a:p>
          <a:p>
            <a:pPr indent="0" marL="109537">
              <a:buNone/>
            </a:pPr>
            <a:r>
              <a:rPr dirty="0" sz="18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В 1920 году Полтавский Губернский отдел народного образования поручил Макаренко создать трудовую колонию для несовершеннолетних правонарушителей в селе Ковалёвка. Штат колонии в селе Ковалёвка состоял из трёх учителей (двое из которых — женщины) и завхоза. Никакой охраны не было. В распоряжении руководителя находилось полуразрушенное здание, несколько мешков муки и револьвер с шестью патронами. </a:t>
            </a:r>
            <a:endParaRPr dirty="0" sz="18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18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В декабре 1920 года прислали первых подопечных — это были крепкие, достаточно взрослые ребята (многие беспризорники занижали свой возраст, чтобы избежать тюрьмы). Они вели себя так, будто приехали на отдых: перезимовать «на казённых щах» представлялось им отличной перспективой. Они ели, когда была еда, а когда не было, воровали по соседним деревням, проводили дни за игрой в карты и ножички, а все попытки привлечь их к учёбе и работе встречали по-воровски вежливым отказом, в котором без труда читалась угроза. Макаренко с отчаянием пришлось признать, что стандартные методы воздействия здесь не работают.</a:t>
            </a:r>
            <a:endParaRPr dirty="0" sz="1800"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endParaRPr dirty="0" sz="2400"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8884096" cy="5852160"/>
          </a:xfrm>
        </p:spPr>
        <p:txBody>
          <a:bodyPr/>
          <a:p>
            <a:pPr indent="0" marL="109537">
              <a:buNone/>
            </a:pPr>
            <a:r>
              <a:rPr dirty="0" sz="18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Оставался один способ призвать колонистов к порядку — силовыми методами. Но Макаренко понимал: держать в страхе целую ораву малолетних преступников ему не под силу. Он решился на отчаянный шаг: вызвал к себе местного «авторитета» Семёна </a:t>
            </a:r>
            <a:r>
              <a:rPr dirty="0" sz="1800"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Калабалина</a:t>
            </a:r>
            <a:r>
              <a:rPr dirty="0" sz="18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и попросил его съездить в город за деньгами на содержание колонии. Объяснил, что, если он не вернётся, остальным придётся сидеть впроголодь целый месяц. Выдал доверенность на получение денег, лошадь и, поскольку на дорогах было небезопасно, — свой пистолет. </a:t>
            </a:r>
            <a:endParaRPr dirty="0" sz="1800"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18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Макаренко </a:t>
            </a:r>
            <a:r>
              <a:rPr dirty="0" sz="18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рисковал не только остаться без денег на содержание колонии. Если бы Семён не вернулся — руководителя ждал расстрел. Но парень был глубоко тронут оказанным ему доверием и привёз назад необходимую сумму. Впоследствии Калабалин станет главным сподвижником Макаренко, а колония превратится в преуспевающее предприятие с собственной школой, фермой и цехами на несколько сотен рабочих мест.</a:t>
            </a:r>
            <a:endParaRPr dirty="0" sz="18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18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По официальным данным, из более чем трёх тысяч беспризорников, воспитанных под руководством Макаренко, ни один не вернулся в тюрьму. Многие выросли в квалифицированных рабочих, другие получили высшее образование и стали экономистами, управленцами и учителями. </a:t>
            </a:r>
            <a:endParaRPr dirty="0" sz="18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endParaRPr dirty="0" sz="2000"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Объект 3"/>
          <p:cNvSpPr>
            <a:spLocks noGrp="1"/>
          </p:cNvSpPr>
          <p:nvPr>
            <p:ph sz="half" idx="1"/>
          </p:nvPr>
        </p:nvSpPr>
        <p:spPr>
          <a:xfrm>
            <a:off x="152400" y="548680"/>
            <a:ext cx="8740080" cy="6079767"/>
          </a:xfrm>
        </p:spPr>
        <p:txBody>
          <a:bodyPr/>
          <a:p>
            <a:pPr indent="0" marL="109537">
              <a:buNone/>
            </a:pPr>
            <a:r>
              <a:rPr b="1"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Что советовал педагог Антон Макаренко, прежде чем воспитывать своих детей?</a:t>
            </a:r>
            <a:endParaRPr dirty="0" sz="2400"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22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Макаренко строилась на принципе: </a:t>
            </a:r>
            <a:endParaRPr dirty="0" sz="22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22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dirty="0" sz="22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Как можно больше требования к человеку, но вместе с тем и как можно больше уважения к нему". </a:t>
            </a:r>
            <a:endParaRPr dirty="0" sz="22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22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dirty="0" sz="22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колонии, а позднее и коммуне, которыми руководил педагог-новатор, не интересовались прошлым воспитанников, здесь жизнь начиналась с чистого листа. Питание, кров, гигиена, благожелательное отношение, доверие, право голоса в коллективном решении вопросов, посильный оплачиваемый труд - для 1920-1930-х годов условия царские. Взамен требовалось лишь соблюдать дисциплину. </a:t>
            </a:r>
            <a:endParaRPr dirty="0" sz="22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22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dirty="0" sz="22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Одичавшие" дети, хватившие горя на городских улицах, буквально преображались. Макаренко не повторял отвлеченных коммунистических лозунгов - за что его отчаянно травили "коллеги", - он действительно строил свой, новый мир, воспитывая в детях веру в себя, чувство долга и чести.</a:t>
            </a:r>
          </a:p>
          <a:p>
            <a:endParaRPr dirty="0" sz="2400"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859760" cy="5852160"/>
          </a:xfrm>
        </p:spPr>
        <p:txBody>
          <a:bodyPr/>
          <a:p>
            <a:pPr indent="0" marL="109537">
              <a:buNone/>
            </a:pPr>
            <a:endParaRPr dirty="0" sz="24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2400"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Антон Макаренко </a:t>
            </a:r>
            <a:r>
              <a:rPr dirty="0" sz="24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в стране вплотную занялся вопросами семейного воспитания. </a:t>
            </a: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Его "Книга для родителей" по-прежнему удивительно современна. Секрет прост: ключевой целью семьи Антон Семенович видел воспитание счастливых людей, а средством ее достижения - родительскую любовь. Он был убежден: "Научить человека быть счастливым - нельзя, но воспитать его так, чтобы он был счастливым, можно".</a:t>
            </a:r>
            <a:endParaRPr dirty="0" sz="2400"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97157" name="Рисунок 4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6444208" y="1484784"/>
            <a:ext cx="2314289" cy="3600000"/>
          </a:xfrm>
          <a:prstGeom prst="rect"/>
        </p:spPr>
      </p:pic>
    </p:spTree>
  </p:cSld>
  <p:clrMapOvr>
    <a:masterClrMapping/>
  </p:clrMapOvr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Объект 3"/>
          <p:cNvSpPr>
            <a:spLocks noGrp="1"/>
          </p:cNvSpPr>
          <p:nvPr>
            <p:ph sz="half" idx="1"/>
          </p:nvPr>
        </p:nvSpPr>
        <p:spPr>
          <a:xfrm>
            <a:off x="152400" y="620688"/>
            <a:ext cx="8991600" cy="6007759"/>
          </a:xfrm>
        </p:spPr>
        <p:txBody>
          <a:bodyPr/>
          <a:p>
            <a:pPr indent="0" marL="109537">
              <a:buNone/>
            </a:pPr>
            <a:endParaRPr dirty="0" sz="22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dirty="0" sz="2200"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Открытия </a:t>
            </a:r>
            <a:r>
              <a:rPr dirty="0" sz="22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Макаренко оказали существенное влияние на развитие смежных с педагогикой дисциплин</a:t>
            </a:r>
            <a:r>
              <a:rPr dirty="0" sz="22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в 30-х гг. практически были запрещены, - социальную педагогику, педагогическую психологию и др. </a:t>
            </a:r>
            <a:r>
              <a:rPr dirty="0" sz="22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Особый вклад Макаренко внёс в исправительно-трудовую педагогику. </a:t>
            </a:r>
            <a:r>
              <a:rPr dirty="0" sz="22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Его педагогический опыт позволил в короткий период наладить практическую работу трудовых колоний НКВД в масштабах Украины. Вопреки официальным требованиям усилить карательные функции перевоспитания в колониях для несовершеннолетних были упразднены карцеры и внутренняя охрана, предприняты меры по организации трудового воспитания, укреплению кадров воспитателей, введению некоторых начал самоуправления. </a:t>
            </a:r>
            <a:endParaRPr dirty="0" sz="2200"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8740080" cy="5852160"/>
          </a:xfrm>
        </p:spPr>
        <p:txBody>
          <a:bodyPr/>
          <a:p>
            <a:pPr indent="0" marL="109537">
              <a:buNone/>
            </a:pPr>
            <a:endParaRPr b="1" dirty="0" sz="2400"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marL="109537">
              <a:buNone/>
            </a:pPr>
            <a:r>
              <a:rPr b="1" dirty="0" sz="2400"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Пять </a:t>
            </a:r>
            <a:r>
              <a:rPr b="1" dirty="0" sz="2400"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цитат педагога и писателя, без которого трудно представить образование и воспитание детей.</a:t>
            </a:r>
            <a:endParaRPr b="1" dirty="0" sz="2400"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sz="24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1.Научить </a:t>
            </a: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быть счастливым нельзя, но воспитать его так, чтобы он был счастливым, можно.</a:t>
            </a:r>
          </a:p>
          <a:p>
            <a:r>
              <a:rPr dirty="0" sz="24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2.Раньше</a:t>
            </a: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, чем вы начнете воспитывать своих детей, проверьте ваше собственное поведение.</a:t>
            </a:r>
          </a:p>
          <a:p>
            <a:r>
              <a:rPr dirty="0" sz="24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3.Воспитывает </a:t>
            </a: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все: люди, вещи, явления, но прежде всего и дольше всего - люди. Из них на первом месте - родители и педагоги.</a:t>
            </a:r>
          </a:p>
          <a:p>
            <a:r>
              <a:rPr dirty="0" sz="24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4.Никогда </a:t>
            </a: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дружба невозможна без взаимного уважения.</a:t>
            </a:r>
          </a:p>
          <a:p>
            <a:r>
              <a:rPr dirty="0" sz="2400"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5.Если </a:t>
            </a:r>
            <a:r>
              <a:rPr dirty="0" sz="2400"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я буду так поступать, чтобы все, остальные были счастливы, тогда и я буду счастлив.</a:t>
            </a:r>
          </a:p>
          <a:p>
            <a:pPr indent="0" marL="109537">
              <a:buNone/>
            </a:pPr>
            <a:endParaRPr dirty="0" lang="ru-RU"/>
          </a:p>
        </p:txBody>
      </p:sp>
    </p:spTree>
  </p:cSld>
  <p:clrMapOvr>
    <a:masterClrMapping/>
  </p:clrMapOvr>
  <p:timing/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lastClr="000000" val="windowText"/>
      </a:dk1>
      <a:lt1>
        <a:sysClr lastClr="FFFFFF" val="window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r="5400000" dist="254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r="5400000" dist="254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r="5400000" dist="254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dir="t" rig="fla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0000"/>
                <a:satMod val="175000"/>
              </a:schemeClr>
            </a:gs>
            <a:gs pos="60000">
              <a:schemeClr val="phClr">
                <a:shade val="38000"/>
                <a:satMod val="175000"/>
              </a:schemeClr>
            </a:gs>
            <a:gs pos="100000">
              <a:schemeClr val="phClr">
                <a:tint val="80000"/>
                <a:satMod val="2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algn="tl" flip="none" sx="80000" sy="80000" tx="0" ty="0"/>
        </a:blipFill>
      </a:bgFillStyleLst>
    </a:fmtScheme>
  </a:themeElements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Company>Microsoft</Company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Слайд 1</dc:title>
  <dc:creator>User</dc:creator>
  <cp:lastModifiedBy>ДОМ</cp:lastModifiedBy>
  <dcterms:created xsi:type="dcterms:W3CDTF">2016-09-24T02:05:18Z</dcterms:created>
  <dcterms:modified xsi:type="dcterms:W3CDTF">2023-10-16T14:14:12Z</dcterms:modified>
</cp:coreProperties>
</file>