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59" d="100"/>
          <a:sy n="59" d="100"/>
        </p:scale>
        <p:origin x="-1494" y="-306"/>
      </p:cViewPr>
      <p:guideLst>
        <p:guide pos="2160" orient="horz"/>
        <p:guide pos="2880"/>
      </p:guideLst>
    </p:cSldViewPr>
  </p:slideViewPr>
  <p:gridSpacing cx="73736200" cy="7373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presProps" Target="presProps.xml" /><Relationship Id="rId34" Type="http://schemas.openxmlformats.org/officeDocument/2006/relationships/tableStyles" Target="tableStyles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rcRect l="2830" t="0" r="2830" b="0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image" Target="../media/image22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Relationship Id="rId4" Type="http://schemas.openxmlformats.org/officeDocument/2006/relationships/image" Target="../media/image50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3568" y="1556792"/>
            <a:ext cx="7772400" cy="250032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1"/>
                </a:gradFill>
              </a:rPr>
              <a:t>СЕНСОРНОЕ РАЗВИТИЕ ДЕТЕЙ младшего дошкольного  ВОЗРАСТА ПОСРЕДСТВОМ ДИДАКТИЧЕСКИХ ИГР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657564" y="404664"/>
            <a:ext cx="8027168" cy="8640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sz="1800" b="1" i="0" u="none">
                <a:solidFill>
                  <a:srgbClr val="7030A0"/>
                </a:solidFill>
                <a:latin typeface="Asana"/>
                <a:ea typeface="Asana"/>
                <a:cs typeface="Asana"/>
              </a:rPr>
              <a:t>МДОАУ «Детский сад № 79 «Аистёнок» г. Орска".</a:t>
            </a:r>
            <a:endParaRPr sz="1800" b="1">
              <a:solidFill>
                <a:srgbClr val="7030A0"/>
              </a:solidFill>
              <a:latin typeface="Asana"/>
              <a:cs typeface="Asana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714744" y="5000637"/>
            <a:ext cx="5437895" cy="82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400">
                <a:solidFill>
                  <a:srgbClr val="7030A0"/>
                </a:solidFill>
                <a:latin typeface="Gabriola"/>
              </a:rPr>
              <a:t>Подготовила:Косоногова В.С.</a:t>
            </a:r>
            <a:br>
              <a:rPr lang="ru-RU" sz="2400" b="1">
                <a:solidFill>
                  <a:srgbClr val="FF0000"/>
                </a:solidFill>
                <a:latin typeface="Gabriola"/>
              </a:rPr>
            </a:br>
            <a:endParaRPr lang="ru-RU" sz="2400">
              <a:latin typeface="Gabriol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18864" y="98072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b="1">
                <a:latin typeface="Lucida Sans Unicode"/>
                <a:cs typeface="Lucida Sans Unicode"/>
              </a:rPr>
            </a:br>
            <a:r>
              <a:rPr lang="ru-RU" b="1">
                <a:latin typeface="Lucida Sans Unicode"/>
                <a:cs typeface="Lucida Sans Unicode"/>
              </a:rPr>
              <a:t>Преимущества дидактических игр, изготовленных своими руками:</a:t>
            </a:r>
            <a:endParaRPr lang="ru-RU" b="1">
              <a:latin typeface="Lucida Sans Unicode"/>
              <a:cs typeface="Lucida Sans Unicode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211960" y="3068960"/>
            <a:ext cx="4752888" cy="3444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2200" b="1">
                <a:latin typeface="Lucida Sans Unicode"/>
                <a:cs typeface="Lucida Sans Unicode"/>
              </a:rPr>
              <a:t>Создание игр, ориентированных на детей младшего дошкольного возраста;</a:t>
            </a:r>
            <a:endParaRPr sz="2200"/>
          </a:p>
          <a:p>
            <a:pPr marL="285750" indent="-285750">
              <a:buFont typeface="Arial"/>
              <a:buChar char="•"/>
              <a:defRPr/>
            </a:pPr>
            <a:r>
              <a:rPr lang="ru-RU" sz="2200" b="1">
                <a:latin typeface="Lucida Sans Unicode"/>
                <a:cs typeface="Lucida Sans Unicode"/>
              </a:rPr>
              <a:t>Создание  игр определённой направленности;</a:t>
            </a:r>
            <a:endParaRPr sz="2200"/>
          </a:p>
          <a:p>
            <a:pPr marL="342900" indent="-342900">
              <a:buFont typeface="Arial"/>
              <a:buChar char="•"/>
              <a:defRPr/>
            </a:pPr>
            <a:r>
              <a:rPr lang="ru-RU" sz="2200" b="1">
                <a:latin typeface="Lucida Sans Unicode"/>
                <a:cs typeface="Lucida Sans Unicode"/>
              </a:rPr>
              <a:t>Игры  вызывают большой интерес у детей;</a:t>
            </a:r>
            <a:endParaRPr sz="2200"/>
          </a:p>
          <a:p>
            <a:pPr marL="285750" indent="-285750">
              <a:buFont typeface="Arial"/>
              <a:buChar char="•"/>
              <a:defRPr/>
            </a:pPr>
            <a:r>
              <a:rPr lang="ru-RU" sz="2200" b="1">
                <a:latin typeface="Lucida Sans Unicode"/>
                <a:cs typeface="Lucida Sans Unicode"/>
              </a:rPr>
              <a:t>Минимальные затраты.</a:t>
            </a:r>
            <a:endParaRPr sz="22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0" flipV="0">
            <a:off x="-239262" y="3053007"/>
            <a:ext cx="4083820" cy="3102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latin typeface="Lucida Sans Unicode"/>
                <a:cs typeface="Lucida Sans Unicode"/>
              </a:rPr>
              <a:t>Работа с родителями</a:t>
            </a:r>
            <a:endParaRPr lang="ru-RU" b="1">
              <a:latin typeface="Lucida Sans Unicode"/>
              <a:cs typeface="Lucida Sans Unicod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258541" y="1263240"/>
            <a:ext cx="4777955" cy="4398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2958" y="1263240"/>
            <a:ext cx="3939496" cy="3677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5576" y="510200"/>
            <a:ext cx="7632848" cy="5079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87788" y="404664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latin typeface="Lucida Sans Unicode"/>
                <a:cs typeface="Lucida Sans Unicode"/>
              </a:rPr>
              <a:t>Дидактическая игра «Волшебные прищепки»</a:t>
            </a:r>
            <a:endParaRPr lang="ru-RU" b="1">
              <a:latin typeface="Lucida Sans Unicode"/>
              <a:cs typeface="Lucida Sans Unicode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>
            <a:off x="-90422" y="2019192"/>
            <a:ext cx="4869159" cy="4116877"/>
          </a:xfrm>
          <a:prstGeom prst="rect">
            <a:avLst/>
          </a:prstGeom>
        </p:spPr>
      </p:pic>
      <p:pic>
        <p:nvPicPr>
          <p:cNvPr id="2050" name="Picture 2" descr="C:\Documents and Settings\АЛЁША\Мои документы\Downloads\20220407_093232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-67080314" y="11430056"/>
            <a:ext cx="43891200" cy="41071800"/>
          </a:xfrm>
          <a:prstGeom prst="rect">
            <a:avLst/>
          </a:prstGeom>
          <a:noFill/>
        </p:spPr>
      </p:pic>
      <p:pic>
        <p:nvPicPr>
          <p:cNvPr id="2051" name="Picture 3" descr="C:\Documents and Settings\АЛЁША\Мои документы\Downloads\20220407_093232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00562" y="1928802"/>
            <a:ext cx="4351488" cy="407196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9552" y="0"/>
            <a:ext cx="8229600" cy="24117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>
                <a:latin typeface="Lucida Sans Unicode"/>
                <a:cs typeface="Lucida Sans Unicode"/>
              </a:rPr>
              <a:t>Дидактическая игра  </a:t>
            </a:r>
            <a:r>
              <a:rPr lang="ru-RU" sz="3600" b="1">
                <a:latin typeface="Lucida Sans Unicode"/>
                <a:cs typeface="Lucida Sans Unicode"/>
              </a:rPr>
              <a:t>«Найди коробочку, одинаковую по звучанию</a:t>
            </a:r>
            <a:r>
              <a:rPr lang="ru-RU" sz="3600" b="1">
                <a:latin typeface="Lucida Sans Unicode"/>
                <a:cs typeface="Lucida Sans Unicode"/>
              </a:rPr>
              <a:t>»</a:t>
            </a:r>
            <a:br>
              <a:rPr lang="ru-RU">
                <a:latin typeface="Lucida Sans Unicode"/>
                <a:cs typeface="Lucida Sans Unicode"/>
              </a:rPr>
            </a:br>
            <a:endParaRPr lang="ru-RU">
              <a:latin typeface="Lucida Sans Unicode"/>
              <a:cs typeface="Lucida Sans Unicod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72132" y="1714488"/>
            <a:ext cx="3571868" cy="2925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57620" y="3786190"/>
            <a:ext cx="3072614" cy="3071810"/>
          </a:xfrm>
          <a:prstGeom prst="rect">
            <a:avLst/>
          </a:prstGeom>
        </p:spPr>
      </p:pic>
      <p:pic>
        <p:nvPicPr>
          <p:cNvPr id="2050" name="Picture 2" descr="C:\Documents and Settings\АЛЁША\Рабочий стол\Сенсорное развитие\20220411_171021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1643050"/>
            <a:ext cx="3857620" cy="39290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0"/>
            <a:ext cx="8229600" cy="19077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latin typeface="Lucida Sans Unicode"/>
                <a:cs typeface="Lucida Sans Unicode"/>
              </a:rPr>
              <a:t>Дидактическая</a:t>
            </a:r>
            <a:r>
              <a:rPr lang="en-US" b="1">
                <a:latin typeface="Lucida Sans Unicode"/>
                <a:cs typeface="Lucida Sans Unicode"/>
              </a:rPr>
              <a:t> </a:t>
            </a:r>
            <a:r>
              <a:rPr lang="ru-RU" b="1">
                <a:latin typeface="Lucida Sans Unicode"/>
                <a:cs typeface="Lucida Sans Unicode"/>
              </a:rPr>
              <a:t>игра</a:t>
            </a:r>
            <a:br>
              <a:rPr lang="en-US" b="1">
                <a:latin typeface="Lucida Sans Unicode"/>
                <a:cs typeface="Lucida Sans Unicode"/>
              </a:rPr>
            </a:br>
            <a:r>
              <a:rPr lang="ru-RU" b="1"/>
              <a:t> </a:t>
            </a:r>
            <a:r>
              <a:rPr lang="ru-RU">
                <a:latin typeface="Lucida Sans Unicode"/>
                <a:cs typeface="Lucida Sans Unicode"/>
              </a:rPr>
              <a:t>«</a:t>
            </a:r>
            <a:r>
              <a:rPr lang="ru-RU" b="1">
                <a:latin typeface="Lucida Sans Unicode"/>
                <a:cs typeface="Lucida Sans Unicode"/>
              </a:rPr>
              <a:t>Тактильные ёжики</a:t>
            </a:r>
            <a:r>
              <a:rPr lang="ru-RU">
                <a:latin typeface="Lucida Sans Unicode"/>
                <a:cs typeface="Lucida Sans Unicode"/>
              </a:rPr>
              <a:t>»</a:t>
            </a:r>
            <a:br>
              <a:rPr lang="ru-RU">
                <a:latin typeface="Lucida Sans Unicode"/>
                <a:cs typeface="Lucida Sans Unicode"/>
              </a:rPr>
            </a:br>
            <a:endParaRPr lang="ru-RU">
              <a:latin typeface="Lucida Sans Unicode"/>
              <a:cs typeface="Lucida Sans Unicod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408331" y="3748168"/>
            <a:ext cx="4603177" cy="29750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9512" y="3720331"/>
            <a:ext cx="4047356" cy="3029896"/>
          </a:xfrm>
          <a:prstGeom prst="rect">
            <a:avLst/>
          </a:prstGeom>
        </p:spPr>
      </p:pic>
      <p:pic>
        <p:nvPicPr>
          <p:cNvPr id="1026" name="Picture 2" descr="C:\Documents and Settings\АЛЁША\Рабочий стол\Сенсорное развитие\20220408_140044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285984" y="1285860"/>
            <a:ext cx="4357718" cy="30705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57488" y="3143247"/>
            <a:ext cx="3744416" cy="35096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37927" y="498024"/>
            <a:ext cx="3891791" cy="3073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9552" y="426016"/>
            <a:ext cx="3725124" cy="2645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3200" b="1">
                <a:latin typeface="Lucida Sans Unicode"/>
                <a:cs typeface="Lucida Sans Unicode"/>
              </a:rPr>
              <a:t>Дидактическая игра «Ходит ёжик по тропинке…»</a:t>
            </a:r>
            <a:endParaRPr lang="ru-RU" sz="3200" b="1">
              <a:latin typeface="Lucida Sans Unicode"/>
              <a:cs typeface="Lucida Sans Unicod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571744"/>
            <a:ext cx="4389660" cy="4000528"/>
          </a:xfrm>
          <a:prstGeom prst="rect">
            <a:avLst/>
          </a:prstGeom>
        </p:spPr>
      </p:pic>
      <p:pic>
        <p:nvPicPr>
          <p:cNvPr id="2050" name="Picture 2" descr="C:\Documents and Settings\АЛЁША\Рабочий стол\Сенсорное развитие\20220408_135240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286248" y="1321777"/>
            <a:ext cx="4627931" cy="36788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72000" y="548680"/>
            <a:ext cx="4204894" cy="3523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4282" y="1484784"/>
            <a:ext cx="4256057" cy="4076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latin typeface="Lucida Sans Unicode"/>
                <a:cs typeface="Lucida Sans Unicode"/>
              </a:rPr>
              <a:t>Мозаика из </a:t>
            </a:r>
            <a:r>
              <a:rPr lang="ru-RU" b="1">
                <a:latin typeface="Lucida Sans Unicode"/>
                <a:cs typeface="Lucida Sans Unicode"/>
              </a:rPr>
              <a:t>фрутокрышек</a:t>
            </a:r>
            <a:br>
              <a:rPr lang="ru-RU">
                <a:latin typeface="Lucida Sans Unicode"/>
                <a:cs typeface="Lucida Sans Unicode"/>
              </a:rPr>
            </a:br>
            <a:endParaRPr lang="ru-RU">
              <a:latin typeface="Lucida Sans Unicode"/>
              <a:cs typeface="Lucida Sans Unicode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15008" y="2428868"/>
            <a:ext cx="3203812" cy="3794243"/>
          </a:xfrm>
          <a:prstGeom prst="rect">
            <a:avLst/>
          </a:prstGeom>
        </p:spPr>
      </p:pic>
      <p:pic>
        <p:nvPicPr>
          <p:cNvPr id="4098" name="Picture 2" descr="C:\Documents and Settings\АЛЁША\Рабочий стол\Сенсорное развитие\20220408_135936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57158" y="1428735"/>
            <a:ext cx="5304423" cy="51432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Юлия\Desktop\IMG_4633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51520" y="1196752"/>
            <a:ext cx="2950720" cy="35650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3563888" y="404664"/>
            <a:ext cx="48965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 sz="2000" b="1">
                <a:latin typeface="Lucida Sans Unicode"/>
                <a:ea typeface="Calibri"/>
                <a:cs typeface="Lucida Sans Unicode"/>
              </a:rPr>
              <a:t>Согласно Федеральному Г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осударственному 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О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бразовательному 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С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тандарту 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дошкольного образования, одним из основных принципов дошкольного образования является «формирование познавательных интересов и познавательных действий ребенка в различных видах деятельности». 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ru-RU" sz="2000" b="1">
                <a:latin typeface="Lucida Sans Unicode"/>
                <a:ea typeface="Calibri"/>
                <a:cs typeface="Lucida Sans Unicode"/>
              </a:rPr>
              <a:t> 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 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Стандарт 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направлен на решение ряда 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задач, 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одной из которых является «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развитие </a:t>
            </a:r>
            <a:r>
              <a:rPr lang="ru-RU" sz="2000" b="1">
                <a:latin typeface="Lucida Sans Unicode"/>
                <a:ea typeface="Calibri"/>
                <a:cs typeface="Lucida Sans Unicode"/>
              </a:rPr>
              <a:t>способностей и творческого потенциала каждого ребенка как субъекта отношений с самим собой, другими детьми, взрослыми и миром». </a:t>
            </a:r>
            <a:endParaRPr lang="ru-RU" sz="2000" b="1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4282" y="1857364"/>
            <a:ext cx="5279747" cy="3938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4529074" y="1740224"/>
            <a:ext cx="4751527" cy="3557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latin typeface="Lucida Sans Unicode"/>
                <a:cs typeface="Lucida Sans Unicode"/>
              </a:rPr>
              <a:t>Бусы</a:t>
            </a:r>
            <a:r>
              <a:rPr lang="ru-RU" b="1"/>
              <a:t>  из </a:t>
            </a:r>
            <a:r>
              <a:rPr lang="ru-RU" b="1"/>
              <a:t>фрутокрышек</a:t>
            </a:r>
            <a:br>
              <a:rPr lang="ru-RU"/>
            </a:b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81728" y="4051891"/>
            <a:ext cx="3312368" cy="2323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32040" y="4051891"/>
            <a:ext cx="3103304" cy="2323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1071546"/>
            <a:ext cx="3672408" cy="2560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215074" y="857232"/>
            <a:ext cx="2648817" cy="2786082"/>
          </a:xfrm>
          <a:prstGeom prst="rect">
            <a:avLst/>
          </a:prstGeom>
        </p:spPr>
      </p:pic>
      <p:pic>
        <p:nvPicPr>
          <p:cNvPr id="3075" name="Picture 3" descr="C:\Documents and Settings\АЛЁША\Рабочий стол\Сенсорное развитие\20220411_134851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643306" y="1714488"/>
            <a:ext cx="2573150" cy="19262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latin typeface="Lucida Sans Unicode"/>
                <a:cs typeface="Lucida Sans Unicode"/>
              </a:rPr>
              <a:t>Сортер</a:t>
            </a:r>
            <a:br>
              <a:rPr lang="ru-RU"/>
            </a:b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5536" y="846138"/>
            <a:ext cx="3773627" cy="2634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83493" y="862328"/>
            <a:ext cx="3497816" cy="2618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627784" y="3536020"/>
            <a:ext cx="3718341" cy="3305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3286124"/>
            <a:ext cx="4398728" cy="3571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95936" y="54026"/>
            <a:ext cx="4824536" cy="4887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9552" y="764704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latin typeface="Lucida Sans Unicode"/>
                <a:cs typeface="Lucida Sans Unicode"/>
              </a:rPr>
              <a:t>Дидактическая игра </a:t>
            </a:r>
            <a:r>
              <a:rPr lang="ru-RU" b="1">
                <a:latin typeface="Lucida Sans Unicode"/>
                <a:cs typeface="Lucida Sans Unicode"/>
              </a:rPr>
              <a:t>«Геометрическое лото»</a:t>
            </a:r>
            <a:br>
              <a:rPr lang="ru-RU" b="1">
                <a:latin typeface="Lucida Sans Unicode"/>
                <a:cs typeface="Lucida Sans Unicode"/>
              </a:rPr>
            </a:br>
            <a:endParaRPr lang="ru-RU" b="1">
              <a:latin typeface="Lucida Sans Unicode"/>
              <a:cs typeface="Lucida Sans Unicode"/>
            </a:endParaRPr>
          </a:p>
        </p:txBody>
      </p:sp>
      <p:pic>
        <p:nvPicPr>
          <p:cNvPr id="1026" name="Picture 2" descr="C:\Documents and Settings\АЛЁША\Мои документы\Downloads\20220407_091550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71538" y="3929066"/>
            <a:ext cx="3372590" cy="2750065"/>
          </a:xfrm>
          <a:prstGeom prst="rect">
            <a:avLst/>
          </a:prstGeom>
          <a:noFill/>
        </p:spPr>
      </p:pic>
      <p:pic>
        <p:nvPicPr>
          <p:cNvPr id="1027" name="Picture 3" descr="C:\Documents and Settings\АЛЁША\Мои документы\Downloads\20220407_091929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rot="21418644">
            <a:off x="4716484" y="3724200"/>
            <a:ext cx="3143272" cy="285354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00562" y="1643050"/>
            <a:ext cx="3599611" cy="2000264"/>
          </a:xfrm>
          <a:prstGeom prst="rect">
            <a:avLst/>
          </a:prstGeom>
        </p:spPr>
      </p:pic>
      <p:pic>
        <p:nvPicPr>
          <p:cNvPr id="3074" name="Picture 2" descr="C:\Documents and Settings\АЛЁША\Рабочий стол\Сенсорное развитие\20220408_140218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57224" y="1571612"/>
            <a:ext cx="3571900" cy="25206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latin typeface="Lucida Sans Unicode"/>
                <a:cs typeface="Lucida Sans Unicode"/>
              </a:rPr>
              <a:t>Игра с песком</a:t>
            </a:r>
            <a:endParaRPr lang="ru-RU" b="1">
              <a:latin typeface="Lucida Sans Unicode"/>
              <a:cs typeface="Lucida Sans Unicod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5536" y="1124744"/>
            <a:ext cx="3604959" cy="32670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72000" y="1214422"/>
            <a:ext cx="3815257" cy="3190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34640" y="3861048"/>
            <a:ext cx="3240360" cy="2878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latin typeface="Lucida Sans Unicode"/>
                <a:cs typeface="Lucida Sans Unicode"/>
              </a:rPr>
              <a:t>Сенсорная коробочка с природным материалом</a:t>
            </a:r>
            <a:endParaRPr lang="ru-RU" b="1">
              <a:latin typeface="Lucida Sans Unicode"/>
              <a:cs typeface="Lucida Sans Unicode"/>
            </a:endParaRPr>
          </a:p>
        </p:txBody>
      </p:sp>
      <p:pic>
        <p:nvPicPr>
          <p:cNvPr id="4098" name="Picture 2" descr="C:\Documents and Settings\АЛЁША\Рабочий стол\Сенсорное развитие\20220411_070758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857364"/>
            <a:ext cx="5342060" cy="271462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43438" y="2071678"/>
            <a:ext cx="4320480" cy="42292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5055759" cy="4143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9124" y="3079845"/>
            <a:ext cx="4714876" cy="377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2339752" y="476672"/>
            <a:ext cx="6552728" cy="3096344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sz="2400" b="1">
                <a:latin typeface="Lucida Sans Unicode"/>
                <a:cs typeface="Lucida Sans Unicode"/>
              </a:rPr>
              <a:t>Игра-это огромное светлое окно, через которое в духовный мир ребёнка вливается живительный поток представлений, понятий об окружающем мире.    </a:t>
            </a:r>
            <a:br>
              <a:rPr lang="ru-RU" sz="2400" b="1">
                <a:latin typeface="Lucida Sans Unicode"/>
                <a:cs typeface="Lucida Sans Unicode"/>
              </a:rPr>
            </a:br>
            <a:r>
              <a:rPr lang="ru-RU" sz="2400" b="1">
                <a:latin typeface="Lucida Sans Unicode"/>
                <a:cs typeface="Lucida Sans Unicode"/>
              </a:rPr>
              <a:t> </a:t>
            </a:r>
            <a:r>
              <a:rPr lang="ru-RU" sz="2400" b="1">
                <a:latin typeface="Lucida Sans Unicode"/>
                <a:cs typeface="Lucida Sans Unicode"/>
              </a:rPr>
              <a:t>                                 В. А. Сухомлинский</a:t>
            </a:r>
            <a:r>
              <a:rPr lang="ru-RU" sz="2000">
                <a:latin typeface="Lucida Sans Unicode"/>
                <a:cs typeface="Lucida Sans Unicode"/>
              </a:rPr>
              <a:t>                                                                   </a:t>
            </a:r>
            <a:endParaRPr lang="ru-RU" sz="2000">
              <a:latin typeface="Lucida Sans Unicode"/>
              <a:cs typeface="Lucida Sans Unicode"/>
            </a:endParaRPr>
          </a:p>
        </p:txBody>
      </p:sp>
      <p:pic>
        <p:nvPicPr>
          <p:cNvPr id="5122" name="Picture 2" descr="C:\Documents and Settings\АЛЁША\Рабочий стол\Сенсорное развитие\20220411_093243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571736" y="3857628"/>
            <a:ext cx="6261999" cy="2714620"/>
          </a:xfrm>
          <a:prstGeom prst="rect">
            <a:avLst/>
          </a:prstGeom>
          <a:noFill/>
        </p:spPr>
      </p:pic>
      <p:pic>
        <p:nvPicPr>
          <p:cNvPr id="5123" name="Picture 3" descr="C:\Documents and Settings\АЛЁША\Рабочий стол\Сенсорное развитие\20220411_094152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0"/>
            <a:ext cx="2081690" cy="1757224"/>
          </a:xfrm>
          <a:prstGeom prst="rect">
            <a:avLst/>
          </a:prstGeom>
          <a:noFill/>
        </p:spPr>
      </p:pic>
      <p:pic>
        <p:nvPicPr>
          <p:cNvPr id="5125" name="Picture 5" descr="C:\Documents and Settings\АЛЁША\Рабочий стол\моё\IMG-20220407-WA0002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2000240"/>
            <a:ext cx="2147177" cy="2500330"/>
          </a:xfrm>
          <a:prstGeom prst="rect">
            <a:avLst/>
          </a:prstGeom>
          <a:noFill/>
        </p:spPr>
      </p:pic>
      <p:pic>
        <p:nvPicPr>
          <p:cNvPr id="5126" name="Picture 6" descr="C:\Documents and Settings\АЛЁША\Рабочий стол\моё\IMG-20220407-WA0006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0" y="4572008"/>
            <a:ext cx="2000232" cy="22859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57232"/>
            <a:ext cx="8229600" cy="3786214"/>
          </a:xfrm>
        </p:spPr>
        <p:txBody>
          <a:bodyPr/>
          <a:lstStyle/>
          <a:p>
            <a:pPr>
              <a:defRPr/>
            </a:pPr>
            <a:r>
              <a:rPr lang="ru-RU" b="1">
                <a:latin typeface="Lucida Sans Unicode"/>
                <a:cs typeface="Lucida Sans Unicode"/>
              </a:rPr>
              <a:t>Спасибо за внимание!</a:t>
            </a:r>
            <a:endParaRPr lang="ru-RU" b="1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>
                <a:latin typeface="Lucida Sans Unicode"/>
                <a:cs typeface="Lucida Sans Unicode"/>
              </a:rPr>
              <a:t>Актуальность</a:t>
            </a:r>
            <a:endParaRPr lang="ru-RU" sz="4000" b="1">
              <a:latin typeface="Lucida Sans Unicode"/>
              <a:cs typeface="Lucida Sans Unicode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500430" y="1643050"/>
            <a:ext cx="5286412" cy="3170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buFont typeface="Arial"/>
              <a:buChar char="•"/>
              <a:defRPr/>
            </a:pPr>
            <a:r>
              <a:rPr lang="ru-RU" sz="2000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  В </a:t>
            </a:r>
            <a:r>
              <a:rPr lang="ru-RU" sz="2000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младшем дошкольном возрасте  у детей происходит активное познание окружающего мира, развиваются органы чувств, происходит накопление </a:t>
            </a:r>
            <a:r>
              <a:rPr lang="ru-RU" sz="2000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зрительных, слуховых, тактильных, вкусовых ощущений. </a:t>
            </a:r>
            <a:endParaRPr/>
          </a:p>
          <a:p>
            <a:pPr algn="just">
              <a:spcAft>
                <a:spcPts val="0"/>
              </a:spcAft>
              <a:buFont typeface="Arial"/>
              <a:buChar char="•"/>
              <a:defRPr/>
            </a:pPr>
            <a:r>
              <a:rPr lang="ru-RU" sz="2000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 От </a:t>
            </a:r>
            <a:r>
              <a:rPr lang="ru-RU" sz="2000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уровня сенсорного развития зависит успешность умственного, физического, эстетического </a:t>
            </a:r>
            <a:r>
              <a:rPr lang="ru-RU" sz="2000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развития </a:t>
            </a:r>
            <a:r>
              <a:rPr lang="ru-RU" sz="2000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детей. </a:t>
            </a:r>
            <a:endParaRPr lang="ru-RU" sz="2000" b="1">
              <a:latin typeface="Lucida Sans Unicode"/>
              <a:ea typeface="Times New Roman"/>
              <a:cs typeface="Lucida Sans Unicode"/>
            </a:endParaRPr>
          </a:p>
        </p:txBody>
      </p:sp>
      <p:pic>
        <p:nvPicPr>
          <p:cNvPr id="1026" name="Picture 2" descr="C:\Documents and Settings\АЛЁША\Рабочий стол\Сенсорное развитие\20220401_111746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57158" y="1714488"/>
            <a:ext cx="3143272" cy="32861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85729"/>
            <a:ext cx="7772400" cy="1428759"/>
          </a:xfrm>
        </p:spPr>
        <p:txBody>
          <a:bodyPr/>
          <a:lstStyle/>
          <a:p>
            <a:pPr>
              <a:defRPr/>
            </a:pPr>
            <a:r>
              <a:rPr lang="ru-RU">
                <a:latin typeface="Lucida Sans Unicode"/>
                <a:cs typeface="Lucida Sans Unicode"/>
              </a:rPr>
              <a:t>Литература</a:t>
            </a:r>
            <a:endParaRPr lang="ru-RU">
              <a:latin typeface="Lucida Sans Unicode"/>
              <a:cs typeface="Lucida Sans Unicode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 bwMode="auto">
          <a:xfrm>
            <a:off x="500034" y="1285860"/>
            <a:ext cx="8215370" cy="4352940"/>
          </a:xfrm>
        </p:spPr>
        <p:txBody>
          <a:bodyPr>
            <a:noAutofit/>
          </a:bodyPr>
          <a:lstStyle/>
          <a:p>
            <a:pPr lvl="0" indent="450850"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tx1"/>
                </a:solidFill>
                <a:latin typeface="Lucida Sans Unicode"/>
                <a:ea typeface="Times New Roman"/>
                <a:cs typeface="Lucida Sans Unicode"/>
              </a:rPr>
              <a:t>1. Э. Г. Пилюгина «Сенсорные способности малыша» - М.: «Мозаика-Синтез», 2003;</a:t>
            </a:r>
            <a:endParaRPr lang="ru-RU" sz="2000" b="1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lvl="0" indent="450850"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tx1"/>
                </a:solidFill>
                <a:latin typeface="Lucida Sans Unicode"/>
                <a:ea typeface="Times New Roman"/>
                <a:cs typeface="Lucida Sans Unicode"/>
              </a:rPr>
              <a:t>2. Н. Ф. Губанова. Развитие игровой деятельности. Система работы в первой младшей группе детского сада. – М.: Мозаика-Синтез, 2008.</a:t>
            </a:r>
            <a:endParaRPr lang="ru-RU" sz="2000" b="1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lvl="0" indent="450850"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tx1"/>
                </a:solidFill>
                <a:latin typeface="Lucida Sans Unicode"/>
                <a:ea typeface="Times New Roman"/>
                <a:cs typeface="Lucida Sans Unicode"/>
              </a:rPr>
              <a:t>3. Н. Я. </a:t>
            </a:r>
            <a:r>
              <a:rPr lang="ru-RU" sz="2000" b="1">
                <a:solidFill>
                  <a:schemeClr val="tx1"/>
                </a:solidFill>
                <a:latin typeface="Lucida Sans Unicode"/>
                <a:ea typeface="Times New Roman"/>
                <a:cs typeface="Lucida Sans Unicode"/>
              </a:rPr>
              <a:t>Михайленко</a:t>
            </a:r>
            <a:r>
              <a:rPr lang="ru-RU" sz="2000" b="1">
                <a:solidFill>
                  <a:schemeClr val="tx1"/>
                </a:solidFill>
                <a:latin typeface="Lucida Sans Unicode"/>
                <a:ea typeface="Times New Roman"/>
                <a:cs typeface="Lucida Sans Unicode"/>
              </a:rPr>
              <a:t>, Н. А. Короткова. Как играть с ребёнком. – М.: Обруч, 2012г</a:t>
            </a:r>
            <a:endParaRPr lang="ru-RU" sz="2000" b="1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lvl="0" indent="450850"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tx1"/>
                </a:solidFill>
                <a:latin typeface="Lucida Sans Unicode"/>
                <a:ea typeface="Times New Roman"/>
                <a:cs typeface="Lucida Sans Unicode"/>
              </a:rPr>
              <a:t>4. Дидактические игры-занятия в ДОУ (младший возраст): Практическое пособие для воспитателей и методистов ДОУ. Автор-составитель Е. Н. Панова. – Воронеж: ТЦ «Учитель», 2006. .</a:t>
            </a:r>
            <a:endParaRPr lang="ru-RU" sz="2000" b="1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lvl="0" indent="450850"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tx1"/>
                </a:solidFill>
                <a:latin typeface="Lucida Sans Unicode"/>
                <a:ea typeface="Times New Roman"/>
                <a:cs typeface="Lucida Sans Unicode"/>
              </a:rPr>
              <a:t>5. Пилюгина Э.Г. Сенсорные способности малыша – Москва. Мозаика – Синтез, 2003.</a:t>
            </a:r>
            <a:endParaRPr lang="ru-RU" sz="2000" b="1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lvl="0" indent="450850"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tx1"/>
                </a:solidFill>
                <a:latin typeface="Lucida Sans Unicode"/>
                <a:ea typeface="Times New Roman"/>
                <a:cs typeface="Lucida Sans Unicode"/>
              </a:rPr>
              <a:t>6. </a:t>
            </a:r>
            <a:r>
              <a:rPr lang="ru-RU" sz="2000" b="1">
                <a:solidFill>
                  <a:schemeClr val="tx1"/>
                </a:solidFill>
                <a:latin typeface="Lucida Sans Unicode"/>
                <a:ea typeface="Times New Roman"/>
                <a:cs typeface="Lucida Sans Unicode"/>
              </a:rPr>
              <a:t>Янушко</a:t>
            </a:r>
            <a:r>
              <a:rPr lang="ru-RU" sz="2000" b="1">
                <a:solidFill>
                  <a:schemeClr val="tx1"/>
                </a:solidFill>
                <a:latin typeface="Lucida Sans Unicode"/>
                <a:ea typeface="Times New Roman"/>
                <a:cs typeface="Lucida Sans Unicode"/>
              </a:rPr>
              <a:t> Е.А. Сенсорное развитие детей раннего возраста – Москва, Мозаика – Синтез, 2011</a:t>
            </a:r>
            <a:endParaRPr lang="ru-RU" sz="2000" b="1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261128" y="227806"/>
            <a:ext cx="8229600" cy="422108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br>
              <a:rPr lang="ru-RU" sz="2200">
                <a:solidFill>
                  <a:prstClr val="black"/>
                </a:solidFill>
                <a:latin typeface="Georgia"/>
              </a:rPr>
            </a:br>
            <a:r>
              <a:rPr lang="ru-RU" sz="2200" b="1">
                <a:solidFill>
                  <a:prstClr val="black"/>
                </a:solidFill>
                <a:latin typeface="Lucida Sans Unicode"/>
                <a:cs typeface="Lucida Sans Unicode"/>
              </a:rPr>
              <a:t>Сенсорика</a:t>
            </a:r>
            <a:r>
              <a:rPr lang="ru-RU" sz="220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ru-RU" sz="2200">
                <a:solidFill>
                  <a:prstClr val="black"/>
                </a:solidFill>
                <a:latin typeface="Lucida Sans Unicode"/>
                <a:cs typeface="Lucida Sans Unicode"/>
              </a:rPr>
              <a:t>(от лат. </a:t>
            </a:r>
            <a:r>
              <a:rPr lang="en-US" sz="2200">
                <a:solidFill>
                  <a:prstClr val="black"/>
                </a:solidFill>
                <a:latin typeface="Lucida Sans Unicode"/>
                <a:cs typeface="Lucida Sans Unicode"/>
              </a:rPr>
              <a:t>sensus</a:t>
            </a:r>
            <a:r>
              <a:rPr lang="ru-RU" sz="2200">
                <a:solidFill>
                  <a:prstClr val="black"/>
                </a:solidFill>
                <a:latin typeface="Lucida Sans Unicode"/>
                <a:cs typeface="Lucida Sans Unicode"/>
              </a:rPr>
              <a:t>, «восприятие») – категория, описывающая непосредственное восприятие ощущений, внешних </a:t>
            </a:r>
            <a:r>
              <a:rPr lang="ru-RU" sz="2200">
                <a:solidFill>
                  <a:prstClr val="black"/>
                </a:solidFill>
                <a:latin typeface="Lucida Sans Unicode"/>
                <a:cs typeface="Lucida Sans Unicode"/>
              </a:rPr>
              <a:t>воздействй</a:t>
            </a:r>
            <a:r>
              <a:rPr lang="ru-RU" sz="2200">
                <a:solidFill>
                  <a:prstClr val="black"/>
                </a:solidFill>
                <a:latin typeface="Lucida Sans Unicode"/>
                <a:cs typeface="Lucida Sans Unicode"/>
              </a:rPr>
              <a:t>.</a:t>
            </a:r>
            <a:br>
              <a:rPr lang="ru-RU" sz="2200">
                <a:solidFill>
                  <a:prstClr val="black"/>
                </a:solidFill>
                <a:latin typeface="Lucida Sans Unicode"/>
                <a:cs typeface="Lucida Sans Unicode"/>
              </a:rPr>
            </a:br>
            <a:r>
              <a:rPr lang="ru-RU" sz="2200" b="1" i="1">
                <a:solidFill>
                  <a:prstClr val="black"/>
                </a:solidFill>
                <a:latin typeface="Lucida Sans Unicode"/>
                <a:cs typeface="Lucida Sans Unicode"/>
              </a:rPr>
              <a:t>Сенсорное развитие ребенка</a:t>
            </a:r>
            <a:r>
              <a:rPr lang="ru-RU" sz="2200" b="1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lang="ru-RU" sz="2200">
                <a:solidFill>
                  <a:prstClr val="black"/>
                </a:solidFill>
                <a:latin typeface="Lucida Sans Unicode"/>
                <a:cs typeface="Lucida Sans Unicode"/>
              </a:rPr>
              <a:t>– это развитие его восприятия и формирование представлений о важнейших свойствах предметов, их форме, цвете, величине, положение в пространстве, а также запахе и вкусе.</a:t>
            </a:r>
            <a:br>
              <a:rPr lang="ru-RU" sz="2200">
                <a:solidFill>
                  <a:prstClr val="black"/>
                </a:solidFill>
                <a:latin typeface="Lucida Sans Unicode"/>
                <a:cs typeface="Lucida Sans Unicode"/>
              </a:rPr>
            </a:br>
            <a:r>
              <a:rPr lang="ru-RU" sz="2200" b="1">
                <a:solidFill>
                  <a:prstClr val="black"/>
                </a:solidFill>
                <a:latin typeface="Lucida Sans Unicode"/>
                <a:cs typeface="Lucida Sans Unicode"/>
              </a:rPr>
              <a:t>Виды сенсорных ощущений: </a:t>
            </a:r>
            <a:br>
              <a:rPr lang="ru-RU" sz="2200">
                <a:solidFill>
                  <a:prstClr val="black"/>
                </a:solidFill>
                <a:latin typeface="Lucida Sans Unicode"/>
                <a:cs typeface="Lucida Sans Unicode"/>
              </a:rPr>
            </a:br>
            <a:br>
              <a:rPr lang="ru-RU" sz="2200">
                <a:solidFill>
                  <a:prstClr val="black"/>
                </a:solidFill>
                <a:latin typeface="Lucida Sans Unicode"/>
                <a:cs typeface="Lucida Sans Unicode"/>
              </a:rPr>
            </a:br>
            <a:br>
              <a:rPr lang="ru-RU" sz="2200">
                <a:solidFill>
                  <a:prstClr val="black"/>
                </a:solidFill>
                <a:latin typeface="Lucida Sans Unicode"/>
                <a:cs typeface="Lucida Sans Unicode"/>
              </a:rPr>
            </a:br>
            <a:endParaRPr lang="ru-RU" sz="1400">
              <a:latin typeface="Lucida Sans Unicode"/>
              <a:cs typeface="Lucida Sans Unicode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05610" y="3357282"/>
            <a:ext cx="3661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2000">
                <a:solidFill>
                  <a:prstClr val="black"/>
                </a:solidFill>
                <a:latin typeface="Lucida Sans Unicode"/>
                <a:cs typeface="Lucida Sans Unicode"/>
              </a:rPr>
              <a:t>в</a:t>
            </a:r>
            <a:r>
              <a:rPr lang="ru-RU" sz="2000">
                <a:solidFill>
                  <a:prstClr val="black"/>
                </a:solidFill>
                <a:latin typeface="Lucida Sans Unicode"/>
                <a:cs typeface="Lucida Sans Unicode"/>
              </a:rPr>
              <a:t>изуальные (</a:t>
            </a:r>
            <a:r>
              <a:rPr lang="ru-RU" sz="2000">
                <a:solidFill>
                  <a:prstClr val="black"/>
                </a:solidFill>
                <a:latin typeface="Lucida Sans Unicode"/>
                <a:cs typeface="Lucida Sans Unicode"/>
              </a:rPr>
              <a:t>зрительные</a:t>
            </a:r>
            <a:r>
              <a:rPr lang="ru-RU">
                <a:solidFill>
                  <a:prstClr val="black"/>
                </a:solidFill>
                <a:latin typeface="Lucida Sans Unicode"/>
                <a:cs typeface="Lucida Sans Unicode"/>
              </a:rPr>
              <a:t>)</a:t>
            </a:r>
            <a:endParaRPr lang="ru-RU">
              <a:latin typeface="Lucida Sans Unicode"/>
              <a:cs typeface="Lucida Sans Unicode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05610" y="372939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2000">
                <a:solidFill>
                  <a:prstClr val="black"/>
                </a:solidFill>
                <a:latin typeface="Lucida Sans Unicode"/>
                <a:cs typeface="Lucida Sans Unicode"/>
              </a:rPr>
              <a:t>осязательные</a:t>
            </a:r>
            <a:br>
              <a:rPr lang="ru-RU" sz="2000">
                <a:solidFill>
                  <a:prstClr val="black"/>
                </a:solidFill>
                <a:latin typeface="Lucida Sans Unicode"/>
                <a:cs typeface="Lucida Sans Unicode"/>
              </a:rPr>
            </a:br>
            <a:endParaRPr lang="ru-RU" sz="2000">
              <a:latin typeface="Lucida Sans Unicode"/>
              <a:cs typeface="Lucida Sans Unicode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06034" y="4149404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2000">
                <a:solidFill>
                  <a:prstClr val="black"/>
                </a:solidFill>
                <a:latin typeface="Lucida Sans Unicode"/>
                <a:cs typeface="Lucida Sans Unicode"/>
              </a:rPr>
              <a:t>обонятельные</a:t>
            </a:r>
            <a:br>
              <a:rPr lang="ru-RU">
                <a:solidFill>
                  <a:prstClr val="black"/>
                </a:solidFill>
              </a:rPr>
            </a:b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05186" y="4897756"/>
            <a:ext cx="172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 sz="2000">
                <a:solidFill>
                  <a:prstClr val="black"/>
                </a:solidFill>
                <a:latin typeface="Lucida Sans Unicode"/>
                <a:cs typeface="Lucida Sans Unicode"/>
              </a:rPr>
              <a:t>слуховые</a:t>
            </a:r>
            <a:endParaRPr lang="ru-RU" sz="200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05610" y="451943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 sz="2000">
                <a:solidFill>
                  <a:prstClr val="black"/>
                </a:solidFill>
                <a:latin typeface="Lucida Sans Unicode"/>
                <a:cs typeface="Lucida Sans Unicode"/>
              </a:rPr>
              <a:t>вкусовые</a:t>
            </a:r>
            <a:br>
              <a:rPr lang="ru-RU" sz="2000">
                <a:solidFill>
                  <a:prstClr val="black"/>
                </a:solidFill>
                <a:latin typeface="Lucida Sans Unicode"/>
                <a:cs typeface="Lucida Sans Unicode"/>
              </a:rPr>
            </a:br>
            <a:endParaRPr lang="ru-RU" sz="2000">
              <a:latin typeface="Lucida Sans Unicode"/>
              <a:cs typeface="Lucida Sans Unicod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>
            <a:off x="4884378" y="3259498"/>
            <a:ext cx="3766591" cy="281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3779912" y="375047"/>
            <a:ext cx="1494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latin typeface="Lucida Sans Unicode"/>
                <a:cs typeface="Lucida Sans Unicode"/>
              </a:rPr>
              <a:t>Задачи</a:t>
            </a:r>
            <a:r>
              <a:rPr lang="en-US" sz="2400" b="1">
                <a:latin typeface="Lucida Sans Unicode"/>
                <a:cs typeface="Lucida Sans Unicode"/>
              </a:rPr>
              <a:t>:</a:t>
            </a:r>
            <a:endParaRPr lang="ru-RU" sz="2400" b="1">
              <a:latin typeface="Lucida Sans Unicode"/>
              <a:cs typeface="Lucida Sans Unicode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3528" y="836712"/>
            <a:ext cx="87129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•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Формировать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представления о цвете, форме, величине </a:t>
            </a:r>
            <a:endParaRPr lang="ru-RU" sz="2000" b="1">
              <a:solidFill>
                <a:srgbClr val="000000"/>
              </a:solidFill>
              <a:latin typeface="Lucida Sans Unicode"/>
              <a:ea typeface="Calibri"/>
              <a:cs typeface="Lucida Sans Unicode"/>
            </a:endParaRPr>
          </a:p>
          <a:p>
            <a:pPr>
              <a:defRPr/>
            </a:pP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предметов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, положения их в пространстве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;</a:t>
            </a:r>
            <a:endParaRPr/>
          </a:p>
          <a:p>
            <a:pPr>
              <a:defRPr/>
            </a:pPr>
            <a:b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</a:b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• Знакомить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с дидактическими играми и правилами этих игр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;</a:t>
            </a:r>
            <a:endParaRPr/>
          </a:p>
          <a:p>
            <a:pPr>
              <a:defRPr/>
            </a:pPr>
            <a:b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</a:b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•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Воспитывать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познавательный интерес, любознательность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;</a:t>
            </a:r>
            <a:endParaRPr/>
          </a:p>
          <a:p>
            <a:pPr>
              <a:defRPr/>
            </a:pPr>
            <a:b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</a:b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•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Упражнять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в установлении сходства и различия между </a:t>
            </a:r>
            <a:endParaRPr lang="ru-RU" sz="2000" b="1">
              <a:solidFill>
                <a:srgbClr val="000000"/>
              </a:solidFill>
              <a:latin typeface="Lucida Sans Unicode"/>
              <a:ea typeface="Calibri"/>
              <a:cs typeface="Lucida Sans Unicode"/>
            </a:endParaRPr>
          </a:p>
          <a:p>
            <a:pPr>
              <a:defRPr/>
            </a:pP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предметами;</a:t>
            </a:r>
            <a:endParaRPr/>
          </a:p>
          <a:p>
            <a:pPr>
              <a:defRPr/>
            </a:pPr>
            <a:b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</a:b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•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Способствовать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развитию у детей обследовательских умений и навыков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;</a:t>
            </a:r>
            <a:endParaRPr/>
          </a:p>
          <a:p>
            <a:pPr>
              <a:defRPr/>
            </a:pPr>
            <a:b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</a:b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•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Развивать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мелкую моторику </a:t>
            </a:r>
            <a:r>
              <a:rPr lang="ru-RU" sz="2000" b="1">
                <a:solidFill>
                  <a:srgbClr val="000000"/>
                </a:solidFill>
                <a:latin typeface="Lucida Sans Unicode"/>
                <a:ea typeface="Calibri"/>
                <a:cs typeface="Lucida Sans Unicode"/>
              </a:rPr>
              <a:t>рук.</a:t>
            </a:r>
            <a:br>
              <a:rPr lang="ru-RU" sz="2000">
                <a:solidFill>
                  <a:srgbClr val="000000"/>
                </a:solidFill>
                <a:latin typeface="Arial"/>
                <a:ea typeface="Calibri"/>
              </a:rPr>
            </a:br>
            <a:endParaRPr lang="ru-RU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779912" y="1268760"/>
            <a:ext cx="4754327" cy="4389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  <a:defRPr/>
            </a:pPr>
            <a:r>
              <a:rPr lang="ru-RU" sz="2000" b="1">
                <a:solidFill>
                  <a:srgbClr val="111111"/>
                </a:solidFill>
                <a:latin typeface="Lucida Sans Unicode"/>
                <a:ea typeface="Calibri"/>
                <a:cs typeface="Lucida Sans Unicode"/>
              </a:rPr>
              <a:t>Ведущим видом деятельности и основой становления ребенка третьего и четвертого года жизни является  игра</a:t>
            </a:r>
            <a:r>
              <a:rPr lang="ru-RU" sz="2000" b="1">
                <a:solidFill>
                  <a:srgbClr val="111111"/>
                </a:solidFill>
                <a:latin typeface="Lucida Sans Unicode"/>
                <a:ea typeface="Calibri"/>
                <a:cs typeface="Lucida Sans Unicode"/>
              </a:rPr>
              <a:t>.</a:t>
            </a:r>
            <a:r>
              <a:rPr lang="ru-RU" sz="2000" b="1">
                <a:latin typeface="Lucida Sans Unicode"/>
                <a:cs typeface="Lucida Sans Unicode"/>
              </a:rPr>
              <a:t> </a:t>
            </a:r>
            <a:endParaRPr lang="en-US" sz="2000" b="1">
              <a:latin typeface="Lucida Sans Unicode"/>
              <a:cs typeface="Lucida Sans Unicode"/>
            </a:endParaRPr>
          </a:p>
          <a:p>
            <a:pPr marL="342900" indent="-342900" algn="just">
              <a:buFont typeface="Arial"/>
              <a:buChar char="•"/>
              <a:defRPr/>
            </a:pPr>
            <a:endParaRPr lang="en-US" sz="2000" b="1">
              <a:latin typeface="Lucida Sans Unicode"/>
              <a:cs typeface="Lucida Sans Unicode"/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ru-RU" sz="1800" b="1">
                <a:latin typeface="Lucida Sans Unicode"/>
                <a:cs typeface="Lucida Sans Unicode"/>
              </a:rPr>
              <a:t>Игры </a:t>
            </a:r>
            <a:r>
              <a:rPr lang="ru-RU" sz="1800" b="1">
                <a:latin typeface="Lucida Sans Unicode"/>
                <a:cs typeface="Lucida Sans Unicode"/>
              </a:rPr>
              <a:t>имеют большое значение в удовлетворении познавательных потребностей и интересов детей в сенсорном воспитании. Они развивают внимание, зрительную память, слух, что даёт возможность полнее воспринимать мир </a:t>
            </a:r>
            <a:r>
              <a:rPr lang="ru-RU" sz="1800" b="1">
                <a:latin typeface="Lucida Sans Unicode"/>
                <a:cs typeface="Lucida Sans Unicode"/>
              </a:rPr>
              <a:t>сенсорики</a:t>
            </a:r>
            <a:r>
              <a:rPr lang="ru-RU" sz="1800" b="1">
                <a:latin typeface="Lucida Sans Unicode"/>
                <a:cs typeface="Lucida Sans Unicode"/>
              </a:rPr>
              <a:t>.</a:t>
            </a:r>
            <a:endParaRPr sz="18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3528" y="1196752"/>
            <a:ext cx="3239434" cy="3816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 bwMode="auto">
          <a:xfrm>
            <a:off x="2714612" y="1571612"/>
            <a:ext cx="3262802" cy="305165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979660" y="2738681"/>
            <a:ext cx="3195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Дидактические </a:t>
            </a:r>
            <a:r>
              <a:rPr lang="ru-RU" sz="2000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игры используются</a:t>
            </a:r>
            <a:r>
              <a:rPr lang="en-US" sz="2000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:</a:t>
            </a:r>
            <a:endParaRPr lang="ru-RU" sz="2000" b="1">
              <a:latin typeface="Lucida Sans Unicode"/>
              <a:cs typeface="Lucida Sans Unicode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813216" y="563899"/>
            <a:ext cx="4407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solidFill>
                  <a:srgbClr val="111111"/>
                </a:solidFill>
                <a:latin typeface="Times New Roman"/>
                <a:ea typeface="Times New Roman"/>
              </a:rPr>
              <a:t> </a:t>
            </a:r>
            <a:r>
              <a:rPr lang="ru-RU" sz="2000" b="1">
                <a:solidFill>
                  <a:srgbClr val="111111"/>
                </a:solidFill>
                <a:latin typeface="Calibri"/>
                <a:ea typeface="Times New Roman"/>
              </a:rPr>
              <a:t>В непосредственно-образовательной</a:t>
            </a:r>
            <a:endParaRPr lang="ru-RU" sz="2000" b="1"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6721103" y="2607106"/>
            <a:ext cx="1798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111111"/>
                </a:solidFill>
                <a:latin typeface="Calibri"/>
                <a:ea typeface="Times New Roman"/>
                <a:cs typeface="Lucida Sans Unicode"/>
              </a:rPr>
              <a:t>Продуктивной</a:t>
            </a:r>
            <a:endParaRPr lang="ru-RU" sz="2000" b="1">
              <a:latin typeface="Calibri"/>
              <a:cs typeface="Lucida Sans Unicode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 rot="11367778">
            <a:off x="4470575" y="977370"/>
            <a:ext cx="502223" cy="5760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0" y="4714884"/>
            <a:ext cx="3704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111111"/>
                </a:solidFill>
                <a:latin typeface="Calibri"/>
                <a:ea typeface="Times New Roman"/>
                <a:cs typeface="Lucida Sans Unicode"/>
              </a:rPr>
              <a:t>Познавательно-исследовательской</a:t>
            </a:r>
            <a:endParaRPr lang="ru-RU" b="1">
              <a:latin typeface="Calibri"/>
              <a:cs typeface="Lucida Sans Unicode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4714876" y="4786322"/>
            <a:ext cx="4031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111111"/>
                </a:solidFill>
                <a:latin typeface="Calibri"/>
                <a:ea typeface="Times New Roman"/>
                <a:cs typeface="Lucida Sans Unicode"/>
              </a:rPr>
              <a:t>Свободной</a:t>
            </a:r>
            <a:r>
              <a:rPr lang="ru-RU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 </a:t>
            </a:r>
            <a:r>
              <a:rPr lang="ru-RU" b="1">
                <a:solidFill>
                  <a:srgbClr val="111111"/>
                </a:solidFill>
                <a:latin typeface="Lucida Sans Unicode"/>
                <a:ea typeface="Times New Roman"/>
                <a:cs typeface="Lucida Sans Unicode"/>
              </a:rPr>
              <a:t>деятельности детей</a:t>
            </a:r>
            <a:endParaRPr lang="ru-RU" b="1">
              <a:latin typeface="Lucida Sans Unicode"/>
              <a:cs typeface="Lucida Sans Unicode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267329" y="1426918"/>
            <a:ext cx="2842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111111"/>
                </a:solidFill>
                <a:latin typeface="Calibri"/>
                <a:ea typeface="Times New Roman"/>
              </a:rPr>
              <a:t>В </a:t>
            </a:r>
            <a:r>
              <a:rPr lang="ru-RU" sz="2000" b="1">
                <a:solidFill>
                  <a:srgbClr val="111111"/>
                </a:solidFill>
                <a:latin typeface="Calibri"/>
                <a:ea typeface="Times New Roman"/>
              </a:rPr>
              <a:t>режимных моментах</a:t>
            </a:r>
            <a:endParaRPr lang="ru-RU" sz="2000" b="1">
              <a:latin typeface="Calibri"/>
            </a:endParaRPr>
          </a:p>
        </p:txBody>
      </p:sp>
      <p:sp>
        <p:nvSpPr>
          <p:cNvPr id="17" name="Стрелка вниз 16"/>
          <p:cNvSpPr/>
          <p:nvPr/>
        </p:nvSpPr>
        <p:spPr bwMode="auto">
          <a:xfrm rot="7499473">
            <a:off x="2376636" y="1872034"/>
            <a:ext cx="502223" cy="56460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 bwMode="auto">
          <a:xfrm rot="15821373">
            <a:off x="6111775" y="2600324"/>
            <a:ext cx="502223" cy="5760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 bwMode="auto">
          <a:xfrm rot="19742617">
            <a:off x="5357818" y="4214818"/>
            <a:ext cx="502223" cy="56460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низ 20"/>
          <p:cNvSpPr/>
          <p:nvPr/>
        </p:nvSpPr>
        <p:spPr bwMode="auto">
          <a:xfrm rot="3640119">
            <a:off x="2761185" y="4146846"/>
            <a:ext cx="502223" cy="56460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11560" y="54868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latin typeface="Lucida Sans Unicode"/>
                <a:cs typeface="Lucida Sans Unicode"/>
              </a:rPr>
              <a:t>Предметно-развивающая среда</a:t>
            </a:r>
            <a:endParaRPr lang="ru-RU" b="1">
              <a:latin typeface="Lucida Sans Unicode"/>
              <a:cs typeface="Lucida Sans Unicode"/>
            </a:endParaRPr>
          </a:p>
        </p:txBody>
      </p:sp>
      <p:pic>
        <p:nvPicPr>
          <p:cNvPr id="3074" name="Picture 2" descr="C:\Documents and Settings\АЛЁША\Мои документы\Downloads\20220407_072258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0034" y="1714488"/>
            <a:ext cx="3643305" cy="4502592"/>
          </a:xfrm>
          <a:prstGeom prst="rect">
            <a:avLst/>
          </a:prstGeom>
          <a:noFill/>
        </p:spPr>
      </p:pic>
      <p:pic>
        <p:nvPicPr>
          <p:cNvPr id="3075" name="Picture 3" descr="C:\Documents and Settings\АЛЁША\Мои документы\Downloads\20220407_07232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357686" y="2571744"/>
            <a:ext cx="4239520" cy="34290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238889" y="2347168"/>
            <a:ext cx="4905111" cy="4510831"/>
          </a:xfrm>
          <a:prstGeom prst="rect">
            <a:avLst/>
          </a:prstGeom>
        </p:spPr>
      </p:pic>
      <p:pic>
        <p:nvPicPr>
          <p:cNvPr id="1026" name="Picture 2" descr="C:\Documents and Settings\АЛЁША\Рабочий стол\Сенсорное развитие\20220411_071234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-1" y="0"/>
            <a:ext cx="4892883" cy="47863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Экран (4:3)</PresentationFormat>
  <Paragraphs>0</Paragraphs>
  <Slides>30</Slides>
  <Notes>30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Admin</dc:creator>
  <cp:keywords/>
  <dc:description/>
  <dc:identifier/>
  <dc:language/>
  <cp:lastModifiedBy>Сергей Косоногов</cp:lastModifiedBy>
  <cp:revision>82</cp:revision>
  <dcterms:modified xsi:type="dcterms:W3CDTF">2026-04-13T09:35:15Z</dcterms:modified>
  <cp:category/>
  <cp:contentStatus/>
  <cp:version/>
</cp:coreProperties>
</file>