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5" r:id="rId3"/>
    <p:sldId id="290" r:id="rId4"/>
    <p:sldId id="269" r:id="rId5"/>
    <p:sldId id="270" r:id="rId6"/>
    <p:sldId id="286" r:id="rId7"/>
    <p:sldId id="287" r:id="rId8"/>
    <p:sldId id="299" r:id="rId9"/>
    <p:sldId id="288" r:id="rId10"/>
    <p:sldId id="284" r:id="rId11"/>
    <p:sldId id="296" r:id="rId12"/>
    <p:sldId id="289" r:id="rId13"/>
    <p:sldId id="291" r:id="rId14"/>
    <p:sldId id="292" r:id="rId15"/>
    <p:sldId id="301" r:id="rId16"/>
    <p:sldId id="293" r:id="rId17"/>
    <p:sldId id="295" r:id="rId18"/>
    <p:sldId id="300" r:id="rId19"/>
    <p:sldId id="297" r:id="rId20"/>
    <p:sldId id="283" r:id="rId2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B00000"/>
    <a:srgbClr val="007000"/>
    <a:srgbClr val="004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9B48A-C7D6-430B-9114-5AD2E1FFAD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45327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0D3B8-7834-4911-9A2E-C8983511CC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308570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31916-DED6-4D7F-A45F-A42178C614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042387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C1879-477A-496E-9FA4-EA782496B1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492099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01CEB-EEC2-4C17-88D7-D9C87C70E8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560247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C6499-1347-4B38-A612-0C57E33752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403007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0339C-5E60-48A1-81CA-1527363B6D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534446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30765-7087-4F73-BAA2-B626BE30D8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062003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3B029-4D6D-4846-987D-3E31406C15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365078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2859D-DD4E-48D8-90D7-48D37C40AC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985570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5F9FA-225E-41B3-A0BA-956FEA5344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524957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8262087-5F85-4B51-871A-6BD642D19A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457200"/>
            <a:ext cx="8229600" cy="523528"/>
          </a:xfrm>
        </p:spPr>
        <p:txBody>
          <a:bodyPr/>
          <a:lstStyle/>
          <a:p>
            <a:r>
              <a:rPr lang="ru-RU" altLang="ru-RU" sz="1600" b="1" dirty="0" smtClean="0"/>
              <a:t/>
            </a:r>
            <a:br>
              <a:rPr lang="ru-RU" altLang="ru-RU" sz="1600" b="1" dirty="0" smtClean="0"/>
            </a:br>
            <a:r>
              <a:rPr lang="ru-RU" altLang="ru-RU" sz="1600" b="1" dirty="0" smtClean="0"/>
              <a:t>    </a:t>
            </a:r>
            <a:r>
              <a:rPr lang="ru-RU" altLang="ru-RU" sz="1600" b="1" dirty="0" smtClean="0">
                <a:solidFill>
                  <a:srgbClr val="800000"/>
                </a:solidFill>
              </a:rPr>
              <a:t>МДОАУ «Детский сад № 79 «Аистенок» г. Орска</a:t>
            </a:r>
            <a:r>
              <a:rPr lang="ru-RU" altLang="ru-RU" sz="1600" b="1" dirty="0" smtClean="0"/>
              <a:t> </a:t>
            </a:r>
            <a:br>
              <a:rPr lang="ru-RU" altLang="ru-RU" sz="1600" b="1" dirty="0" smtClean="0"/>
            </a:br>
            <a:endParaRPr lang="ru-RU" altLang="ru-RU" sz="1600" b="1" i="1" dirty="0" smtClean="0">
              <a:solidFill>
                <a:srgbClr val="820000"/>
              </a:solidFill>
            </a:endParaRPr>
          </a:p>
        </p:txBody>
      </p:sp>
      <p:sp>
        <p:nvSpPr>
          <p:cNvPr id="2051" name="Объект 1"/>
          <p:cNvSpPr>
            <a:spLocks noGrp="1"/>
          </p:cNvSpPr>
          <p:nvPr>
            <p:ph idx="1"/>
          </p:nvPr>
        </p:nvSpPr>
        <p:spPr>
          <a:xfrm>
            <a:off x="467544" y="836712"/>
            <a:ext cx="8362950" cy="432107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4000" dirty="0" smtClean="0"/>
              <a:t>  </a:t>
            </a:r>
          </a:p>
          <a:p>
            <a:pPr marL="0" indent="0" algn="ctr">
              <a:buFontTx/>
              <a:buNone/>
            </a:pPr>
            <a:r>
              <a:rPr lang="ru-RU" altLang="ru-RU" sz="3600" b="1" dirty="0" smtClean="0">
                <a:solidFill>
                  <a:srgbClr val="002060"/>
                </a:solidFill>
              </a:rPr>
              <a:t>  </a:t>
            </a:r>
            <a:r>
              <a:rPr lang="ru-RU" altLang="ru-RU" sz="3600" b="1" dirty="0" smtClean="0">
                <a:solidFill>
                  <a:srgbClr val="FF0000"/>
                </a:solidFill>
              </a:rPr>
              <a:t>«Роль дидактических игр в развитии      детей   раннего возраста»</a:t>
            </a:r>
          </a:p>
          <a:p>
            <a:pPr marL="0" indent="0" algn="ctr">
              <a:buFontTx/>
              <a:buNone/>
            </a:pPr>
            <a:endParaRPr lang="ru-RU" altLang="ru-RU" sz="3600" b="1" dirty="0" smtClean="0"/>
          </a:p>
          <a:p>
            <a:pPr marL="0" indent="0" algn="ctr">
              <a:buFontTx/>
              <a:buNone/>
            </a:pPr>
            <a:r>
              <a:rPr lang="ru-RU" altLang="ru-RU" sz="2000" b="1" dirty="0" smtClean="0"/>
              <a:t>                                       </a:t>
            </a:r>
            <a:r>
              <a:rPr lang="ru-RU" altLang="ru-RU" sz="2400" b="1" dirty="0" smtClean="0"/>
              <a:t>Подготовила </a:t>
            </a:r>
            <a:r>
              <a:rPr lang="ru-RU" altLang="ru-RU" sz="2400" b="1" dirty="0" smtClean="0"/>
              <a:t>воспитатель </a:t>
            </a:r>
            <a:r>
              <a:rPr lang="ru-RU" altLang="ru-RU" sz="2400" b="1" dirty="0" smtClean="0"/>
              <a:t>Валявина Т.В.</a:t>
            </a:r>
            <a:endParaRPr lang="ru-RU" altLang="ru-RU" sz="2400" b="1" dirty="0" smtClean="0"/>
          </a:p>
          <a:p>
            <a:pPr marL="0" indent="0" algn="ctr">
              <a:buFontTx/>
              <a:buNone/>
            </a:pPr>
            <a:endParaRPr lang="ru-RU" altLang="ru-RU" sz="2400" b="1" dirty="0" smtClean="0"/>
          </a:p>
          <a:p>
            <a:pPr marL="0" indent="0" algn="ctr">
              <a:buFontTx/>
              <a:buNone/>
            </a:pPr>
            <a:r>
              <a:rPr lang="ru-RU" altLang="ru-RU" sz="2400" b="1" dirty="0" smtClean="0"/>
              <a:t>г. </a:t>
            </a:r>
            <a:r>
              <a:rPr lang="ru-RU" altLang="ru-RU" sz="2400" b="1" dirty="0" smtClean="0"/>
              <a:t>Орск</a:t>
            </a:r>
            <a:endParaRPr lang="ru-RU" altLang="ru-RU" sz="2400" b="1" dirty="0" smtClean="0"/>
          </a:p>
          <a:p>
            <a:pPr marL="0" indent="0" algn="ctr">
              <a:buFontTx/>
              <a:buNone/>
            </a:pPr>
            <a:r>
              <a:rPr lang="ru-RU" altLang="ru-RU" sz="2400" b="1" dirty="0" smtClean="0"/>
              <a:t>2024г</a:t>
            </a:r>
            <a:r>
              <a:rPr lang="ru-RU" altLang="ru-RU" sz="2400" b="1" dirty="0" smtClean="0"/>
              <a:t>.</a:t>
            </a:r>
          </a:p>
          <a:p>
            <a:pPr marL="0" indent="0" algn="ctr">
              <a:buFontTx/>
              <a:buNone/>
            </a:pPr>
            <a:endParaRPr lang="ru-RU" altLang="ru-RU" sz="2000" b="1" dirty="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331913" y="476250"/>
            <a:ext cx="7354887" cy="941388"/>
          </a:xfrm>
        </p:spPr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Проведение </a:t>
            </a:r>
            <a:br>
              <a:rPr lang="ru-RU" altLang="ru-RU" b="1" smtClean="0">
                <a:solidFill>
                  <a:srgbClr val="FF0000"/>
                </a:solidFill>
              </a:rPr>
            </a:br>
            <a:r>
              <a:rPr lang="ru-RU" altLang="ru-RU" b="1" smtClean="0">
                <a:solidFill>
                  <a:srgbClr val="FF0000"/>
                </a:solidFill>
              </a:rPr>
              <a:t>дидактических игр: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2124075" y="1600200"/>
            <a:ext cx="6562725" cy="4525963"/>
          </a:xfrm>
        </p:spPr>
        <p:txBody>
          <a:bodyPr/>
          <a:lstStyle/>
          <a:p>
            <a:r>
              <a:rPr lang="ru-RU" altLang="ru-RU" smtClean="0">
                <a:solidFill>
                  <a:srgbClr val="800000"/>
                </a:solidFill>
              </a:rPr>
              <a:t>Определение количества играющих;</a:t>
            </a:r>
          </a:p>
          <a:p>
            <a:r>
              <a:rPr lang="ru-RU" altLang="ru-RU" smtClean="0">
                <a:solidFill>
                  <a:srgbClr val="800000"/>
                </a:solidFill>
              </a:rPr>
              <a:t>Знакомство с правилами игры</a:t>
            </a:r>
          </a:p>
          <a:p>
            <a:r>
              <a:rPr lang="ru-RU" altLang="ru-RU" smtClean="0">
                <a:solidFill>
                  <a:srgbClr val="800000"/>
                </a:solidFill>
              </a:rPr>
              <a:t>Знакомство с материалом, действиями</a:t>
            </a:r>
          </a:p>
          <a:p>
            <a:r>
              <a:rPr lang="ru-RU" altLang="ru-RU" smtClean="0">
                <a:solidFill>
                  <a:srgbClr val="800000"/>
                </a:solidFill>
              </a:rPr>
              <a:t>Показ игровых действий</a:t>
            </a:r>
          </a:p>
          <a:p>
            <a:r>
              <a:rPr lang="ru-RU" altLang="ru-RU" smtClean="0">
                <a:solidFill>
                  <a:srgbClr val="800000"/>
                </a:solidFill>
              </a:rPr>
              <a:t>Оказание помощи</a:t>
            </a:r>
          </a:p>
          <a:p>
            <a:r>
              <a:rPr lang="ru-RU" altLang="ru-RU" smtClean="0">
                <a:solidFill>
                  <a:srgbClr val="800000"/>
                </a:solidFill>
              </a:rPr>
              <a:t>Подведение итогов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7688">
            <a:off x="5263164" y="1020393"/>
            <a:ext cx="3296924" cy="25666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31530">
            <a:off x="1494289" y="1088582"/>
            <a:ext cx="3240360" cy="24302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19435">
            <a:off x="2086170" y="3697810"/>
            <a:ext cx="2668282" cy="21346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3848">
            <a:off x="5131895" y="3758448"/>
            <a:ext cx="2952328" cy="19091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1258888" y="333375"/>
            <a:ext cx="7231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800000"/>
                </a:solidFill>
              </a:rPr>
              <a:t>     Предметно – развивающая среда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800000"/>
                </a:solidFill>
              </a:rPr>
              <a:t>Игры с предметами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3786" y="2154726"/>
            <a:ext cx="2386898" cy="30725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36659">
            <a:off x="6367908" y="2207661"/>
            <a:ext cx="2452564" cy="30196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365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0" y="3933825"/>
            <a:ext cx="2852738" cy="2138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1375" y="1536700"/>
            <a:ext cx="2852738" cy="2139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54975">
            <a:off x="1022358" y="646607"/>
            <a:ext cx="3617204" cy="2667585"/>
          </a:xfrm>
          <a:prstGeom prst="round2DiagRect">
            <a:avLst>
              <a:gd name="adj1" fmla="val 16667"/>
              <a:gd name="adj2" fmla="val 2310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89417">
            <a:off x="5169445" y="2541017"/>
            <a:ext cx="3287713" cy="3038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4652963" y="836613"/>
            <a:ext cx="41116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800000"/>
                </a:solidFill>
              </a:rPr>
              <a:t>Игры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800000"/>
                </a:solidFill>
              </a:rPr>
              <a:t>с бизибордами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66165">
            <a:off x="2128482" y="3465998"/>
            <a:ext cx="2559050" cy="28124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509712"/>
            <a:ext cx="3455987" cy="2736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971550" y="620713"/>
            <a:ext cx="77771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800000"/>
                </a:solidFill>
              </a:rPr>
              <a:t>Настольно – печатные игры</a:t>
            </a:r>
          </a:p>
        </p:txBody>
      </p:sp>
      <p:pic>
        <p:nvPicPr>
          <p:cNvPr id="17412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4763" y="2084388"/>
            <a:ext cx="3517900" cy="2771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4572000" y="4987925"/>
            <a:ext cx="4176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/>
              <a:t>      </a:t>
            </a:r>
            <a:r>
              <a:rPr lang="ru-RU" altLang="ru-RU" sz="2800" b="1">
                <a:solidFill>
                  <a:srgbClr val="FF0000"/>
                </a:solidFill>
              </a:rPr>
              <a:t>Д/и</a:t>
            </a:r>
            <a:r>
              <a:rPr lang="ru-RU" altLang="ru-RU" sz="2800" b="1"/>
              <a:t> « Собери посуду» </a:t>
            </a: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1722438" y="4365625"/>
            <a:ext cx="29940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b="1"/>
              <a:t> </a:t>
            </a:r>
            <a:r>
              <a:rPr lang="ru-RU" altLang="ru-RU" b="1">
                <a:solidFill>
                  <a:srgbClr val="FF0000"/>
                </a:solidFill>
              </a:rPr>
              <a:t>Д/и</a:t>
            </a:r>
            <a:r>
              <a:rPr lang="ru-RU" altLang="ru-RU" b="1"/>
              <a:t> «Укрась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b="1"/>
              <a:t>    матрешку»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5881" y="620688"/>
            <a:ext cx="2492583" cy="33234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280" y="624041"/>
            <a:ext cx="2434869" cy="32464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9366" y="2924944"/>
            <a:ext cx="2627297" cy="30045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71620">
            <a:off x="1060583" y="567750"/>
            <a:ext cx="2666784" cy="3162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23214">
            <a:off x="5702456" y="551535"/>
            <a:ext cx="2577884" cy="31633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333" y="3212976"/>
            <a:ext cx="2139702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051050" y="4868863"/>
            <a:ext cx="60499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/>
              <a:t>  </a:t>
            </a:r>
            <a:r>
              <a:rPr lang="ru-RU" altLang="ru-RU" b="1">
                <a:solidFill>
                  <a:srgbClr val="800000"/>
                </a:solidFill>
              </a:rPr>
              <a:t>Д/игра « Воздушные шарики»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23847"/>
            <a:ext cx="3635671" cy="22219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08720"/>
            <a:ext cx="2987849" cy="224088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smtClean="0">
                <a:solidFill>
                  <a:srgbClr val="800000"/>
                </a:solidFill>
              </a:rPr>
              <a:t>    Работа с родителями</a:t>
            </a:r>
          </a:p>
        </p:txBody>
      </p:sp>
      <p:pic>
        <p:nvPicPr>
          <p:cNvPr id="2048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50828">
            <a:off x="1849024" y="3673387"/>
            <a:ext cx="1912296" cy="2580526"/>
          </a:xfrm>
          <a:prstGeom prst="round2DiagRect">
            <a:avLst>
              <a:gd name="adj1" fmla="val 16667"/>
              <a:gd name="adj2" fmla="val 115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56564">
            <a:off x="6360979" y="3740172"/>
            <a:ext cx="1871663" cy="2495550"/>
          </a:xfrm>
          <a:prstGeom prst="round2DiagRect">
            <a:avLst>
              <a:gd name="adj1" fmla="val 16667"/>
              <a:gd name="adj2" fmla="val 1816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4987" y="1395533"/>
            <a:ext cx="2750121" cy="2063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6150" y="3662385"/>
            <a:ext cx="1987550" cy="2651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703" y="1379370"/>
            <a:ext cx="2772782" cy="20795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smtClean="0">
                <a:solidFill>
                  <a:srgbClr val="800000"/>
                </a:solidFill>
              </a:rPr>
              <a:t>   Оценка уровня развития детей</a:t>
            </a:r>
            <a:br>
              <a:rPr lang="ru-RU" altLang="ru-RU" sz="4000" b="1" smtClean="0">
                <a:solidFill>
                  <a:srgbClr val="800000"/>
                </a:solidFill>
              </a:rPr>
            </a:br>
            <a:r>
              <a:rPr lang="ru-RU" altLang="ru-RU" sz="4000" b="1" smtClean="0">
                <a:solidFill>
                  <a:srgbClr val="800000"/>
                </a:solidFill>
              </a:rPr>
              <a:t>через дидактические игры.</a:t>
            </a:r>
          </a:p>
        </p:txBody>
      </p:sp>
      <p:pic>
        <p:nvPicPr>
          <p:cNvPr id="2150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1557338"/>
            <a:ext cx="6894512" cy="432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971550" y="981075"/>
            <a:ext cx="7777163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800000"/>
                </a:solidFill>
              </a:rPr>
              <a:t>«Нам необходимо добиться того, чтобы дидактическая игра была не только формой усвоения отдельных знаний и умений, но и способствовала бы общему развитию ребенка»</a:t>
            </a:r>
            <a:br>
              <a:rPr lang="ru-RU" altLang="ru-RU" b="1" i="1">
                <a:solidFill>
                  <a:srgbClr val="800000"/>
                </a:solidFill>
              </a:rPr>
            </a:br>
            <a:r>
              <a:rPr lang="ru-RU" altLang="ru-RU" b="1" i="1">
                <a:solidFill>
                  <a:srgbClr val="800000"/>
                </a:solidFill>
              </a:rPr>
              <a:t>                                                       А.В.Запорожец</a:t>
            </a:r>
            <a:endParaRPr lang="ru-RU" altLang="ru-RU"/>
          </a:p>
        </p:txBody>
      </p:sp>
      <p:pic>
        <p:nvPicPr>
          <p:cNvPr id="307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3170238"/>
            <a:ext cx="1757363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914400" y="1052513"/>
            <a:ext cx="8229600" cy="1143000"/>
          </a:xfrm>
        </p:spPr>
        <p:txBody>
          <a:bodyPr/>
          <a:lstStyle/>
          <a:p>
            <a:r>
              <a:rPr lang="ru-RU" altLang="ru-RU" sz="5400" b="1" smtClean="0">
                <a:solidFill>
                  <a:srgbClr val="FF0000"/>
                </a:solidFill>
              </a:rPr>
              <a:t>Спасибо за внимание!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2268538" y="2341563"/>
            <a:ext cx="6418262" cy="37766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3600" b="1" smtClean="0">
                <a:solidFill>
                  <a:srgbClr val="800000"/>
                </a:solidFill>
              </a:rPr>
              <a:t>Успехов вам и вашим детям!</a:t>
            </a:r>
          </a:p>
        </p:txBody>
      </p:sp>
      <p:pic>
        <p:nvPicPr>
          <p:cNvPr id="2253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3267075"/>
            <a:ext cx="575945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1042988" y="908050"/>
            <a:ext cx="7777162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400" b="1" i="1">
                <a:solidFill>
                  <a:srgbClr val="FF0000"/>
                </a:solidFill>
              </a:rPr>
              <a:t>Дидактические игры </a:t>
            </a:r>
            <a:r>
              <a:rPr lang="ru-RU" altLang="ru-RU" sz="4400" b="1" i="1">
                <a:solidFill>
                  <a:srgbClr val="800000"/>
                </a:solidFill>
              </a:rPr>
              <a:t>– </a:t>
            </a:r>
            <a:br>
              <a:rPr lang="ru-RU" altLang="ru-RU" sz="4400" b="1" i="1">
                <a:solidFill>
                  <a:srgbClr val="800000"/>
                </a:solidFill>
              </a:rPr>
            </a:br>
            <a:r>
              <a:rPr lang="ru-RU" altLang="ru-RU" sz="4400" b="1" i="1">
                <a:solidFill>
                  <a:srgbClr val="800000"/>
                </a:solidFill>
              </a:rPr>
              <a:t>это разновидность игр с правилами, специально создаваемых педагогикой в целях обучения и воспитания детей.</a:t>
            </a:r>
            <a:endParaRPr lang="ru-RU" altLang="ru-RU" sz="440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84213" y="620713"/>
            <a:ext cx="8229600" cy="5184775"/>
          </a:xfrm>
        </p:spPr>
        <p:txBody>
          <a:bodyPr/>
          <a:lstStyle/>
          <a:p>
            <a:pPr algn="l"/>
            <a:r>
              <a:rPr lang="ru-RU" altLang="ru-RU" b="1" i="1" smtClean="0">
                <a:solidFill>
                  <a:srgbClr val="FF0000"/>
                </a:solidFill>
              </a:rPr>
              <a:t>         Педагоги – психологи </a:t>
            </a:r>
            <a:r>
              <a:rPr lang="ru-RU" altLang="ru-RU" b="1" i="1" smtClean="0">
                <a:solidFill>
                  <a:srgbClr val="800000"/>
                </a:solidFill>
              </a:rPr>
              <a:t/>
            </a:r>
            <a:br>
              <a:rPr lang="ru-RU" altLang="ru-RU" b="1" i="1" smtClean="0">
                <a:solidFill>
                  <a:srgbClr val="800000"/>
                </a:solidFill>
              </a:rPr>
            </a:br>
            <a:r>
              <a:rPr lang="ru-RU" altLang="ru-RU" b="1" i="1" smtClean="0">
                <a:solidFill>
                  <a:srgbClr val="800000"/>
                </a:solidFill>
              </a:rPr>
              <a:t/>
            </a:r>
            <a:br>
              <a:rPr lang="ru-RU" altLang="ru-RU" b="1" i="1" smtClean="0">
                <a:solidFill>
                  <a:srgbClr val="800000"/>
                </a:solidFill>
              </a:rPr>
            </a:br>
            <a:r>
              <a:rPr lang="ru-RU" altLang="ru-RU" b="1" i="1" smtClean="0">
                <a:solidFill>
                  <a:srgbClr val="800000"/>
                </a:solidFill>
              </a:rPr>
              <a:t/>
            </a:r>
            <a:br>
              <a:rPr lang="ru-RU" altLang="ru-RU" b="1" i="1" smtClean="0">
                <a:solidFill>
                  <a:srgbClr val="800000"/>
                </a:solidFill>
              </a:rPr>
            </a:br>
            <a:r>
              <a:rPr lang="ru-RU" altLang="ru-RU" b="1" i="1" smtClean="0">
                <a:solidFill>
                  <a:srgbClr val="800000"/>
                </a:solidFill>
              </a:rPr>
              <a:t>  </a:t>
            </a:r>
            <a:br>
              <a:rPr lang="ru-RU" altLang="ru-RU" b="1" i="1" smtClean="0">
                <a:solidFill>
                  <a:srgbClr val="800000"/>
                </a:solidFill>
              </a:rPr>
            </a:br>
            <a:r>
              <a:rPr lang="ru-RU" altLang="ru-RU" b="1" i="1" smtClean="0">
                <a:solidFill>
                  <a:srgbClr val="800000"/>
                </a:solidFill>
              </a:rPr>
              <a:t>  </a:t>
            </a:r>
            <a:br>
              <a:rPr lang="ru-RU" altLang="ru-RU" b="1" i="1" smtClean="0">
                <a:solidFill>
                  <a:srgbClr val="800000"/>
                </a:solidFill>
              </a:rPr>
            </a:br>
            <a:r>
              <a:rPr lang="ru-RU" altLang="ru-RU" b="1" i="1" smtClean="0">
                <a:solidFill>
                  <a:srgbClr val="800000"/>
                </a:solidFill>
              </a:rPr>
              <a:t>   Л.А.Венгер           А.П.Усова</a:t>
            </a:r>
            <a:br>
              <a:rPr lang="ru-RU" altLang="ru-RU" b="1" i="1" smtClean="0">
                <a:solidFill>
                  <a:srgbClr val="800000"/>
                </a:solidFill>
              </a:rPr>
            </a:br>
            <a:r>
              <a:rPr lang="ru-RU" altLang="ru-RU" b="1" i="1" smtClean="0">
                <a:solidFill>
                  <a:srgbClr val="800000"/>
                </a:solidFill>
              </a:rPr>
              <a:t>                 </a:t>
            </a:r>
            <a:br>
              <a:rPr lang="ru-RU" altLang="ru-RU" b="1" i="1" smtClean="0">
                <a:solidFill>
                  <a:srgbClr val="800000"/>
                </a:solidFill>
              </a:rPr>
            </a:br>
            <a:r>
              <a:rPr lang="ru-RU" altLang="ru-RU" b="1" i="1" smtClean="0">
                <a:solidFill>
                  <a:srgbClr val="800000"/>
                </a:solidFill>
              </a:rPr>
              <a:t>              В.Н.Аванесова</a:t>
            </a:r>
          </a:p>
        </p:txBody>
      </p:sp>
      <p:pic>
        <p:nvPicPr>
          <p:cNvPr id="512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51500" y="1563688"/>
            <a:ext cx="2160588" cy="2230437"/>
          </a:xfrm>
        </p:spPr>
      </p:pic>
      <p:pic>
        <p:nvPicPr>
          <p:cNvPr id="512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2232025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z="3200" b="1" i="1" smtClean="0">
              <a:solidFill>
                <a:srgbClr val="800000"/>
              </a:solidFill>
            </a:endParaRPr>
          </a:p>
        </p:txBody>
      </p:sp>
      <p:sp>
        <p:nvSpPr>
          <p:cNvPr id="6147" name="Объект 1"/>
          <p:cNvSpPr>
            <a:spLocks noGrp="1"/>
          </p:cNvSpPr>
          <p:nvPr>
            <p:ph idx="1"/>
          </p:nvPr>
        </p:nvSpPr>
        <p:spPr>
          <a:xfrm>
            <a:off x="569913" y="765175"/>
            <a:ext cx="8574087" cy="367188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4400" smtClean="0"/>
              <a:t> </a:t>
            </a:r>
            <a:r>
              <a:rPr lang="ru-RU" altLang="ru-RU" sz="4400" b="1" u="sng" smtClean="0">
                <a:solidFill>
                  <a:srgbClr val="FF0000"/>
                </a:solidFill>
              </a:rPr>
              <a:t>Цель</a:t>
            </a:r>
            <a:r>
              <a:rPr lang="ru-RU" altLang="ru-RU" sz="4400" b="1" smtClean="0">
                <a:solidFill>
                  <a:srgbClr val="FF0000"/>
                </a:solidFill>
              </a:rPr>
              <a:t>:</a:t>
            </a:r>
            <a:r>
              <a:rPr lang="ru-RU" altLang="ru-RU" sz="4400" smtClean="0"/>
              <a:t> </a:t>
            </a:r>
            <a:r>
              <a:rPr lang="ru-RU" altLang="ru-RU" sz="4400" smtClean="0">
                <a:solidFill>
                  <a:srgbClr val="800000"/>
                </a:solidFill>
              </a:rPr>
              <a:t>Повышение эффективности воспитания и обучения детей первой младшей группы через использования дидактических игр. </a:t>
            </a:r>
          </a:p>
          <a:p>
            <a:pPr marL="0" indent="0" algn="ctr">
              <a:buFontTx/>
              <a:buNone/>
            </a:pPr>
            <a:endParaRPr lang="ru-RU" altLang="ru-RU" sz="440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smtClean="0"/>
              <a:t>    </a:t>
            </a:r>
            <a:r>
              <a:rPr lang="ru-RU" altLang="ru-RU" b="1" u="sng" smtClean="0">
                <a:solidFill>
                  <a:srgbClr val="FF0000"/>
                </a:solidFill>
              </a:rPr>
              <a:t>Задачи</a:t>
            </a:r>
            <a:r>
              <a:rPr lang="ru-RU" altLang="ru-RU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900113" y="1268413"/>
            <a:ext cx="7993062" cy="48974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altLang="ru-RU" sz="2800" smtClean="0">
                <a:solidFill>
                  <a:srgbClr val="800000"/>
                </a:solidFill>
              </a:rPr>
              <a:t>способствовать обогащению игрового опыта ребенка;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800" smtClean="0">
                <a:solidFill>
                  <a:srgbClr val="800000"/>
                </a:solidFill>
              </a:rPr>
              <a:t>создавать благоприятные возможности для реализации ребенка и собственных игровых целей;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800" smtClean="0">
                <a:solidFill>
                  <a:srgbClr val="800000"/>
                </a:solidFill>
              </a:rPr>
              <a:t>выявить формы и способы игровой деятельности, влияющие на тот или иной аспект процесса познания;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800" smtClean="0">
                <a:solidFill>
                  <a:srgbClr val="800000"/>
                </a:solidFill>
              </a:rPr>
              <a:t>обогатить предметно- развивающую среду в    своей группе.</a:t>
            </a:r>
          </a:p>
          <a:p>
            <a:endParaRPr lang="ru-RU" altLang="ru-RU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8208962" cy="5818188"/>
          </a:xfrm>
        </p:spPr>
        <p:txBody>
          <a:bodyPr/>
          <a:lstStyle/>
          <a:p>
            <a:r>
              <a:rPr lang="ru-RU" altLang="ru-RU" smtClean="0">
                <a:solidFill>
                  <a:srgbClr val="800000"/>
                </a:solidFill>
              </a:rPr>
              <a:t>Актуальность темы обусловлена тем, что взаимодействие воспитателя и ребенка не будет полным без использования в работе дидактических игр</a:t>
            </a:r>
            <a:r>
              <a:rPr lang="ru-RU" altLang="ru-RU" sz="3200" smtClean="0">
                <a:solidFill>
                  <a:srgbClr val="800000"/>
                </a:solidFill>
              </a:rPr>
              <a:t>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smtClean="0">
                <a:solidFill>
                  <a:srgbClr val="800000"/>
                </a:solidFill>
              </a:rPr>
              <a:t>Мониторинг  по выявлению </a:t>
            </a:r>
            <a:br>
              <a:rPr lang="ru-RU" altLang="ru-RU" sz="3600" b="1" smtClean="0">
                <a:solidFill>
                  <a:srgbClr val="800000"/>
                </a:solidFill>
              </a:rPr>
            </a:br>
            <a:r>
              <a:rPr lang="ru-RU" altLang="ru-RU" sz="3600" b="1" smtClean="0">
                <a:solidFill>
                  <a:srgbClr val="800000"/>
                </a:solidFill>
              </a:rPr>
              <a:t>у детей знаний, умений и навыков</a:t>
            </a:r>
          </a:p>
        </p:txBody>
      </p:sp>
      <p:pic>
        <p:nvPicPr>
          <p:cNvPr id="921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981075"/>
            <a:ext cx="6980238" cy="562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smtClean="0"/>
              <a:t/>
            </a:r>
            <a:br>
              <a:rPr lang="ru-RU" altLang="ru-RU" sz="4800" smtClean="0"/>
            </a:br>
            <a:r>
              <a:rPr lang="ru-RU" altLang="ru-RU" sz="4800" b="1" smtClean="0">
                <a:solidFill>
                  <a:srgbClr val="FF0000"/>
                </a:solidFill>
              </a:rPr>
              <a:t>В</a:t>
            </a:r>
            <a:r>
              <a:rPr lang="ru-RU" altLang="ru-RU" b="1" smtClean="0">
                <a:solidFill>
                  <a:srgbClr val="FF0000"/>
                </a:solidFill>
              </a:rPr>
              <a:t>иды дидактических игр:</a:t>
            </a:r>
            <a:br>
              <a:rPr lang="ru-RU" altLang="ru-RU" b="1" smtClean="0">
                <a:solidFill>
                  <a:srgbClr val="FF0000"/>
                </a:solidFill>
              </a:rPr>
            </a:br>
            <a:endParaRPr lang="ru-RU" altLang="ru-RU" b="1" smtClean="0">
              <a:solidFill>
                <a:srgbClr val="FF0000"/>
              </a:solidFill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1116013" y="1600200"/>
            <a:ext cx="7570787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altLang="ru-RU" smtClean="0">
                <a:solidFill>
                  <a:srgbClr val="800000"/>
                </a:solidFill>
              </a:rPr>
              <a:t> предметные игры, с использованием различных предметов или природных материалов;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mtClean="0">
                <a:solidFill>
                  <a:srgbClr val="800000"/>
                </a:solidFill>
              </a:rPr>
              <a:t> настольные игры;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mtClean="0">
                <a:solidFill>
                  <a:srgbClr val="800000"/>
                </a:solidFill>
              </a:rPr>
              <a:t> словесные игры.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altLang="ru-RU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2327</TotalTime>
  <Words>235</Words>
  <Application>Microsoft Office PowerPoint</Application>
  <PresentationFormat>Экран (4:3)</PresentationFormat>
  <Paragraphs>44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     МДОАУ «Детский сад № 79 «Аистенок» г. Орска  </vt:lpstr>
      <vt:lpstr>Презентация PowerPoint</vt:lpstr>
      <vt:lpstr>Презентация PowerPoint</vt:lpstr>
      <vt:lpstr>         Педагоги – психологи             Л.А.Венгер           А.П.Усова                                 В.Н.Аванесова</vt:lpstr>
      <vt:lpstr>     </vt:lpstr>
      <vt:lpstr>    Задачи:</vt:lpstr>
      <vt:lpstr>Актуальность темы обусловлена тем, что взаимодействие воспитателя и ребенка не будет полным без использования в работе дидактических игр. </vt:lpstr>
      <vt:lpstr>Мониторинг  по выявлению  у детей знаний, умений и навыков</vt:lpstr>
      <vt:lpstr> Виды дидактических игр: </vt:lpstr>
      <vt:lpstr>Проведение  дидактических игр:</vt:lpstr>
      <vt:lpstr>Презентация PowerPoint</vt:lpstr>
      <vt:lpstr>Игры с предметами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Работа с родителями</vt:lpstr>
      <vt:lpstr>   Оценка уровня развития детей через дидактические игры.</vt:lpstr>
      <vt:lpstr>Спасибо за внимание!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Вазифа</dc:creator>
  <cp:lastModifiedBy>Windows User</cp:lastModifiedBy>
  <cp:revision>108</cp:revision>
  <dcterms:created xsi:type="dcterms:W3CDTF">2012-08-12T16:04:58Z</dcterms:created>
  <dcterms:modified xsi:type="dcterms:W3CDTF">2024-01-31T19:16:37Z</dcterms:modified>
  <cp:contentStatus/>
</cp:coreProperties>
</file>