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81" r:id="rId5"/>
    <p:sldId id="259" r:id="rId6"/>
    <p:sldId id="260" r:id="rId7"/>
    <p:sldId id="280" r:id="rId8"/>
    <p:sldId id="261" r:id="rId9"/>
    <p:sldId id="262" r:id="rId10"/>
    <p:sldId id="263" r:id="rId11"/>
    <p:sldId id="266" r:id="rId12"/>
    <p:sldId id="269" r:id="rId13"/>
    <p:sldId id="270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38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63491-C31B-4058-A3B3-DE08F816B235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B802-572B-44FE-B2D1-ED4D5CBF2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50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B802-572B-44FE-B2D1-ED4D5CBF2DA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7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B802-572B-44FE-B2D1-ED4D5CBF2DA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8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2" Type="http://schemas.microsoft.com/office/2007/relationships/media" Target="../media/media9.WAV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AV"/><Relationship Id="rId2" Type="http://schemas.microsoft.com/office/2007/relationships/media" Target="../media/media10.WAV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AV"/><Relationship Id="rId2" Type="http://schemas.microsoft.com/office/2007/relationships/media" Target="../media/media11.WAV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AV"/><Relationship Id="rId2" Type="http://schemas.microsoft.com/office/2007/relationships/media" Target="../media/media12.WAV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WAV"/><Relationship Id="rId7" Type="http://schemas.openxmlformats.org/officeDocument/2006/relationships/image" Target="../media/image7.jpe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AV"/><Relationship Id="rId2" Type="http://schemas.microsoft.com/office/2007/relationships/media" Target="../media/media15.WAV"/><Relationship Id="rId1" Type="http://schemas.openxmlformats.org/officeDocument/2006/relationships/tags" Target="../tags/tag12.xml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6696744" cy="14401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</a:p>
          <a:p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МДОАУ «Детский сад №79» «Аистёнок»</a:t>
            </a:r>
            <a:endParaRPr lang="ru-RU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36912"/>
            <a:ext cx="7632848" cy="21602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-1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СПОСОБЫ НЕТРАДИЦИОННОЙ</a:t>
            </a:r>
          </a:p>
          <a:p>
            <a:pPr algn="ctr"/>
            <a:r>
              <a:rPr lang="ru-RU" sz="5400" b="1" i="1" spc="-1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ТЕХНИКИ  РИСОВАНИЯ</a:t>
            </a:r>
            <a:endParaRPr lang="ru-RU" sz="5400" b="1" i="1" spc="-1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~PP20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76456" y="6280869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3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Тампонирование ватными палочками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536504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: от 2 лет.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пятно, фактура, цвет.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блюдце либо пластиковая коробочка, в которую вложена штемпельная подушка из тонкого поролона, пропитанного гуашью, плотная бумага любого цвета и размера, смятая бумага.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ребенок ватными палочками (методом тычка) наносит краску на бумагу. 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098" name="Picture 2" descr="G:\ИЗО\доклад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2564904"/>
            <a:ext cx="2723212" cy="37444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~PP392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01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0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9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9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9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9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9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Segoe Script" pitchFamily="34" charset="0"/>
              </a:rPr>
              <a:t>Кляксография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 с трубочкой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от пяти лет.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пятно.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бумага, тушь либо жидко разведенная гуашь в мисочке, пластиковая ложечка.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ребенок зачерпывает гуашь пластиковой ложкой и выливает на бумагу. Затем на это пятно дует из трубочки так, что бы её конец не касался ни пятна, ни бумаги. При необходимости процедура повторяется. Недостающие детали дорисовываются.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170" name="Picture 2" descr="G:\ИЗО\доклад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1772816"/>
            <a:ext cx="3312368" cy="4546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~PP367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39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39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39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39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39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39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39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Рисование по мокрому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 от четырёх лет.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точка, фактура.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бумага, гуашь, жесткая кисть, кусочек плотного картона либо пластика (5x5 см).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1. рисование на определенную тему: пейзаж, прогулка, животные, цветы и пр., — когда рисунок создается на мокром листе,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2. рисование фона для будущего рисунка, когда краски растекаются, соединяясь и переливаясь между собой, создают узор, который и определяет тематику дальнейшего рисования «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по-сухому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»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0242" name="Picture 2" descr="C:\Users\User\Downloads\изо\Новая папка (4)\snegovik.-1024x7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2029233"/>
            <a:ext cx="3312368" cy="43520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~PP227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934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34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34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34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34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34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34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34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34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098" y="48076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latin typeface="Segoe Script" pitchFamily="34" charset="0"/>
              </a:rPr>
              <a:t>Пластилинография</a:t>
            </a:r>
            <a:endParaRPr lang="ru-RU" sz="4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70912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sz="6400" b="1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любой.</a:t>
            </a:r>
          </a:p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</a:t>
            </a: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объем, цвет, фактура.</a:t>
            </a:r>
          </a:p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картон с контурным рисунком, стекло; набор пластилина; салфетка для рук; стеки; бросовый и природный материалы. </a:t>
            </a:r>
          </a:p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</a:p>
          <a:p>
            <a:pPr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1.    Нанесение пластилина на картон. Можно сделать поверхность немного шероховатой. Для этого используются различные способы нанесения на поверхность пластилинового изображения рельефных точек, штрихов, полосок, извилин или каких-нибудь фигурных линий.</a:t>
            </a:r>
            <a:b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Работать можно не только пальцами рук, но и стеками.</a:t>
            </a:r>
            <a:endParaRPr lang="ru-RU" sz="6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1266" name="Picture 2" descr="C:\Users\User\Downloads\изо\Новая папка (4)\img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1988840"/>
            <a:ext cx="3314832" cy="4285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~PP189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446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45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459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459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459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459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459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459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1800" b="1" dirty="0">
                <a:solidFill>
                  <a:srgbClr val="80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863198"/>
            <a:ext cx="778720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крупами</a:t>
            </a:r>
            <a:r>
              <a:rPr lang="ru-RU" altLang="ru-RU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очень увлекательное, интересное и творческое занятие, которое отлично развивает моторику у деток. Способов рисовать крупой множество.</a:t>
            </a:r>
            <a:br>
              <a:rPr lang="ru-RU" altLang="ru-RU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Например, для совсем маленьких деток можно просто на поверхность или поднос насыпать крупу (манка, гречка, рис, пшено и др.) и предложим малышу просто поводить по ней пальчиком. Покажите малышу, что можно провести пальчиком по крупе и получится линия, можно нарисовать на крупе кружочек и т.д. Это одноразовые рисунки, а можно подобным способом создать и постоянные рисунки крупами, закрепив их клеем.</a:t>
            </a:r>
            <a:br>
              <a:rPr lang="ru-RU" altLang="ru-RU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Для деток старше двух лет можно наносить крупу на бумажную основу, смазанную клеем, и тогда рисунок можно будет хранить. Рисовать можно не только крупами, можно использовать любые сыпучие компоненты.</a:t>
            </a:r>
            <a:endParaRPr lang="ru-RU" sz="2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5" name="~PP38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57090"/>
      </p:ext>
    </p:extLst>
  </p:cSld>
  <p:clrMapOvr>
    <a:masterClrMapping/>
  </p:clrMapOvr>
  <p:transition advTm="54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Segoe Script" pitchFamily="34" charset="0"/>
              </a:rPr>
              <a:t>Рисование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крупой</a:t>
            </a:r>
            <a:endParaRPr lang="ru-RU" dirty="0"/>
          </a:p>
        </p:txBody>
      </p:sp>
      <p:pic>
        <p:nvPicPr>
          <p:cNvPr id="5" name="~PP194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  <p:pic>
        <p:nvPicPr>
          <p:cNvPr id="2050" name="Picture 2" descr="https://www.maam.ru/upload/blogs/detsad-38110-1445526962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2998"/>
            <a:ext cx="7499176" cy="442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614327"/>
      </p:ext>
    </p:extLst>
  </p:cSld>
  <p:clrMapOvr>
    <a:masterClrMapping/>
  </p:clrMapOvr>
  <p:transition advTm="1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Рисование ватными палочками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3061785" cy="408238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7556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470975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Segoe Script" pitchFamily="34" charset="0"/>
              </a:rPr>
              <a:t>Рисование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втулками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80" y="1325085"/>
            <a:ext cx="5256584" cy="3377766"/>
          </a:xfrm>
        </p:spPr>
      </p:pic>
      <p:pic>
        <p:nvPicPr>
          <p:cNvPr id="1026" name="Picture 2" descr="https://gas-kvas.com/uploads/posts/2023-01/1673583443_gas-kvas-com-p-risunki-netraditsionnim-sposobom-v-detskom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Раскрашивание мятой бумаги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048672" cy="4536504"/>
          </a:xfrm>
        </p:spPr>
      </p:pic>
    </p:spTree>
    <p:extLst>
      <p:ext uri="{BB962C8B-B14F-4D97-AF65-F5344CB8AC3E}">
        <p14:creationId xmlns:p14="http://schemas.microsoft.com/office/powerpoint/2010/main" val="1445366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Segoe Script" pitchFamily="34" charset="0"/>
              </a:rPr>
              <a:t>Рисование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ладошками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6" y="1196752"/>
            <a:ext cx="3096344" cy="4128459"/>
          </a:xfrm>
        </p:spPr>
      </p:pic>
      <p:pic>
        <p:nvPicPr>
          <p:cNvPr id="1026" name="Picture 2" descr="https://sun9-48.userapi.com/impg/id0V85i_UOib6kZwMaio4_-e3YflMogQLBLrow/dplU5ch4M3I.jpg?size=810x1080&amp;quality=95&amp;sign=c8baddb4a11fee41861d6de0f780066d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51" y="2348880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324036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«И в десять лет, и в семь, и в пять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Все дети любят рисовать.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И каждый смело нарисует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Всё, что его интересует….»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Валентин Берестов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32" name="Picture 8" descr="G:\ИЗО\доклад\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3429000"/>
            <a:ext cx="2000505" cy="2808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3" name="Picture 9" descr="G:\ИЗО\доклад\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71800" y="3429000"/>
            <a:ext cx="202336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G:\ИЗО\доклад\1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4048" y="3429000"/>
            <a:ext cx="2016224" cy="2827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~PP309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89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889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889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889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889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889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Segoe Script" pitchFamily="34" charset="0"/>
              </a:rPr>
              <a:t>Рисование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пеной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5652906" cy="4239680"/>
          </a:xfrm>
        </p:spPr>
      </p:pic>
    </p:spTree>
    <p:extLst>
      <p:ext uri="{BB962C8B-B14F-4D97-AF65-F5344CB8AC3E}">
        <p14:creationId xmlns:p14="http://schemas.microsoft.com/office/powerpoint/2010/main" val="169255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Рекомендации педагогам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используйте разные формы художественной деятельности: коллективное творчество, самостоятельную и игровую деятельность детей по освоению нетрадиционных техник изображения;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в планировании занятий по изобразительной деятельности соблюдайте систему и преемственность использования нетрадиционных изобразительных техник, учитывая возрастные и индивидуальные способности детей;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повышайте свой профессиональный уровень и мастерство через ознакомление, и овладение новыми нетрадиционными способами и приемами изображения.</a:t>
            </a:r>
          </a:p>
          <a:p>
            <a:endParaRPr lang="ru-RU" sz="2200" dirty="0"/>
          </a:p>
        </p:txBody>
      </p:sp>
      <p:pic>
        <p:nvPicPr>
          <p:cNvPr id="4" name="~PP131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01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00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9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3154362"/>
          </a:xfrm>
        </p:spPr>
        <p:txBody>
          <a:bodyPr>
            <a:noAutofit/>
          </a:bodyPr>
          <a:lstStyle/>
          <a:p>
            <a:pPr algn="l"/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Пусть дети рисуют, творят, фантазируют! </a:t>
            </a:r>
            <a:b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Не каждый из них станет   художником, но рисование доставит им удовольствие, они познают радость творчества, научаться видеть прекрасное  в обычном.    </a:t>
            </a:r>
            <a:b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Пусть они растут с душой художника!</a:t>
            </a:r>
            <a:endParaRPr lang="ru-RU" sz="2600" dirty="0">
              <a:latin typeface="Segoe Script" pitchFamily="34" charset="0"/>
            </a:endParaRPr>
          </a:p>
        </p:txBody>
      </p:sp>
      <p:pic>
        <p:nvPicPr>
          <p:cNvPr id="16386" name="Picture 2" descr="C:\Users\User\Downloads\изо\Новая папка (4)\1363858098_schastlivye-oboi-1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3717032"/>
            <a:ext cx="648071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~PP43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892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92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42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568952" cy="2232248"/>
          </a:xfrm>
        </p:spPr>
        <p:txBody>
          <a:bodyPr>
            <a:normAutofit/>
          </a:bodyPr>
          <a:lstStyle/>
          <a:p>
            <a:r>
              <a:rPr lang="ru-RU" sz="4000" b="1" spc="-150" dirty="0" smtClean="0">
                <a:solidFill>
                  <a:srgbClr val="0000FF"/>
                </a:solidFill>
                <a:latin typeface="Comic Sans MS" pitchFamily="66" charset="0"/>
              </a:rPr>
              <a:t>Подготовила воспитатель </a:t>
            </a:r>
            <a:br>
              <a:rPr lang="ru-RU" sz="4000" b="1" spc="-15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4000" b="1" spc="-150" dirty="0" smtClean="0">
                <a:solidFill>
                  <a:srgbClr val="0000FF"/>
                </a:solidFill>
                <a:latin typeface="Comic Sans MS" pitchFamily="66" charset="0"/>
              </a:rPr>
              <a:t>Новикова Виктория Викторовна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630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Segoe Script" pitchFamily="34" charset="0"/>
              </a:rPr>
              <a:t>Спасибо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Segoe Script" pitchFamily="34" charset="0"/>
              </a:rPr>
              <a:t>за внимание!</a:t>
            </a:r>
            <a:endParaRPr lang="ru-RU" sz="6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" name="~PP328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81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809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09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428999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важнейшее дело эстетического воспитания, это способы создания нового, оригинального произведения искусства, в котором гармонирует всё: и цвет, и линия, и сюжет. Это огромная возможность для детей думать, пробовать, искать, экспериментировать. А самое главное </a:t>
            </a:r>
            <a:r>
              <a:rPr lang="ru-RU" sz="2400" b="1" dirty="0" err="1" smtClean="0">
                <a:solidFill>
                  <a:srgbClr val="0000FF"/>
                </a:solidFill>
                <a:latin typeface="Comic Sans MS" pitchFamily="66" charset="0"/>
              </a:rPr>
              <a:t>самовыражаться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. 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0466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 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4482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Segoe Script" pitchFamily="34" charset="0"/>
              </a:rPr>
              <a:t>Актуальность</a:t>
            </a:r>
            <a:endParaRPr lang="ru-RU" sz="5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7" name="~PP317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35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34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349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349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+mn-ea"/>
                <a:cs typeface="+mn-cs"/>
              </a:rPr>
              <a:t>Средства изображения </a:t>
            </a:r>
            <a:endParaRPr lang="ru-RU" sz="36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Коктейльные трубочки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Парафиновая свечка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Расческа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Зубная щетка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Ватная палочка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Нитки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И многое другое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260900" cy="32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38052"/>
      </p:ext>
    </p:extLst>
  </p:cSld>
  <p:clrMapOvr>
    <a:masterClrMapping/>
  </p:clrMapOvr>
  <p:transition advTm="1011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7667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Применение нетрадиционных техник в </a:t>
            </a:r>
            <a:r>
              <a:rPr lang="ru-RU" sz="3600" b="1" dirty="0" err="1" smtClean="0">
                <a:solidFill>
                  <a:srgbClr val="FF0000"/>
                </a:solidFill>
                <a:latin typeface="Segoe Script" pitchFamily="34" charset="0"/>
              </a:rPr>
              <a:t>изодеятельности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28800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способствует обогащению знаний и представлений детей о предметах и их использовании, материалах, их свойствах, способах применения;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36912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стимулирует положительную мотивацию у ребенка, вызывает радостное настроение, снимает страх перед процессом рисования;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645024"/>
            <a:ext cx="640143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дает возможность экспериментировать;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005064"/>
            <a:ext cx="856895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dirty="0" smtClean="0">
                <a:solidFill>
                  <a:srgbClr val="0000FF"/>
                </a:solidFill>
                <a:latin typeface="Comic Sans MS" pitchFamily="66" charset="0"/>
              </a:rPr>
              <a:t>развивает тактильную чувствительность, </a:t>
            </a:r>
            <a:r>
              <a:rPr lang="ru-RU" sz="2300" dirty="0" err="1" smtClean="0">
                <a:solidFill>
                  <a:srgbClr val="0000FF"/>
                </a:solidFill>
                <a:latin typeface="Comic Sans MS" pitchFamily="66" charset="0"/>
              </a:rPr>
              <a:t>цветоразличие</a:t>
            </a:r>
            <a:r>
              <a:rPr lang="ru-RU" sz="2300" dirty="0" smtClean="0">
                <a:solidFill>
                  <a:srgbClr val="0000FF"/>
                </a:solidFill>
                <a:latin typeface="Comic Sans MS" pitchFamily="66" charset="0"/>
              </a:rPr>
              <a:t>;</a:t>
            </a:r>
            <a:endParaRPr lang="ru-RU" sz="23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365104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способствует развитию зрительно-моторной координации;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085184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не утомляет дошкольников, повышает работоспособность;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805264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развивает нестандартность мышления, </a:t>
            </a:r>
            <a:r>
              <a:rPr lang="ru-RU" sz="2300" b="1" dirty="0" err="1" smtClean="0">
                <a:solidFill>
                  <a:srgbClr val="0000FF"/>
                </a:solidFill>
                <a:latin typeface="Comic Sans MS" pitchFamily="66" charset="0"/>
              </a:rPr>
              <a:t>раскрепощенность</a:t>
            </a: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, индивидуальность. 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5" name="~PP340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878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77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779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779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779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779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779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779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779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655653" y="3358064"/>
            <a:ext cx="2736304" cy="1584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Способы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изображения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b="1" dirty="0" smtClean="0">
                <a:solidFill>
                  <a:srgbClr val="FF0000"/>
                </a:solidFill>
                <a:latin typeface="Segoe Script" pitchFamily="34" charset="0"/>
              </a:rPr>
              <a:t>Нетрадиционные способы изображения </a:t>
            </a:r>
          </a:p>
          <a:p>
            <a:pPr lvl="0" algn="ctr"/>
            <a:r>
              <a:rPr lang="ru-RU" sz="3000" b="1" dirty="0" smtClean="0">
                <a:solidFill>
                  <a:srgbClr val="FF0000"/>
                </a:solidFill>
                <a:latin typeface="Segoe Script" pitchFamily="34" charset="0"/>
              </a:rPr>
              <a:t>в рисовании</a:t>
            </a:r>
            <a:endParaRPr lang="ru-RU" sz="3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1268760"/>
            <a:ext cx="3240360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Рисунок своими руками (пальцами, ладошкой)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2564904"/>
            <a:ext cx="3312368" cy="12961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штампом(тычковое рисование, оттиск)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520" y="3861048"/>
            <a:ext cx="2016224" cy="10801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свечой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1520" y="5085184"/>
            <a:ext cx="208823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Раздувание краски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3968" y="5373216"/>
            <a:ext cx="2880320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с помощью </a:t>
            </a:r>
            <a:r>
              <a:rPr lang="ru-RU" dirty="0" err="1" smtClean="0">
                <a:latin typeface="Comic Sans MS" pitchFamily="66" charset="0"/>
              </a:rPr>
              <a:t>изоленты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01616" y="1880828"/>
            <a:ext cx="2160240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Монотопия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44208" y="4437112"/>
            <a:ext cx="2232248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И многое другое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6096" y="980728"/>
            <a:ext cx="3456384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Пластилинография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47764" y="5396769"/>
            <a:ext cx="1728192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Граттаж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3212976"/>
            <a:ext cx="2448272" cy="7920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расчёской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72200" y="1988840"/>
            <a:ext cx="2520280" cy="86409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Кляксография</a:t>
            </a:r>
            <a:endParaRPr lang="ru-RU" dirty="0">
              <a:latin typeface="Comic Sans MS" pitchFamily="66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3347864" y="2348880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4"/>
          </p:cNvCxnSpPr>
          <p:nvPr/>
        </p:nvCxnSpPr>
        <p:spPr>
          <a:xfrm flipV="1">
            <a:off x="4881736" y="28169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652120" y="1916832"/>
            <a:ext cx="648072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940152" y="2780928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084168" y="3717032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84168" y="4581128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364088" y="5013176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635896" y="4869160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123728" y="4581128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267744" y="4221088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3491880" y="3501008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" name="~PP302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94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3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93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439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439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439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439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439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439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439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439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439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439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439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439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439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439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6439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8439"/>
                            </p:stCondLst>
                            <p:childTnLst>
                              <p:par>
                                <p:cTn id="7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9439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1439"/>
                            </p:stCondLst>
                            <p:childTnLst>
                              <p:par>
                                <p:cTn id="8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439"/>
                            </p:stCondLst>
                            <p:childTnLst>
                              <p:par>
                                <p:cTn id="8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439"/>
                            </p:stCondLst>
                            <p:childTnLst>
                              <p:par>
                                <p:cTn id="8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439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439"/>
                            </p:stCondLst>
                            <p:childTnLst>
                              <p:par>
                                <p:cTn id="9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8439"/>
                            </p:stCondLst>
                            <p:childTnLst>
                              <p:par>
                                <p:cTn id="10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10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3" grpId="0" animBg="1"/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75" y="505714"/>
            <a:ext cx="8870449" cy="5846571"/>
          </a:xfrm>
          <a:prstGeom prst="rect">
            <a:avLst/>
          </a:prstGeom>
        </p:spPr>
      </p:pic>
      <p:pic>
        <p:nvPicPr>
          <p:cNvPr id="3" name="~PP77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51959"/>
      </p:ext>
    </p:extLst>
  </p:cSld>
  <p:clrMapOvr>
    <a:masterClrMapping/>
  </p:clrMapOvr>
  <p:transition advTm="38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Рисунок своими руками (пальцами, ладошкой)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484784"/>
            <a:ext cx="4680520" cy="489654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 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от двух лет.</a:t>
            </a:r>
          </a:p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пятно, цвет, фантастический силуэт.</a:t>
            </a:r>
          </a:p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широкие блюдечки с гуашью, кисть, плотная бумага любого цвета, листы большого формата, салфетки.</a:t>
            </a:r>
          </a:p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: ребенок опускает в гуашь ладошку (палец)или окрашивает с помощью кисточки (с пяти лет) и делает отпечаток на бумаге. Рисуют и правой и левой руками, окрашенными разными цветами. После работы руки вытираются салфеткой, затем гуашь легко смывается.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G:\ИЗО\доклад\1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2420888"/>
            <a:ext cx="2769438" cy="38778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~PP218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208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08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8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08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8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08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8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Оттиск поролоном 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от четырех лет.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пятно, фактура, цвет.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мисочка или пластиковая коробочка, в которую вложена штемпельная подушка из тонкого поролона, пропитанного гуашью, плотная бумага любого цвета и размера, кусочки пенопласта.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  получения   изображения: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  ребенок  прижимает  пенопласт , поролон  к штемпельной подушке с краской и наносит оттиск на бумагу. Чтобы получить другой цвет, меняются и мисочка и поролон.</a:t>
            </a:r>
          </a:p>
          <a:p>
            <a:endParaRPr lang="ru-RU" dirty="0"/>
          </a:p>
        </p:txBody>
      </p:sp>
      <p:pic>
        <p:nvPicPr>
          <p:cNvPr id="3074" name="Picture 2" descr="G:\ИЗО\доклад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2204864"/>
            <a:ext cx="2893257" cy="3948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~PP36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889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88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889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889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889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889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889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771</Words>
  <Application>Microsoft Office PowerPoint</Application>
  <PresentationFormat>Экран (4:3)</PresentationFormat>
  <Paragraphs>91</Paragraphs>
  <Slides>23</Slides>
  <Notes>2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Aparajita</vt:lpstr>
      <vt:lpstr>Arial</vt:lpstr>
      <vt:lpstr>Calibri</vt:lpstr>
      <vt:lpstr>Comic Sans MS</vt:lpstr>
      <vt:lpstr>Segoe Script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Средства изображения </vt:lpstr>
      <vt:lpstr>Презентация PowerPoint</vt:lpstr>
      <vt:lpstr>Презентация PowerPoint</vt:lpstr>
      <vt:lpstr>Презентация PowerPoint</vt:lpstr>
      <vt:lpstr>Рисунок своими руками (пальцами, ладошкой)</vt:lpstr>
      <vt:lpstr>Оттиск поролоном </vt:lpstr>
      <vt:lpstr>Тампонирование ватными палочками</vt:lpstr>
      <vt:lpstr>Кляксография с трубочкой</vt:lpstr>
      <vt:lpstr>Рисование по мокрому</vt:lpstr>
      <vt:lpstr>Пластилинография</vt:lpstr>
      <vt:lpstr> </vt:lpstr>
      <vt:lpstr>Рисование крупой</vt:lpstr>
      <vt:lpstr>Рисование ватными палочками</vt:lpstr>
      <vt:lpstr>Рисование втулками</vt:lpstr>
      <vt:lpstr>Раскрашивание мятой бумаги</vt:lpstr>
      <vt:lpstr>Рисование ладошками</vt:lpstr>
      <vt:lpstr>Рисование пеной</vt:lpstr>
      <vt:lpstr>Рекомендации педагогам</vt:lpstr>
      <vt:lpstr>     Пусть дети рисуют, творят, фантазируют!       Не каждый из них станет   художником, но рисование доставит им удовольствие, они познают радость творчества, научаться видеть прекрасное  в обычном.          Пусть они растут с душой художника!</vt:lpstr>
      <vt:lpstr>Подготовила воспитатель  Новикова Виктория Викторовна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PC</cp:lastModifiedBy>
  <cp:revision>26</cp:revision>
  <dcterms:created xsi:type="dcterms:W3CDTF">2013-03-16T18:01:09Z</dcterms:created>
  <dcterms:modified xsi:type="dcterms:W3CDTF">2023-11-16T09:44:53Z</dcterms:modified>
</cp:coreProperties>
</file>