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798" y="-2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25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10/19/2023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  <p:sldLayoutId id="2147483860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9800" y="44450"/>
            <a:ext cx="8369300" cy="292100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ts val="7825"/>
              </a:lnSpc>
              <a:spcBef>
                <a:spcPts val="125"/>
              </a:spcBef>
            </a:pPr>
            <a:r>
              <a:rPr sz="7100" b="0" spc="-530" dirty="0">
                <a:latin typeface="Microsoft Sans Serif"/>
                <a:cs typeface="Microsoft Sans Serif"/>
              </a:rPr>
              <a:t>Важные</a:t>
            </a:r>
            <a:r>
              <a:rPr sz="7100" b="0" spc="-450" dirty="0">
                <a:latin typeface="Microsoft Sans Serif"/>
                <a:cs typeface="Microsoft Sans Serif"/>
              </a:rPr>
              <a:t> </a:t>
            </a:r>
            <a:r>
              <a:rPr sz="7100" b="0" spc="-385" dirty="0">
                <a:latin typeface="Microsoft Sans Serif"/>
                <a:cs typeface="Microsoft Sans Serif"/>
              </a:rPr>
              <a:t>вопросы</a:t>
            </a:r>
            <a:endParaRPr sz="7100">
              <a:latin typeface="Microsoft Sans Serif"/>
              <a:cs typeface="Microsoft Sans Serif"/>
            </a:endParaRPr>
          </a:p>
          <a:p>
            <a:pPr marL="12700" marR="5080">
              <a:lnSpc>
                <a:spcPts val="7130"/>
              </a:lnSpc>
              <a:spcBef>
                <a:spcPts val="695"/>
              </a:spcBef>
            </a:pPr>
            <a:r>
              <a:rPr sz="7100" b="0" spc="-204" dirty="0">
                <a:latin typeface="Microsoft Sans Serif"/>
                <a:cs typeface="Microsoft Sans Serif"/>
              </a:rPr>
              <a:t>о</a:t>
            </a:r>
            <a:r>
              <a:rPr sz="7100" b="0" spc="-490" dirty="0">
                <a:latin typeface="Microsoft Sans Serif"/>
                <a:cs typeface="Microsoft Sans Serif"/>
              </a:rPr>
              <a:t> </a:t>
            </a:r>
            <a:r>
              <a:rPr sz="7100" b="0" spc="-340" dirty="0">
                <a:latin typeface="Microsoft Sans Serif"/>
                <a:cs typeface="Microsoft Sans Serif"/>
              </a:rPr>
              <a:t>родительской</a:t>
            </a:r>
            <a:r>
              <a:rPr sz="7100" b="0" spc="-490" dirty="0">
                <a:latin typeface="Microsoft Sans Serif"/>
                <a:cs typeface="Microsoft Sans Serif"/>
              </a:rPr>
              <a:t> плате </a:t>
            </a:r>
            <a:r>
              <a:rPr sz="7100" b="0" spc="-765" dirty="0">
                <a:latin typeface="Microsoft Sans Serif"/>
                <a:cs typeface="Microsoft Sans Serif"/>
              </a:rPr>
              <a:t>за</a:t>
            </a:r>
            <a:r>
              <a:rPr sz="7100" b="0" spc="-490" dirty="0">
                <a:latin typeface="Microsoft Sans Serif"/>
                <a:cs typeface="Microsoft Sans Serif"/>
              </a:rPr>
              <a:t> </a:t>
            </a:r>
            <a:r>
              <a:rPr sz="7100" b="0" spc="-325" dirty="0">
                <a:latin typeface="Microsoft Sans Serif"/>
                <a:cs typeface="Microsoft Sans Serif"/>
              </a:rPr>
              <a:t>детский</a:t>
            </a:r>
            <a:r>
              <a:rPr sz="7100" b="0" spc="-480" dirty="0">
                <a:latin typeface="Microsoft Sans Serif"/>
                <a:cs typeface="Microsoft Sans Serif"/>
              </a:rPr>
              <a:t> </a:t>
            </a:r>
            <a:r>
              <a:rPr sz="7100" b="0" spc="-520" dirty="0">
                <a:latin typeface="Microsoft Sans Serif"/>
                <a:cs typeface="Microsoft Sans Serif"/>
              </a:rPr>
              <a:t>сад</a:t>
            </a:r>
            <a:endParaRPr sz="71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1600200"/>
            <a:ext cx="5654040" cy="2186496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 marR="5080">
              <a:lnSpc>
                <a:spcPts val="5250"/>
              </a:lnSpc>
              <a:spcBef>
                <a:spcPts val="1150"/>
              </a:spcBef>
            </a:pPr>
            <a:r>
              <a:rPr spc="300" dirty="0"/>
              <a:t>Кто</a:t>
            </a:r>
            <a:r>
              <a:rPr spc="-145" dirty="0"/>
              <a:t> </a:t>
            </a:r>
            <a:r>
              <a:rPr spc="-10" dirty="0"/>
              <a:t>определяет размер родительской </a:t>
            </a:r>
            <a:r>
              <a:rPr spc="85" dirty="0"/>
              <a:t>платы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64299" y="368395"/>
            <a:ext cx="5155565" cy="494982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ts val="2930"/>
              </a:lnSpc>
              <a:spcBef>
                <a:spcPts val="380"/>
              </a:spcBef>
            </a:pPr>
            <a:r>
              <a:rPr sz="2600" spc="-225" dirty="0">
                <a:latin typeface="Microsoft Sans Serif"/>
                <a:cs typeface="Microsoft Sans Serif"/>
              </a:rPr>
              <a:t>Размер</a:t>
            </a:r>
            <a:r>
              <a:rPr sz="2600" spc="-130" dirty="0">
                <a:latin typeface="Microsoft Sans Serif"/>
                <a:cs typeface="Microsoft Sans Serif"/>
              </a:rPr>
              <a:t> </a:t>
            </a:r>
            <a:r>
              <a:rPr sz="2600" spc="-105" dirty="0">
                <a:latin typeface="Microsoft Sans Serif"/>
                <a:cs typeface="Microsoft Sans Serif"/>
              </a:rPr>
              <a:t>родительской</a:t>
            </a:r>
            <a:r>
              <a:rPr sz="2600" spc="-110" dirty="0">
                <a:latin typeface="Microsoft Sans Serif"/>
                <a:cs typeface="Microsoft Sans Serif"/>
              </a:rPr>
              <a:t> </a:t>
            </a:r>
            <a:r>
              <a:rPr sz="2600" spc="-10" dirty="0">
                <a:latin typeface="Microsoft Sans Serif"/>
                <a:cs typeface="Microsoft Sans Serif"/>
              </a:rPr>
              <a:t>платы </a:t>
            </a:r>
            <a:r>
              <a:rPr sz="2600" spc="-145" dirty="0">
                <a:latin typeface="Microsoft Sans Serif"/>
                <a:cs typeface="Microsoft Sans Serif"/>
              </a:rPr>
              <a:t>устанавливает</a:t>
            </a:r>
            <a:r>
              <a:rPr sz="2600" spc="-95" dirty="0">
                <a:latin typeface="Microsoft Sans Serif"/>
                <a:cs typeface="Microsoft Sans Serif"/>
              </a:rPr>
              <a:t> </a:t>
            </a:r>
            <a:r>
              <a:rPr sz="2600" spc="-130" dirty="0">
                <a:latin typeface="Microsoft Sans Serif"/>
                <a:cs typeface="Microsoft Sans Serif"/>
              </a:rPr>
              <a:t>учредитель.</a:t>
            </a:r>
            <a:r>
              <a:rPr sz="2600" spc="-80" dirty="0">
                <a:latin typeface="Microsoft Sans Serif"/>
                <a:cs typeface="Microsoft Sans Serif"/>
              </a:rPr>
              <a:t> </a:t>
            </a:r>
            <a:r>
              <a:rPr sz="2600" spc="-60" dirty="0">
                <a:latin typeface="Microsoft Sans Serif"/>
                <a:cs typeface="Microsoft Sans Serif"/>
              </a:rPr>
              <a:t>Детский </a:t>
            </a:r>
            <a:r>
              <a:rPr sz="2600" spc="-175" dirty="0">
                <a:latin typeface="Microsoft Sans Serif"/>
                <a:cs typeface="Microsoft Sans Serif"/>
              </a:rPr>
              <a:t>сад</a:t>
            </a:r>
            <a:r>
              <a:rPr sz="2600" spc="-100" dirty="0">
                <a:latin typeface="Microsoft Sans Serif"/>
                <a:cs typeface="Microsoft Sans Serif"/>
              </a:rPr>
              <a:t> </a:t>
            </a:r>
            <a:r>
              <a:rPr sz="2600" spc="-110" dirty="0">
                <a:latin typeface="Microsoft Sans Serif"/>
                <a:cs typeface="Microsoft Sans Serif"/>
              </a:rPr>
              <a:t>только</a:t>
            </a:r>
            <a:r>
              <a:rPr sz="2600" spc="-105" dirty="0">
                <a:latin typeface="Microsoft Sans Serif"/>
                <a:cs typeface="Microsoft Sans Serif"/>
              </a:rPr>
              <a:t> </a:t>
            </a:r>
            <a:r>
              <a:rPr sz="2600" spc="-155" dirty="0">
                <a:latin typeface="Microsoft Sans Serif"/>
                <a:cs typeface="Microsoft Sans Serif"/>
              </a:rPr>
              <a:t>включает</a:t>
            </a:r>
            <a:r>
              <a:rPr sz="2600" spc="-160" dirty="0">
                <a:latin typeface="Microsoft Sans Serif"/>
                <a:cs typeface="Microsoft Sans Serif"/>
              </a:rPr>
              <a:t> </a:t>
            </a:r>
            <a:r>
              <a:rPr sz="2600" spc="-55" dirty="0">
                <a:latin typeface="Microsoft Sans Serif"/>
                <a:cs typeface="Microsoft Sans Serif"/>
              </a:rPr>
              <a:t>эту</a:t>
            </a:r>
            <a:r>
              <a:rPr sz="2600" spc="-135" dirty="0">
                <a:latin typeface="Microsoft Sans Serif"/>
                <a:cs typeface="Microsoft Sans Serif"/>
              </a:rPr>
              <a:t> </a:t>
            </a:r>
            <a:r>
              <a:rPr sz="2600" spc="-10" dirty="0">
                <a:latin typeface="Microsoft Sans Serif"/>
                <a:cs typeface="Microsoft Sans Serif"/>
              </a:rPr>
              <a:t>сумму</a:t>
            </a:r>
            <a:endParaRPr sz="2600">
              <a:latin typeface="Microsoft Sans Serif"/>
              <a:cs typeface="Microsoft Sans Serif"/>
            </a:endParaRPr>
          </a:p>
          <a:p>
            <a:pPr marL="12700">
              <a:lnSpc>
                <a:spcPts val="2850"/>
              </a:lnSpc>
            </a:pPr>
            <a:r>
              <a:rPr sz="2600" spc="-215" dirty="0">
                <a:latin typeface="Microsoft Sans Serif"/>
                <a:cs typeface="Microsoft Sans Serif"/>
              </a:rPr>
              <a:t>в</a:t>
            </a:r>
            <a:r>
              <a:rPr sz="2600" spc="-135" dirty="0">
                <a:latin typeface="Microsoft Sans Serif"/>
                <a:cs typeface="Microsoft Sans Serif"/>
              </a:rPr>
              <a:t> </a:t>
            </a:r>
            <a:r>
              <a:rPr sz="2600" spc="-45" dirty="0">
                <a:latin typeface="Microsoft Sans Serif"/>
                <a:cs typeface="Microsoft Sans Serif"/>
              </a:rPr>
              <a:t>договор</a:t>
            </a:r>
            <a:r>
              <a:rPr sz="2600" spc="-140" dirty="0">
                <a:latin typeface="Microsoft Sans Serif"/>
                <a:cs typeface="Microsoft Sans Serif"/>
              </a:rPr>
              <a:t> </a:t>
            </a:r>
            <a:r>
              <a:rPr sz="2600" spc="-185" dirty="0">
                <a:latin typeface="Microsoft Sans Serif"/>
                <a:cs typeface="Microsoft Sans Serif"/>
              </a:rPr>
              <a:t>с</a:t>
            </a:r>
            <a:r>
              <a:rPr sz="2600" spc="-160" dirty="0">
                <a:latin typeface="Microsoft Sans Serif"/>
                <a:cs typeface="Microsoft Sans Serif"/>
              </a:rPr>
              <a:t> </a:t>
            </a:r>
            <a:r>
              <a:rPr sz="2600" spc="-10" dirty="0">
                <a:latin typeface="Microsoft Sans Serif"/>
                <a:cs typeface="Microsoft Sans Serif"/>
              </a:rPr>
              <a:t>родителями.</a:t>
            </a:r>
            <a:endParaRPr sz="2600">
              <a:latin typeface="Microsoft Sans Serif"/>
              <a:cs typeface="Microsoft Sans Serif"/>
            </a:endParaRPr>
          </a:p>
          <a:p>
            <a:pPr marL="12700" marR="119380">
              <a:lnSpc>
                <a:spcPts val="2920"/>
              </a:lnSpc>
              <a:spcBef>
                <a:spcPts val="1795"/>
              </a:spcBef>
            </a:pPr>
            <a:r>
              <a:rPr sz="2600" spc="-215" dirty="0">
                <a:latin typeface="Microsoft Sans Serif"/>
                <a:cs typeface="Microsoft Sans Serif"/>
              </a:rPr>
              <a:t>В</a:t>
            </a:r>
            <a:r>
              <a:rPr sz="2600" spc="-195" dirty="0">
                <a:latin typeface="Microsoft Sans Serif"/>
                <a:cs typeface="Microsoft Sans Serif"/>
              </a:rPr>
              <a:t> </a:t>
            </a:r>
            <a:r>
              <a:rPr sz="2600" spc="-80" dirty="0">
                <a:latin typeface="Microsoft Sans Serif"/>
                <a:cs typeface="Microsoft Sans Serif"/>
              </a:rPr>
              <a:t>текущих</a:t>
            </a:r>
            <a:r>
              <a:rPr sz="2600" spc="-125" dirty="0">
                <a:latin typeface="Microsoft Sans Serif"/>
                <a:cs typeface="Microsoft Sans Serif"/>
              </a:rPr>
              <a:t> </a:t>
            </a:r>
            <a:r>
              <a:rPr sz="2600" spc="-30" dirty="0">
                <a:latin typeface="Microsoft Sans Serif"/>
                <a:cs typeface="Microsoft Sans Serif"/>
              </a:rPr>
              <a:t>экономических </a:t>
            </a:r>
            <a:r>
              <a:rPr sz="2600" spc="-125" dirty="0">
                <a:latin typeface="Microsoft Sans Serif"/>
                <a:cs typeface="Microsoft Sans Serif"/>
              </a:rPr>
              <a:t>обстоятельствах</a:t>
            </a:r>
            <a:r>
              <a:rPr sz="2600" spc="-40" dirty="0">
                <a:latin typeface="Microsoft Sans Serif"/>
                <a:cs typeface="Microsoft Sans Serif"/>
              </a:rPr>
              <a:t> </a:t>
            </a:r>
            <a:r>
              <a:rPr sz="2600" spc="-20" dirty="0">
                <a:latin typeface="Microsoft Sans Serif"/>
                <a:cs typeface="Microsoft Sans Serif"/>
              </a:rPr>
              <a:t>учредитель </a:t>
            </a:r>
            <a:r>
              <a:rPr sz="2600" spc="-170" dirty="0">
                <a:latin typeface="Microsoft Sans Serif"/>
                <a:cs typeface="Microsoft Sans Serif"/>
              </a:rPr>
              <a:t>сделает </a:t>
            </a:r>
            <a:r>
              <a:rPr sz="2600" spc="-175" dirty="0">
                <a:latin typeface="Microsoft Sans Serif"/>
                <a:cs typeface="Microsoft Sans Serif"/>
              </a:rPr>
              <a:t>все,</a:t>
            </a:r>
            <a:r>
              <a:rPr sz="2600" spc="-165" dirty="0">
                <a:latin typeface="Microsoft Sans Serif"/>
                <a:cs typeface="Microsoft Sans Serif"/>
              </a:rPr>
              <a:t> </a:t>
            </a:r>
            <a:r>
              <a:rPr sz="2600" spc="-110" dirty="0">
                <a:latin typeface="Microsoft Sans Serif"/>
                <a:cs typeface="Microsoft Sans Serif"/>
              </a:rPr>
              <a:t>чтобы</a:t>
            </a:r>
            <a:r>
              <a:rPr sz="2600" spc="-120" dirty="0">
                <a:latin typeface="Microsoft Sans Serif"/>
                <a:cs typeface="Microsoft Sans Serif"/>
              </a:rPr>
              <a:t> </a:t>
            </a:r>
            <a:r>
              <a:rPr sz="2600" spc="-145" dirty="0">
                <a:latin typeface="Microsoft Sans Serif"/>
                <a:cs typeface="Microsoft Sans Serif"/>
              </a:rPr>
              <a:t>не</a:t>
            </a:r>
            <a:r>
              <a:rPr sz="2600" spc="-130" dirty="0">
                <a:latin typeface="Microsoft Sans Serif"/>
                <a:cs typeface="Microsoft Sans Serif"/>
              </a:rPr>
              <a:t> </a:t>
            </a:r>
            <a:r>
              <a:rPr sz="2600" spc="-20" dirty="0">
                <a:latin typeface="Microsoft Sans Serif"/>
                <a:cs typeface="Microsoft Sans Serif"/>
              </a:rPr>
              <a:t>повышать </a:t>
            </a:r>
            <a:r>
              <a:rPr sz="2600" spc="-114" dirty="0">
                <a:latin typeface="Microsoft Sans Serif"/>
                <a:cs typeface="Microsoft Sans Serif"/>
              </a:rPr>
              <a:t>расходы</a:t>
            </a:r>
            <a:r>
              <a:rPr sz="2600" spc="-130" dirty="0">
                <a:latin typeface="Microsoft Sans Serif"/>
                <a:cs typeface="Microsoft Sans Serif"/>
              </a:rPr>
              <a:t> </a:t>
            </a:r>
            <a:r>
              <a:rPr sz="2600" spc="-180" dirty="0">
                <a:latin typeface="Microsoft Sans Serif"/>
                <a:cs typeface="Microsoft Sans Serif"/>
              </a:rPr>
              <a:t>семей</a:t>
            </a:r>
            <a:r>
              <a:rPr sz="2600" spc="-120" dirty="0">
                <a:latin typeface="Microsoft Sans Serif"/>
                <a:cs typeface="Microsoft Sans Serif"/>
              </a:rPr>
              <a:t> </a:t>
            </a:r>
            <a:r>
              <a:rPr sz="2600" spc="-160" dirty="0">
                <a:latin typeface="Microsoft Sans Serif"/>
                <a:cs typeface="Microsoft Sans Serif"/>
              </a:rPr>
              <a:t>на</a:t>
            </a:r>
            <a:r>
              <a:rPr sz="2600" spc="-125" dirty="0">
                <a:latin typeface="Microsoft Sans Serif"/>
                <a:cs typeface="Microsoft Sans Serif"/>
              </a:rPr>
              <a:t> </a:t>
            </a:r>
            <a:r>
              <a:rPr sz="2600" spc="-75" dirty="0">
                <a:latin typeface="Microsoft Sans Serif"/>
                <a:cs typeface="Microsoft Sans Serif"/>
              </a:rPr>
              <a:t>присмотр</a:t>
            </a:r>
            <a:r>
              <a:rPr sz="2600" spc="-135" dirty="0">
                <a:latin typeface="Microsoft Sans Serif"/>
                <a:cs typeface="Microsoft Sans Serif"/>
              </a:rPr>
              <a:t> </a:t>
            </a:r>
            <a:r>
              <a:rPr sz="2600" spc="-80" dirty="0">
                <a:latin typeface="Microsoft Sans Serif"/>
                <a:cs typeface="Microsoft Sans Serif"/>
              </a:rPr>
              <a:t>и</a:t>
            </a:r>
            <a:r>
              <a:rPr sz="2600" spc="-125" dirty="0">
                <a:latin typeface="Microsoft Sans Serif"/>
                <a:cs typeface="Microsoft Sans Serif"/>
              </a:rPr>
              <a:t> </a:t>
            </a:r>
            <a:r>
              <a:rPr sz="2600" spc="-20" dirty="0">
                <a:latin typeface="Microsoft Sans Serif"/>
                <a:cs typeface="Microsoft Sans Serif"/>
              </a:rPr>
              <a:t>уход </a:t>
            </a:r>
            <a:r>
              <a:rPr sz="2600" spc="-270" dirty="0">
                <a:latin typeface="Microsoft Sans Serif"/>
                <a:cs typeface="Microsoft Sans Serif"/>
              </a:rPr>
              <a:t>за</a:t>
            </a:r>
            <a:r>
              <a:rPr sz="2600" spc="-135" dirty="0">
                <a:latin typeface="Microsoft Sans Serif"/>
                <a:cs typeface="Microsoft Sans Serif"/>
              </a:rPr>
              <a:t> </a:t>
            </a:r>
            <a:r>
              <a:rPr sz="2600" spc="-10" dirty="0">
                <a:latin typeface="Microsoft Sans Serif"/>
                <a:cs typeface="Microsoft Sans Serif"/>
              </a:rPr>
              <a:t>детьми.</a:t>
            </a:r>
            <a:endParaRPr sz="2600">
              <a:latin typeface="Microsoft Sans Serif"/>
              <a:cs typeface="Microsoft Sans Serif"/>
            </a:endParaRPr>
          </a:p>
          <a:p>
            <a:pPr marL="12700">
              <a:lnSpc>
                <a:spcPts val="3020"/>
              </a:lnSpc>
              <a:spcBef>
                <a:spcPts val="1485"/>
              </a:spcBef>
            </a:pPr>
            <a:r>
              <a:rPr sz="2600" spc="-130" dirty="0">
                <a:latin typeface="Microsoft Sans Serif"/>
                <a:cs typeface="Microsoft Sans Serif"/>
              </a:rPr>
              <a:t>Новые</a:t>
            </a:r>
            <a:r>
              <a:rPr sz="2600" spc="-145" dirty="0">
                <a:latin typeface="Microsoft Sans Serif"/>
                <a:cs typeface="Microsoft Sans Serif"/>
              </a:rPr>
              <a:t> </a:t>
            </a:r>
            <a:r>
              <a:rPr sz="2600" spc="-125" dirty="0">
                <a:latin typeface="Microsoft Sans Serif"/>
                <a:cs typeface="Microsoft Sans Serif"/>
              </a:rPr>
              <a:t>виды </a:t>
            </a:r>
            <a:r>
              <a:rPr sz="2600" spc="-10" dirty="0">
                <a:latin typeface="Microsoft Sans Serif"/>
                <a:cs typeface="Microsoft Sans Serif"/>
              </a:rPr>
              <a:t>расходов</a:t>
            </a:r>
            <a:endParaRPr sz="2600">
              <a:latin typeface="Microsoft Sans Serif"/>
              <a:cs typeface="Microsoft Sans Serif"/>
            </a:endParaRPr>
          </a:p>
          <a:p>
            <a:pPr marL="12700" marR="164465">
              <a:lnSpc>
                <a:spcPts val="2930"/>
              </a:lnSpc>
              <a:spcBef>
                <a:spcPts val="155"/>
              </a:spcBef>
            </a:pPr>
            <a:r>
              <a:rPr sz="2600" spc="-215" dirty="0">
                <a:latin typeface="Microsoft Sans Serif"/>
                <a:cs typeface="Microsoft Sans Serif"/>
              </a:rPr>
              <a:t>в</a:t>
            </a:r>
            <a:r>
              <a:rPr sz="2600" spc="-110" dirty="0">
                <a:latin typeface="Microsoft Sans Serif"/>
                <a:cs typeface="Microsoft Sans Serif"/>
              </a:rPr>
              <a:t> </a:t>
            </a:r>
            <a:r>
              <a:rPr sz="2600" spc="-105" dirty="0">
                <a:latin typeface="Microsoft Sans Serif"/>
                <a:cs typeface="Microsoft Sans Serif"/>
              </a:rPr>
              <a:t>родительской</a:t>
            </a:r>
            <a:r>
              <a:rPr sz="2600" spc="-95" dirty="0">
                <a:latin typeface="Microsoft Sans Serif"/>
                <a:cs typeface="Microsoft Sans Serif"/>
              </a:rPr>
              <a:t> </a:t>
            </a:r>
            <a:r>
              <a:rPr sz="2600" spc="-170" dirty="0">
                <a:latin typeface="Microsoft Sans Serif"/>
                <a:cs typeface="Microsoft Sans Serif"/>
              </a:rPr>
              <a:t>плате</a:t>
            </a:r>
            <a:r>
              <a:rPr sz="2600" spc="-114" dirty="0">
                <a:latin typeface="Microsoft Sans Serif"/>
                <a:cs typeface="Microsoft Sans Serif"/>
              </a:rPr>
              <a:t> </a:t>
            </a:r>
            <a:r>
              <a:rPr sz="2600" spc="-145" dirty="0">
                <a:latin typeface="Microsoft Sans Serif"/>
                <a:cs typeface="Microsoft Sans Serif"/>
              </a:rPr>
              <a:t>появиться </a:t>
            </a:r>
            <a:r>
              <a:rPr sz="2600" spc="-55" dirty="0">
                <a:latin typeface="Microsoft Sans Serif"/>
                <a:cs typeface="Microsoft Sans Serif"/>
              </a:rPr>
              <a:t>не </a:t>
            </a:r>
            <a:r>
              <a:rPr sz="2600" spc="-10" dirty="0">
                <a:latin typeface="Microsoft Sans Serif"/>
                <a:cs typeface="Microsoft Sans Serif"/>
              </a:rPr>
              <a:t>могут</a:t>
            </a:r>
            <a:endParaRPr sz="26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9600" y="1295400"/>
            <a:ext cx="5425440" cy="2186496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 marR="5080" algn="ctr">
              <a:lnSpc>
                <a:spcPts val="5250"/>
              </a:lnSpc>
              <a:spcBef>
                <a:spcPts val="1150"/>
              </a:spcBef>
            </a:pPr>
            <a:r>
              <a:rPr spc="365" dirty="0"/>
              <a:t>Что</a:t>
            </a:r>
            <a:r>
              <a:rPr spc="-130" dirty="0"/>
              <a:t> </a:t>
            </a:r>
            <a:r>
              <a:rPr spc="100" dirty="0"/>
              <a:t>входит</a:t>
            </a:r>
            <a:r>
              <a:rPr spc="-140" dirty="0"/>
              <a:t> </a:t>
            </a:r>
            <a:r>
              <a:rPr spc="-50" dirty="0"/>
              <a:t>в </a:t>
            </a:r>
            <a:r>
              <a:rPr spc="45" dirty="0"/>
              <a:t>родительскую </a:t>
            </a:r>
            <a:r>
              <a:rPr spc="155" dirty="0"/>
              <a:t>плату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64299" y="368395"/>
            <a:ext cx="5164455" cy="390207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ts val="2930"/>
              </a:lnSpc>
              <a:spcBef>
                <a:spcPts val="380"/>
              </a:spcBef>
            </a:pPr>
            <a:r>
              <a:rPr sz="2600" spc="-215" dirty="0">
                <a:latin typeface="Microsoft Sans Serif"/>
                <a:cs typeface="Microsoft Sans Serif"/>
              </a:rPr>
              <a:t>В</a:t>
            </a:r>
            <a:r>
              <a:rPr sz="2600" spc="-170" dirty="0">
                <a:latin typeface="Microsoft Sans Serif"/>
                <a:cs typeface="Microsoft Sans Serif"/>
              </a:rPr>
              <a:t> </a:t>
            </a:r>
            <a:r>
              <a:rPr sz="2600" spc="-95" dirty="0">
                <a:latin typeface="Microsoft Sans Serif"/>
                <a:cs typeface="Microsoft Sans Serif"/>
              </a:rPr>
              <a:t>родительскую</a:t>
            </a:r>
            <a:r>
              <a:rPr sz="2600" spc="-145" dirty="0">
                <a:latin typeface="Microsoft Sans Serif"/>
                <a:cs typeface="Microsoft Sans Serif"/>
              </a:rPr>
              <a:t> </a:t>
            </a:r>
            <a:r>
              <a:rPr sz="2600" spc="-110" dirty="0">
                <a:latin typeface="Microsoft Sans Serif"/>
                <a:cs typeface="Microsoft Sans Serif"/>
              </a:rPr>
              <a:t>плату</a:t>
            </a:r>
            <a:r>
              <a:rPr sz="2600" spc="-130" dirty="0">
                <a:latin typeface="Microsoft Sans Serif"/>
                <a:cs typeface="Microsoft Sans Serif"/>
              </a:rPr>
              <a:t> </a:t>
            </a:r>
            <a:r>
              <a:rPr sz="2600" spc="-10" dirty="0">
                <a:latin typeface="Microsoft Sans Serif"/>
                <a:cs typeface="Microsoft Sans Serif"/>
              </a:rPr>
              <a:t>входят </a:t>
            </a:r>
            <a:r>
              <a:rPr sz="2600" spc="-110" dirty="0">
                <a:latin typeface="Microsoft Sans Serif"/>
                <a:cs typeface="Microsoft Sans Serif"/>
              </a:rPr>
              <a:t>только</a:t>
            </a:r>
            <a:r>
              <a:rPr sz="2600" spc="-120" dirty="0">
                <a:latin typeface="Microsoft Sans Serif"/>
                <a:cs typeface="Microsoft Sans Serif"/>
              </a:rPr>
              <a:t> </a:t>
            </a:r>
            <a:r>
              <a:rPr sz="2600" spc="-114" dirty="0">
                <a:latin typeface="Microsoft Sans Serif"/>
                <a:cs typeface="Microsoft Sans Serif"/>
              </a:rPr>
              <a:t>расходы</a:t>
            </a:r>
            <a:r>
              <a:rPr sz="2600" spc="-125" dirty="0">
                <a:latin typeface="Microsoft Sans Serif"/>
                <a:cs typeface="Microsoft Sans Serif"/>
              </a:rPr>
              <a:t> </a:t>
            </a:r>
            <a:r>
              <a:rPr sz="2600" spc="-160" dirty="0">
                <a:latin typeface="Microsoft Sans Serif"/>
                <a:cs typeface="Microsoft Sans Serif"/>
              </a:rPr>
              <a:t>на</a:t>
            </a:r>
            <a:r>
              <a:rPr sz="2600" spc="-125" dirty="0">
                <a:latin typeface="Microsoft Sans Serif"/>
                <a:cs typeface="Microsoft Sans Serif"/>
              </a:rPr>
              <a:t> </a:t>
            </a:r>
            <a:r>
              <a:rPr sz="2600" spc="-75" dirty="0">
                <a:latin typeface="Microsoft Sans Serif"/>
                <a:cs typeface="Microsoft Sans Serif"/>
              </a:rPr>
              <a:t>присмотр</a:t>
            </a:r>
            <a:r>
              <a:rPr sz="2600" spc="-130" dirty="0">
                <a:latin typeface="Microsoft Sans Serif"/>
                <a:cs typeface="Microsoft Sans Serif"/>
              </a:rPr>
              <a:t> </a:t>
            </a:r>
            <a:r>
              <a:rPr sz="2600" spc="-80" dirty="0">
                <a:latin typeface="Microsoft Sans Serif"/>
                <a:cs typeface="Microsoft Sans Serif"/>
              </a:rPr>
              <a:t>и</a:t>
            </a:r>
            <a:r>
              <a:rPr sz="2600" spc="-120" dirty="0">
                <a:latin typeface="Microsoft Sans Serif"/>
                <a:cs typeface="Microsoft Sans Serif"/>
              </a:rPr>
              <a:t> </a:t>
            </a:r>
            <a:r>
              <a:rPr sz="2600" spc="-20" dirty="0">
                <a:latin typeface="Microsoft Sans Serif"/>
                <a:cs typeface="Microsoft Sans Serif"/>
              </a:rPr>
              <a:t>уход </a:t>
            </a:r>
            <a:r>
              <a:rPr sz="2600" spc="-270" dirty="0">
                <a:latin typeface="Microsoft Sans Serif"/>
                <a:cs typeface="Microsoft Sans Serif"/>
              </a:rPr>
              <a:t>за</a:t>
            </a:r>
            <a:r>
              <a:rPr sz="2600" spc="-135" dirty="0">
                <a:latin typeface="Microsoft Sans Serif"/>
                <a:cs typeface="Microsoft Sans Serif"/>
              </a:rPr>
              <a:t> </a:t>
            </a:r>
            <a:r>
              <a:rPr sz="2600" spc="-10" dirty="0">
                <a:latin typeface="Microsoft Sans Serif"/>
                <a:cs typeface="Microsoft Sans Serif"/>
              </a:rPr>
              <a:t>ребенком:</a:t>
            </a:r>
            <a:endParaRPr sz="2600">
              <a:latin typeface="Microsoft Sans Serif"/>
              <a:cs typeface="Microsoft Sans Serif"/>
            </a:endParaRPr>
          </a:p>
          <a:p>
            <a:pPr marL="193040" indent="-180340">
              <a:lnSpc>
                <a:spcPct val="100000"/>
              </a:lnSpc>
              <a:spcBef>
                <a:spcPts val="1455"/>
              </a:spcBef>
              <a:buChar char="-"/>
              <a:tabLst>
                <a:tab pos="193040" algn="l"/>
              </a:tabLst>
            </a:pPr>
            <a:r>
              <a:rPr sz="2600" spc="-10" dirty="0">
                <a:latin typeface="Microsoft Sans Serif"/>
                <a:cs typeface="Microsoft Sans Serif"/>
              </a:rPr>
              <a:t>питание,</a:t>
            </a:r>
            <a:endParaRPr sz="2600">
              <a:latin typeface="Microsoft Sans Serif"/>
              <a:cs typeface="Microsoft Sans Serif"/>
            </a:endParaRPr>
          </a:p>
          <a:p>
            <a:pPr marL="12700" marR="1678305" indent="180340">
              <a:lnSpc>
                <a:spcPts val="2930"/>
              </a:lnSpc>
              <a:spcBef>
                <a:spcPts val="1785"/>
              </a:spcBef>
              <a:buChar char="-"/>
              <a:tabLst>
                <a:tab pos="193040" algn="l"/>
              </a:tabLst>
            </a:pPr>
            <a:r>
              <a:rPr sz="2600" spc="-100" dirty="0">
                <a:latin typeface="Microsoft Sans Serif"/>
                <a:cs typeface="Microsoft Sans Serif"/>
              </a:rPr>
              <a:t>хозяйственно-</a:t>
            </a:r>
            <a:r>
              <a:rPr sz="2600" spc="-105" dirty="0">
                <a:latin typeface="Microsoft Sans Serif"/>
                <a:cs typeface="Microsoft Sans Serif"/>
              </a:rPr>
              <a:t>бытовое </a:t>
            </a:r>
            <a:r>
              <a:rPr sz="2600" spc="-114" dirty="0">
                <a:latin typeface="Microsoft Sans Serif"/>
                <a:cs typeface="Microsoft Sans Serif"/>
              </a:rPr>
              <a:t>обслуживание</a:t>
            </a:r>
            <a:r>
              <a:rPr sz="2600" spc="-105" dirty="0">
                <a:latin typeface="Microsoft Sans Serif"/>
                <a:cs typeface="Microsoft Sans Serif"/>
              </a:rPr>
              <a:t> </a:t>
            </a:r>
            <a:r>
              <a:rPr sz="2600" spc="-10" dirty="0">
                <a:latin typeface="Microsoft Sans Serif"/>
                <a:cs typeface="Microsoft Sans Serif"/>
              </a:rPr>
              <a:t>детей,</a:t>
            </a:r>
            <a:endParaRPr sz="2600">
              <a:latin typeface="Microsoft Sans Serif"/>
              <a:cs typeface="Microsoft Sans Serif"/>
            </a:endParaRPr>
          </a:p>
          <a:p>
            <a:pPr marL="193040" indent="-180340">
              <a:lnSpc>
                <a:spcPct val="100000"/>
              </a:lnSpc>
              <a:spcBef>
                <a:spcPts val="1460"/>
              </a:spcBef>
              <a:buChar char="-"/>
              <a:tabLst>
                <a:tab pos="193040" algn="l"/>
              </a:tabLst>
            </a:pPr>
            <a:r>
              <a:rPr sz="2600" spc="-165" dirty="0">
                <a:latin typeface="Microsoft Sans Serif"/>
                <a:cs typeface="Microsoft Sans Serif"/>
              </a:rPr>
              <a:t>личная</a:t>
            </a:r>
            <a:r>
              <a:rPr sz="2600" spc="-155" dirty="0">
                <a:latin typeface="Microsoft Sans Serif"/>
                <a:cs typeface="Microsoft Sans Serif"/>
              </a:rPr>
              <a:t> </a:t>
            </a:r>
            <a:r>
              <a:rPr sz="2600" spc="-80" dirty="0">
                <a:latin typeface="Microsoft Sans Serif"/>
                <a:cs typeface="Microsoft Sans Serif"/>
              </a:rPr>
              <a:t>гигиена</a:t>
            </a:r>
            <a:r>
              <a:rPr sz="2600" spc="-110" dirty="0">
                <a:latin typeface="Microsoft Sans Serif"/>
                <a:cs typeface="Microsoft Sans Serif"/>
              </a:rPr>
              <a:t> </a:t>
            </a:r>
            <a:r>
              <a:rPr sz="2600" spc="-20" dirty="0">
                <a:latin typeface="Microsoft Sans Serif"/>
                <a:cs typeface="Microsoft Sans Serif"/>
              </a:rPr>
              <a:t>воспитанников,</a:t>
            </a:r>
            <a:endParaRPr sz="2600">
              <a:latin typeface="Microsoft Sans Serif"/>
              <a:cs typeface="Microsoft Sans Serif"/>
            </a:endParaRPr>
          </a:p>
          <a:p>
            <a:pPr marL="193040" indent="-180340">
              <a:lnSpc>
                <a:spcPct val="100000"/>
              </a:lnSpc>
              <a:spcBef>
                <a:spcPts val="1530"/>
              </a:spcBef>
              <a:buChar char="-"/>
              <a:tabLst>
                <a:tab pos="193040" algn="l"/>
              </a:tabLst>
            </a:pPr>
            <a:r>
              <a:rPr sz="2600" spc="-160" dirty="0">
                <a:latin typeface="Microsoft Sans Serif"/>
                <a:cs typeface="Microsoft Sans Serif"/>
              </a:rPr>
              <a:t>обеспечение</a:t>
            </a:r>
            <a:r>
              <a:rPr sz="2600" spc="-105" dirty="0">
                <a:latin typeface="Microsoft Sans Serif"/>
                <a:cs typeface="Microsoft Sans Serif"/>
              </a:rPr>
              <a:t> </a:t>
            </a:r>
            <a:r>
              <a:rPr sz="2600" spc="-135" dirty="0">
                <a:latin typeface="Microsoft Sans Serif"/>
                <a:cs typeface="Microsoft Sans Serif"/>
              </a:rPr>
              <a:t>режима</a:t>
            </a:r>
            <a:r>
              <a:rPr sz="2600" spc="-85" dirty="0">
                <a:latin typeface="Microsoft Sans Serif"/>
                <a:cs typeface="Microsoft Sans Serif"/>
              </a:rPr>
              <a:t> </a:t>
            </a:r>
            <a:r>
              <a:rPr sz="2600" spc="-25" dirty="0">
                <a:latin typeface="Microsoft Sans Serif"/>
                <a:cs typeface="Microsoft Sans Serif"/>
              </a:rPr>
              <a:t>дня</a:t>
            </a:r>
            <a:endParaRPr sz="26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9600" y="1600200"/>
            <a:ext cx="5349240" cy="2186496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 marR="5080" algn="ctr">
              <a:lnSpc>
                <a:spcPts val="5250"/>
              </a:lnSpc>
              <a:spcBef>
                <a:spcPts val="1150"/>
              </a:spcBef>
            </a:pPr>
            <a:r>
              <a:rPr spc="365" dirty="0"/>
              <a:t>Что</a:t>
            </a:r>
            <a:r>
              <a:rPr spc="-170" dirty="0"/>
              <a:t> </a:t>
            </a:r>
            <a:r>
              <a:rPr dirty="0"/>
              <a:t>не</a:t>
            </a:r>
            <a:r>
              <a:rPr spc="-180" dirty="0"/>
              <a:t> </a:t>
            </a:r>
            <a:r>
              <a:rPr spc="100" dirty="0"/>
              <a:t>входит</a:t>
            </a:r>
            <a:r>
              <a:rPr spc="-185" dirty="0"/>
              <a:t> </a:t>
            </a:r>
            <a:r>
              <a:rPr spc="-50" dirty="0"/>
              <a:t>в </a:t>
            </a:r>
            <a:r>
              <a:rPr spc="45" dirty="0"/>
              <a:t>родительскую </a:t>
            </a:r>
            <a:r>
              <a:rPr spc="155" dirty="0"/>
              <a:t>плату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64299" y="368396"/>
            <a:ext cx="5119370" cy="368300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19050">
              <a:lnSpc>
                <a:spcPts val="2930"/>
              </a:lnSpc>
              <a:spcBef>
                <a:spcPts val="380"/>
              </a:spcBef>
            </a:pPr>
            <a:r>
              <a:rPr sz="2600" spc="-80" dirty="0">
                <a:latin typeface="Microsoft Sans Serif"/>
                <a:cs typeface="Microsoft Sans Serif"/>
              </a:rPr>
              <a:t>Программа</a:t>
            </a:r>
            <a:r>
              <a:rPr sz="2600" spc="-125" dirty="0">
                <a:latin typeface="Microsoft Sans Serif"/>
                <a:cs typeface="Microsoft Sans Serif"/>
              </a:rPr>
              <a:t> </a:t>
            </a:r>
            <a:r>
              <a:rPr sz="2600" spc="-10" dirty="0">
                <a:latin typeface="Microsoft Sans Serif"/>
                <a:cs typeface="Microsoft Sans Serif"/>
              </a:rPr>
              <a:t>дошкольного </a:t>
            </a:r>
            <a:r>
              <a:rPr sz="2600" spc="-135" dirty="0">
                <a:latin typeface="Microsoft Sans Serif"/>
                <a:cs typeface="Microsoft Sans Serif"/>
              </a:rPr>
              <a:t>образования</a:t>
            </a:r>
            <a:r>
              <a:rPr sz="2600" spc="-95" dirty="0">
                <a:latin typeface="Microsoft Sans Serif"/>
                <a:cs typeface="Microsoft Sans Serif"/>
              </a:rPr>
              <a:t> </a:t>
            </a:r>
            <a:r>
              <a:rPr sz="2600" spc="-145" dirty="0">
                <a:latin typeface="Microsoft Sans Serif"/>
                <a:cs typeface="Microsoft Sans Serif"/>
              </a:rPr>
              <a:t>бесплатна,</a:t>
            </a:r>
            <a:r>
              <a:rPr sz="2600" spc="-105" dirty="0">
                <a:latin typeface="Microsoft Sans Serif"/>
                <a:cs typeface="Microsoft Sans Serif"/>
              </a:rPr>
              <a:t> </a:t>
            </a:r>
            <a:r>
              <a:rPr sz="2600" spc="-285" dirty="0">
                <a:latin typeface="Microsoft Sans Serif"/>
                <a:cs typeface="Microsoft Sans Serif"/>
              </a:rPr>
              <a:t>ее </a:t>
            </a:r>
            <a:r>
              <a:rPr sz="2600" spc="-100" dirty="0">
                <a:latin typeface="Microsoft Sans Serif"/>
                <a:cs typeface="Microsoft Sans Serif"/>
              </a:rPr>
              <a:t>финансирует</a:t>
            </a:r>
            <a:r>
              <a:rPr sz="2600" spc="-120" dirty="0">
                <a:latin typeface="Microsoft Sans Serif"/>
                <a:cs typeface="Microsoft Sans Serif"/>
              </a:rPr>
              <a:t> </a:t>
            </a:r>
            <a:r>
              <a:rPr sz="2600" spc="-70" dirty="0">
                <a:latin typeface="Microsoft Sans Serif"/>
                <a:cs typeface="Microsoft Sans Serif"/>
              </a:rPr>
              <a:t>бюджет,</a:t>
            </a:r>
            <a:r>
              <a:rPr sz="2600" spc="-110" dirty="0">
                <a:latin typeface="Microsoft Sans Serif"/>
                <a:cs typeface="Microsoft Sans Serif"/>
              </a:rPr>
              <a:t> </a:t>
            </a:r>
            <a:r>
              <a:rPr sz="2600" spc="-65" dirty="0">
                <a:latin typeface="Microsoft Sans Serif"/>
                <a:cs typeface="Microsoft Sans Serif"/>
              </a:rPr>
              <a:t>гарантирует </a:t>
            </a:r>
            <a:r>
              <a:rPr sz="2600" spc="-70" dirty="0">
                <a:latin typeface="Microsoft Sans Serif"/>
                <a:cs typeface="Microsoft Sans Serif"/>
              </a:rPr>
              <a:t>Конституция</a:t>
            </a:r>
            <a:r>
              <a:rPr sz="2600" spc="-150" dirty="0">
                <a:latin typeface="Microsoft Sans Serif"/>
                <a:cs typeface="Microsoft Sans Serif"/>
              </a:rPr>
              <a:t> </a:t>
            </a:r>
            <a:r>
              <a:rPr sz="2600" spc="-80" dirty="0">
                <a:latin typeface="Microsoft Sans Serif"/>
                <a:cs typeface="Microsoft Sans Serif"/>
              </a:rPr>
              <a:t>и</a:t>
            </a:r>
            <a:r>
              <a:rPr sz="2600" spc="-100" dirty="0">
                <a:latin typeface="Microsoft Sans Serif"/>
                <a:cs typeface="Microsoft Sans Serif"/>
              </a:rPr>
              <a:t> </a:t>
            </a:r>
            <a:r>
              <a:rPr sz="2600" spc="-150" dirty="0">
                <a:latin typeface="Microsoft Sans Serif"/>
                <a:cs typeface="Microsoft Sans Serif"/>
              </a:rPr>
              <a:t>Закон</a:t>
            </a:r>
            <a:r>
              <a:rPr sz="2600" spc="-100" dirty="0">
                <a:latin typeface="Microsoft Sans Serif"/>
                <a:cs typeface="Microsoft Sans Serif"/>
              </a:rPr>
              <a:t> </a:t>
            </a:r>
            <a:r>
              <a:rPr sz="2600" spc="-25" dirty="0">
                <a:latin typeface="Microsoft Sans Serif"/>
                <a:cs typeface="Microsoft Sans Serif"/>
              </a:rPr>
              <a:t>об </a:t>
            </a:r>
            <a:r>
              <a:rPr sz="2600" spc="-30" dirty="0">
                <a:latin typeface="Microsoft Sans Serif"/>
                <a:cs typeface="Microsoft Sans Serif"/>
              </a:rPr>
              <a:t>образовании.</a:t>
            </a:r>
            <a:endParaRPr sz="26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445"/>
              </a:spcBef>
            </a:pPr>
            <a:r>
              <a:rPr sz="2600" spc="-80" dirty="0">
                <a:latin typeface="Microsoft Sans Serif"/>
                <a:cs typeface="Microsoft Sans Serif"/>
              </a:rPr>
              <a:t>Бюджет,</a:t>
            </a:r>
            <a:r>
              <a:rPr sz="2600" spc="-170" dirty="0">
                <a:latin typeface="Microsoft Sans Serif"/>
                <a:cs typeface="Microsoft Sans Serif"/>
              </a:rPr>
              <a:t> </a:t>
            </a:r>
            <a:r>
              <a:rPr sz="2600" spc="-275" dirty="0">
                <a:latin typeface="Microsoft Sans Serif"/>
                <a:cs typeface="Microsoft Sans Serif"/>
              </a:rPr>
              <a:t>а</a:t>
            </a:r>
            <a:r>
              <a:rPr sz="2600" spc="-125" dirty="0">
                <a:latin typeface="Microsoft Sans Serif"/>
                <a:cs typeface="Microsoft Sans Serif"/>
              </a:rPr>
              <a:t> </a:t>
            </a:r>
            <a:r>
              <a:rPr sz="2600" spc="-145" dirty="0">
                <a:latin typeface="Microsoft Sans Serif"/>
                <a:cs typeface="Microsoft Sans Serif"/>
              </a:rPr>
              <a:t>не</a:t>
            </a:r>
            <a:r>
              <a:rPr sz="2600" spc="-135" dirty="0">
                <a:latin typeface="Microsoft Sans Serif"/>
                <a:cs typeface="Microsoft Sans Serif"/>
              </a:rPr>
              <a:t> </a:t>
            </a:r>
            <a:r>
              <a:rPr sz="2600" spc="-85" dirty="0">
                <a:latin typeface="Microsoft Sans Serif"/>
                <a:cs typeface="Microsoft Sans Serif"/>
              </a:rPr>
              <a:t>родители</a:t>
            </a:r>
            <a:r>
              <a:rPr sz="2600" spc="-120" dirty="0">
                <a:latin typeface="Microsoft Sans Serif"/>
                <a:cs typeface="Microsoft Sans Serif"/>
              </a:rPr>
              <a:t> оплачивает:</a:t>
            </a:r>
            <a:endParaRPr sz="2600">
              <a:latin typeface="Microsoft Sans Serif"/>
              <a:cs typeface="Microsoft Sans Serif"/>
            </a:endParaRPr>
          </a:p>
          <a:p>
            <a:pPr marL="193040" indent="-180340">
              <a:lnSpc>
                <a:spcPct val="100000"/>
              </a:lnSpc>
              <a:spcBef>
                <a:spcPts val="1530"/>
              </a:spcBef>
              <a:buChar char="-"/>
              <a:tabLst>
                <a:tab pos="193040" algn="l"/>
              </a:tabLst>
            </a:pPr>
            <a:r>
              <a:rPr sz="2600" spc="-65" dirty="0">
                <a:latin typeface="Microsoft Sans Serif"/>
                <a:cs typeface="Microsoft Sans Serif"/>
              </a:rPr>
              <a:t>работу</a:t>
            </a:r>
            <a:r>
              <a:rPr sz="2600" spc="-120" dirty="0">
                <a:latin typeface="Microsoft Sans Serif"/>
                <a:cs typeface="Microsoft Sans Serif"/>
              </a:rPr>
              <a:t> </a:t>
            </a:r>
            <a:r>
              <a:rPr sz="2600" spc="-55" dirty="0">
                <a:latin typeface="Microsoft Sans Serif"/>
                <a:cs typeface="Microsoft Sans Serif"/>
              </a:rPr>
              <a:t>воспитателей,</a:t>
            </a:r>
            <a:endParaRPr sz="2600">
              <a:latin typeface="Microsoft Sans Serif"/>
              <a:cs typeface="Microsoft Sans Serif"/>
            </a:endParaRPr>
          </a:p>
          <a:p>
            <a:pPr marL="193040" indent="-180340">
              <a:lnSpc>
                <a:spcPct val="100000"/>
              </a:lnSpc>
              <a:spcBef>
                <a:spcPts val="1530"/>
              </a:spcBef>
              <a:buChar char="-"/>
              <a:tabLst>
                <a:tab pos="193040" algn="l"/>
              </a:tabLst>
            </a:pPr>
            <a:r>
              <a:rPr sz="2600" spc="-135" dirty="0">
                <a:latin typeface="Microsoft Sans Serif"/>
                <a:cs typeface="Microsoft Sans Serif"/>
              </a:rPr>
              <a:t>средства</a:t>
            </a:r>
            <a:r>
              <a:rPr sz="2600" spc="-120" dirty="0">
                <a:latin typeface="Microsoft Sans Serif"/>
                <a:cs typeface="Microsoft Sans Serif"/>
              </a:rPr>
              <a:t> </a:t>
            </a:r>
            <a:r>
              <a:rPr sz="2600" spc="-105" dirty="0">
                <a:latin typeface="Microsoft Sans Serif"/>
                <a:cs typeface="Microsoft Sans Serif"/>
              </a:rPr>
              <a:t>обучения</a:t>
            </a:r>
            <a:r>
              <a:rPr sz="2600" spc="-160" dirty="0">
                <a:latin typeface="Microsoft Sans Serif"/>
                <a:cs typeface="Microsoft Sans Serif"/>
              </a:rPr>
              <a:t> </a:t>
            </a:r>
            <a:r>
              <a:rPr sz="2600" spc="-80" dirty="0">
                <a:latin typeface="Microsoft Sans Serif"/>
                <a:cs typeface="Microsoft Sans Serif"/>
              </a:rPr>
              <a:t>и</a:t>
            </a:r>
            <a:r>
              <a:rPr sz="2600" spc="-110" dirty="0">
                <a:latin typeface="Microsoft Sans Serif"/>
                <a:cs typeface="Microsoft Sans Serif"/>
              </a:rPr>
              <a:t> </a:t>
            </a:r>
            <a:r>
              <a:rPr sz="2600" spc="-10" dirty="0">
                <a:latin typeface="Microsoft Sans Serif"/>
                <a:cs typeface="Microsoft Sans Serif"/>
              </a:rPr>
              <a:t>воспитания</a:t>
            </a:r>
            <a:endParaRPr sz="26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9800" y="177800"/>
            <a:ext cx="4192270" cy="2825750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 marR="5080" algn="just">
              <a:lnSpc>
                <a:spcPts val="5250"/>
              </a:lnSpc>
              <a:spcBef>
                <a:spcPts val="1150"/>
              </a:spcBef>
            </a:pPr>
            <a:r>
              <a:rPr spc="100" dirty="0"/>
              <a:t>Как</a:t>
            </a:r>
            <a:r>
              <a:rPr spc="-100" dirty="0"/>
              <a:t> </a:t>
            </a:r>
            <a:r>
              <a:rPr spc="100" dirty="0"/>
              <a:t>получить </a:t>
            </a:r>
            <a:r>
              <a:rPr spc="-10" dirty="0"/>
              <a:t>компенсацию родительской </a:t>
            </a:r>
            <a:r>
              <a:rPr spc="85" dirty="0"/>
              <a:t>платы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64299" y="368395"/>
            <a:ext cx="5112385" cy="501650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ts val="2930"/>
              </a:lnSpc>
              <a:spcBef>
                <a:spcPts val="380"/>
              </a:spcBef>
            </a:pPr>
            <a:r>
              <a:rPr sz="2600" spc="-125" dirty="0">
                <a:latin typeface="Microsoft Sans Serif"/>
                <a:cs typeface="Microsoft Sans Serif"/>
              </a:rPr>
              <a:t>Часть</a:t>
            </a:r>
            <a:r>
              <a:rPr sz="2600" spc="-150" dirty="0">
                <a:latin typeface="Microsoft Sans Serif"/>
                <a:cs typeface="Microsoft Sans Serif"/>
              </a:rPr>
              <a:t> </a:t>
            </a:r>
            <a:r>
              <a:rPr sz="2600" spc="-105" dirty="0">
                <a:latin typeface="Microsoft Sans Serif"/>
                <a:cs typeface="Microsoft Sans Serif"/>
              </a:rPr>
              <a:t>родительской </a:t>
            </a:r>
            <a:r>
              <a:rPr sz="2600" spc="-165" dirty="0">
                <a:latin typeface="Microsoft Sans Serif"/>
                <a:cs typeface="Microsoft Sans Serif"/>
              </a:rPr>
              <a:t>платы</a:t>
            </a:r>
            <a:r>
              <a:rPr sz="2600" spc="-110" dirty="0">
                <a:latin typeface="Microsoft Sans Serif"/>
                <a:cs typeface="Microsoft Sans Serif"/>
              </a:rPr>
              <a:t> </a:t>
            </a:r>
            <a:r>
              <a:rPr sz="2600" spc="-295" dirty="0">
                <a:latin typeface="Microsoft Sans Serif"/>
                <a:cs typeface="Microsoft Sans Serif"/>
              </a:rPr>
              <a:t>за </a:t>
            </a:r>
            <a:r>
              <a:rPr sz="2600" spc="-100" dirty="0">
                <a:latin typeface="Microsoft Sans Serif"/>
                <a:cs typeface="Microsoft Sans Serif"/>
              </a:rPr>
              <a:t>детский</a:t>
            </a:r>
            <a:r>
              <a:rPr sz="2600" spc="-95" dirty="0">
                <a:latin typeface="Microsoft Sans Serif"/>
                <a:cs typeface="Microsoft Sans Serif"/>
              </a:rPr>
              <a:t> </a:t>
            </a:r>
            <a:r>
              <a:rPr sz="2600" spc="-175" dirty="0">
                <a:latin typeface="Microsoft Sans Serif"/>
                <a:cs typeface="Microsoft Sans Serif"/>
              </a:rPr>
              <a:t>сад</a:t>
            </a:r>
            <a:r>
              <a:rPr sz="2600" spc="-85" dirty="0">
                <a:latin typeface="Microsoft Sans Serif"/>
                <a:cs typeface="Microsoft Sans Serif"/>
              </a:rPr>
              <a:t> </a:t>
            </a:r>
            <a:r>
              <a:rPr sz="2600" spc="-105" dirty="0">
                <a:latin typeface="Microsoft Sans Serif"/>
                <a:cs typeface="Microsoft Sans Serif"/>
              </a:rPr>
              <a:t>компенсирует</a:t>
            </a:r>
            <a:r>
              <a:rPr sz="2600" spc="-150" dirty="0">
                <a:latin typeface="Microsoft Sans Serif"/>
                <a:cs typeface="Microsoft Sans Serif"/>
              </a:rPr>
              <a:t> </a:t>
            </a:r>
            <a:r>
              <a:rPr sz="2600" spc="-65" dirty="0">
                <a:latin typeface="Microsoft Sans Serif"/>
                <a:cs typeface="Microsoft Sans Serif"/>
              </a:rPr>
              <a:t>бюджет. </a:t>
            </a:r>
            <a:r>
              <a:rPr sz="2600" spc="-225" dirty="0">
                <a:latin typeface="Microsoft Sans Serif"/>
                <a:cs typeface="Microsoft Sans Serif"/>
              </a:rPr>
              <a:t>Размер</a:t>
            </a:r>
            <a:r>
              <a:rPr sz="2600" spc="-145" dirty="0">
                <a:latin typeface="Microsoft Sans Serif"/>
                <a:cs typeface="Microsoft Sans Serif"/>
              </a:rPr>
              <a:t> </a:t>
            </a:r>
            <a:r>
              <a:rPr sz="2600" spc="-25" dirty="0">
                <a:latin typeface="Microsoft Sans Serif"/>
                <a:cs typeface="Microsoft Sans Serif"/>
              </a:rPr>
              <a:t>компенсации:</a:t>
            </a:r>
            <a:endParaRPr sz="2600">
              <a:latin typeface="Microsoft Sans Serif"/>
              <a:cs typeface="Microsoft Sans Serif"/>
            </a:endParaRPr>
          </a:p>
          <a:p>
            <a:pPr marL="12700" marR="1422400">
              <a:lnSpc>
                <a:spcPts val="4650"/>
              </a:lnSpc>
              <a:spcBef>
                <a:spcPts val="334"/>
              </a:spcBef>
            </a:pPr>
            <a:r>
              <a:rPr sz="2600" spc="-150" dirty="0">
                <a:latin typeface="Microsoft Sans Serif"/>
                <a:cs typeface="Microsoft Sans Serif"/>
              </a:rPr>
              <a:t>20%</a:t>
            </a:r>
            <a:r>
              <a:rPr sz="2600" spc="-160" dirty="0">
                <a:latin typeface="Microsoft Sans Serif"/>
                <a:cs typeface="Microsoft Sans Serif"/>
              </a:rPr>
              <a:t> </a:t>
            </a:r>
            <a:r>
              <a:rPr sz="2600" dirty="0">
                <a:latin typeface="Microsoft Sans Serif"/>
                <a:cs typeface="Microsoft Sans Serif"/>
              </a:rPr>
              <a:t>-</a:t>
            </a:r>
            <a:r>
              <a:rPr sz="2600" spc="-125" dirty="0">
                <a:latin typeface="Microsoft Sans Serif"/>
                <a:cs typeface="Microsoft Sans Serif"/>
              </a:rPr>
              <a:t> </a:t>
            </a:r>
            <a:r>
              <a:rPr sz="2600" spc="-270" dirty="0">
                <a:latin typeface="Microsoft Sans Serif"/>
                <a:cs typeface="Microsoft Sans Serif"/>
              </a:rPr>
              <a:t>за</a:t>
            </a:r>
            <a:r>
              <a:rPr sz="2600" spc="-130" dirty="0">
                <a:latin typeface="Microsoft Sans Serif"/>
                <a:cs typeface="Microsoft Sans Serif"/>
              </a:rPr>
              <a:t> </a:t>
            </a:r>
            <a:r>
              <a:rPr sz="2600" spc="-90" dirty="0">
                <a:latin typeface="Microsoft Sans Serif"/>
                <a:cs typeface="Microsoft Sans Serif"/>
              </a:rPr>
              <a:t>первого</a:t>
            </a:r>
            <a:r>
              <a:rPr sz="2600" spc="-120" dirty="0">
                <a:latin typeface="Microsoft Sans Serif"/>
                <a:cs typeface="Microsoft Sans Serif"/>
              </a:rPr>
              <a:t> ребенка, </a:t>
            </a:r>
            <a:r>
              <a:rPr sz="2600" spc="-150" dirty="0">
                <a:latin typeface="Microsoft Sans Serif"/>
                <a:cs typeface="Microsoft Sans Serif"/>
              </a:rPr>
              <a:t>50%</a:t>
            </a:r>
            <a:r>
              <a:rPr sz="2600" spc="-165" dirty="0">
                <a:latin typeface="Microsoft Sans Serif"/>
                <a:cs typeface="Microsoft Sans Serif"/>
              </a:rPr>
              <a:t> </a:t>
            </a:r>
            <a:r>
              <a:rPr sz="2600" dirty="0">
                <a:latin typeface="Microsoft Sans Serif"/>
                <a:cs typeface="Microsoft Sans Serif"/>
              </a:rPr>
              <a:t>-</a:t>
            </a:r>
            <a:r>
              <a:rPr sz="2600" spc="-125" dirty="0">
                <a:latin typeface="Microsoft Sans Serif"/>
                <a:cs typeface="Microsoft Sans Serif"/>
              </a:rPr>
              <a:t> </a:t>
            </a:r>
            <a:r>
              <a:rPr sz="2600" spc="-270" dirty="0">
                <a:latin typeface="Microsoft Sans Serif"/>
                <a:cs typeface="Microsoft Sans Serif"/>
              </a:rPr>
              <a:t>за</a:t>
            </a:r>
            <a:r>
              <a:rPr sz="2600" spc="-130" dirty="0">
                <a:latin typeface="Microsoft Sans Serif"/>
                <a:cs typeface="Microsoft Sans Serif"/>
              </a:rPr>
              <a:t> </a:t>
            </a:r>
            <a:r>
              <a:rPr sz="2600" spc="-10" dirty="0">
                <a:latin typeface="Microsoft Sans Serif"/>
                <a:cs typeface="Microsoft Sans Serif"/>
              </a:rPr>
              <a:t>второго,</a:t>
            </a:r>
            <a:endParaRPr sz="2600">
              <a:latin typeface="Microsoft Sans Serif"/>
              <a:cs typeface="Microsoft Sans Serif"/>
            </a:endParaRPr>
          </a:p>
          <a:p>
            <a:pPr marL="12700" marR="314960">
              <a:lnSpc>
                <a:spcPts val="2930"/>
              </a:lnSpc>
              <a:spcBef>
                <a:spcPts val="1375"/>
              </a:spcBef>
            </a:pPr>
            <a:r>
              <a:rPr sz="2600" spc="-150" dirty="0">
                <a:latin typeface="Microsoft Sans Serif"/>
                <a:cs typeface="Microsoft Sans Serif"/>
              </a:rPr>
              <a:t>70%</a:t>
            </a:r>
            <a:r>
              <a:rPr sz="2600" spc="-160" dirty="0">
                <a:latin typeface="Microsoft Sans Serif"/>
                <a:cs typeface="Microsoft Sans Serif"/>
              </a:rPr>
              <a:t> </a:t>
            </a:r>
            <a:r>
              <a:rPr sz="2600" dirty="0">
                <a:latin typeface="Microsoft Sans Serif"/>
                <a:cs typeface="Microsoft Sans Serif"/>
              </a:rPr>
              <a:t>-</a:t>
            </a:r>
            <a:r>
              <a:rPr sz="2600" spc="-130" dirty="0">
                <a:latin typeface="Microsoft Sans Serif"/>
                <a:cs typeface="Microsoft Sans Serif"/>
              </a:rPr>
              <a:t> </a:t>
            </a:r>
            <a:r>
              <a:rPr sz="2600" spc="-270" dirty="0">
                <a:latin typeface="Microsoft Sans Serif"/>
                <a:cs typeface="Microsoft Sans Serif"/>
              </a:rPr>
              <a:t>за</a:t>
            </a:r>
            <a:r>
              <a:rPr sz="2600" spc="-130" dirty="0">
                <a:latin typeface="Microsoft Sans Serif"/>
                <a:cs typeface="Microsoft Sans Serif"/>
              </a:rPr>
              <a:t> </a:t>
            </a:r>
            <a:r>
              <a:rPr sz="2600" spc="-100" dirty="0">
                <a:latin typeface="Microsoft Sans Serif"/>
                <a:cs typeface="Microsoft Sans Serif"/>
              </a:rPr>
              <a:t>третьего</a:t>
            </a:r>
            <a:r>
              <a:rPr sz="2600" spc="-125" dirty="0">
                <a:latin typeface="Microsoft Sans Serif"/>
                <a:cs typeface="Microsoft Sans Serif"/>
              </a:rPr>
              <a:t> </a:t>
            </a:r>
            <a:r>
              <a:rPr sz="2600" spc="-80" dirty="0">
                <a:latin typeface="Microsoft Sans Serif"/>
                <a:cs typeface="Microsoft Sans Serif"/>
              </a:rPr>
              <a:t>и</a:t>
            </a:r>
            <a:r>
              <a:rPr sz="2600" spc="-125" dirty="0">
                <a:latin typeface="Microsoft Sans Serif"/>
                <a:cs typeface="Microsoft Sans Serif"/>
              </a:rPr>
              <a:t> </a:t>
            </a:r>
            <a:r>
              <a:rPr sz="2600" spc="-90" dirty="0">
                <a:latin typeface="Microsoft Sans Serif"/>
                <a:cs typeface="Microsoft Sans Serif"/>
              </a:rPr>
              <a:t>последующих </a:t>
            </a:r>
            <a:r>
              <a:rPr sz="2600" spc="-10" dirty="0">
                <a:latin typeface="Microsoft Sans Serif"/>
                <a:cs typeface="Microsoft Sans Serif"/>
              </a:rPr>
              <a:t>детей.</a:t>
            </a:r>
            <a:endParaRPr sz="2600">
              <a:latin typeface="Microsoft Sans Serif"/>
              <a:cs typeface="Microsoft Sans Serif"/>
            </a:endParaRPr>
          </a:p>
          <a:p>
            <a:pPr marL="12700" marR="733425">
              <a:lnSpc>
                <a:spcPts val="2930"/>
              </a:lnSpc>
              <a:spcBef>
                <a:spcPts val="1714"/>
              </a:spcBef>
            </a:pPr>
            <a:r>
              <a:rPr sz="2600" spc="-85" dirty="0">
                <a:latin typeface="Microsoft Sans Serif"/>
                <a:cs typeface="Microsoft Sans Serif"/>
              </a:rPr>
              <a:t>Чтобы</a:t>
            </a:r>
            <a:r>
              <a:rPr sz="2600" spc="-105" dirty="0">
                <a:latin typeface="Microsoft Sans Serif"/>
                <a:cs typeface="Microsoft Sans Serif"/>
              </a:rPr>
              <a:t> </a:t>
            </a:r>
            <a:r>
              <a:rPr sz="2600" spc="-170" dirty="0">
                <a:latin typeface="Microsoft Sans Serif"/>
                <a:cs typeface="Microsoft Sans Serif"/>
              </a:rPr>
              <a:t>начать</a:t>
            </a:r>
            <a:r>
              <a:rPr sz="2600" spc="-140" dirty="0">
                <a:latin typeface="Microsoft Sans Serif"/>
                <a:cs typeface="Microsoft Sans Serif"/>
              </a:rPr>
              <a:t> </a:t>
            </a:r>
            <a:r>
              <a:rPr sz="2600" spc="-10" dirty="0">
                <a:latin typeface="Microsoft Sans Serif"/>
                <a:cs typeface="Microsoft Sans Serif"/>
              </a:rPr>
              <a:t>получать </a:t>
            </a:r>
            <a:r>
              <a:rPr sz="2600" spc="-114" dirty="0">
                <a:latin typeface="Microsoft Sans Serif"/>
                <a:cs typeface="Microsoft Sans Serif"/>
              </a:rPr>
              <a:t>компенсацию,</a:t>
            </a:r>
            <a:r>
              <a:rPr sz="2600" spc="-135" dirty="0">
                <a:latin typeface="Microsoft Sans Serif"/>
                <a:cs typeface="Microsoft Sans Serif"/>
              </a:rPr>
              <a:t> </a:t>
            </a:r>
            <a:r>
              <a:rPr sz="2600" spc="-50" dirty="0">
                <a:latin typeface="Microsoft Sans Serif"/>
                <a:cs typeface="Microsoft Sans Serif"/>
              </a:rPr>
              <a:t>нужно</a:t>
            </a:r>
            <a:r>
              <a:rPr sz="2600" spc="-80" dirty="0">
                <a:latin typeface="Microsoft Sans Serif"/>
                <a:cs typeface="Microsoft Sans Serif"/>
              </a:rPr>
              <a:t> </a:t>
            </a:r>
            <a:r>
              <a:rPr sz="2600" spc="-10" dirty="0">
                <a:latin typeface="Microsoft Sans Serif"/>
                <a:cs typeface="Microsoft Sans Serif"/>
              </a:rPr>
              <a:t>подать </a:t>
            </a:r>
            <a:r>
              <a:rPr sz="2600" spc="-195" dirty="0">
                <a:latin typeface="Microsoft Sans Serif"/>
                <a:cs typeface="Microsoft Sans Serif"/>
              </a:rPr>
              <a:t>заявление</a:t>
            </a:r>
            <a:r>
              <a:rPr sz="2600" spc="-110" dirty="0">
                <a:latin typeface="Microsoft Sans Serif"/>
                <a:cs typeface="Microsoft Sans Serif"/>
              </a:rPr>
              <a:t> </a:t>
            </a:r>
            <a:r>
              <a:rPr sz="2600" spc="-204" dirty="0">
                <a:latin typeface="Microsoft Sans Serif"/>
                <a:cs typeface="Microsoft Sans Serif"/>
              </a:rPr>
              <a:t>через</a:t>
            </a:r>
            <a:r>
              <a:rPr sz="2600" spc="-130" dirty="0">
                <a:latin typeface="Microsoft Sans Serif"/>
                <a:cs typeface="Microsoft Sans Serif"/>
              </a:rPr>
              <a:t> </a:t>
            </a:r>
            <a:r>
              <a:rPr sz="2600" spc="-110" dirty="0">
                <a:latin typeface="Microsoft Sans Serif"/>
                <a:cs typeface="Microsoft Sans Serif"/>
              </a:rPr>
              <a:t>региональный </a:t>
            </a:r>
            <a:r>
              <a:rPr sz="2600" spc="-105" dirty="0">
                <a:latin typeface="Microsoft Sans Serif"/>
                <a:cs typeface="Microsoft Sans Serif"/>
              </a:rPr>
              <a:t>портал</a:t>
            </a:r>
            <a:r>
              <a:rPr sz="2600" spc="-160" dirty="0">
                <a:latin typeface="Microsoft Sans Serif"/>
                <a:cs typeface="Microsoft Sans Serif"/>
              </a:rPr>
              <a:t> </a:t>
            </a:r>
            <a:r>
              <a:rPr sz="2600" spc="-10" dirty="0">
                <a:latin typeface="Microsoft Sans Serif"/>
                <a:cs typeface="Microsoft Sans Serif"/>
              </a:rPr>
              <a:t>госуслуг</a:t>
            </a:r>
            <a:endParaRPr sz="26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0" y="1600200"/>
            <a:ext cx="5196840" cy="2186496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 marR="5080" algn="ctr">
              <a:lnSpc>
                <a:spcPts val="5250"/>
              </a:lnSpc>
              <a:spcBef>
                <a:spcPts val="1150"/>
              </a:spcBef>
            </a:pPr>
            <a:r>
              <a:rPr dirty="0"/>
              <a:t>Какие</a:t>
            </a:r>
            <a:r>
              <a:rPr spc="-125" dirty="0"/>
              <a:t> </a:t>
            </a:r>
            <a:r>
              <a:rPr spc="-10" dirty="0"/>
              <a:t>еще</a:t>
            </a:r>
            <a:r>
              <a:rPr spc="-125" dirty="0"/>
              <a:t> </a:t>
            </a:r>
            <a:r>
              <a:rPr spc="95" dirty="0"/>
              <a:t>есть </a:t>
            </a:r>
            <a:r>
              <a:rPr dirty="0"/>
              <a:t>выплаты</a:t>
            </a:r>
            <a:r>
              <a:rPr spc="45" dirty="0"/>
              <a:t> </a:t>
            </a:r>
            <a:r>
              <a:rPr spc="235" dirty="0"/>
              <a:t>от </a:t>
            </a:r>
            <a:r>
              <a:rPr spc="90" dirty="0"/>
              <a:t>государства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64299" y="368395"/>
            <a:ext cx="5154930" cy="435927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42545">
              <a:lnSpc>
                <a:spcPts val="2930"/>
              </a:lnSpc>
              <a:spcBef>
                <a:spcPts val="380"/>
              </a:spcBef>
            </a:pPr>
            <a:r>
              <a:rPr sz="2600" spc="-215" dirty="0">
                <a:latin typeface="Microsoft Sans Serif"/>
                <a:cs typeface="Microsoft Sans Serif"/>
              </a:rPr>
              <a:t>В</a:t>
            </a:r>
            <a:r>
              <a:rPr sz="2600" spc="-180" dirty="0">
                <a:latin typeface="Microsoft Sans Serif"/>
                <a:cs typeface="Microsoft Sans Serif"/>
              </a:rPr>
              <a:t> </a:t>
            </a:r>
            <a:r>
              <a:rPr sz="2600" spc="-140" dirty="0">
                <a:latin typeface="Microsoft Sans Serif"/>
                <a:cs typeface="Microsoft Sans Serif"/>
              </a:rPr>
              <a:t>Российской</a:t>
            </a:r>
            <a:r>
              <a:rPr sz="2600" spc="-114" dirty="0">
                <a:latin typeface="Microsoft Sans Serif"/>
                <a:cs typeface="Microsoft Sans Serif"/>
              </a:rPr>
              <a:t> </a:t>
            </a:r>
            <a:r>
              <a:rPr sz="2600" spc="-125" dirty="0">
                <a:latin typeface="Microsoft Sans Serif"/>
                <a:cs typeface="Microsoft Sans Serif"/>
              </a:rPr>
              <a:t>Федерации</a:t>
            </a:r>
            <a:r>
              <a:rPr sz="2600" spc="-110" dirty="0">
                <a:latin typeface="Microsoft Sans Serif"/>
                <a:cs typeface="Microsoft Sans Serif"/>
              </a:rPr>
              <a:t> </a:t>
            </a:r>
            <a:r>
              <a:rPr sz="2600" spc="-160" dirty="0">
                <a:latin typeface="Microsoft Sans Serif"/>
                <a:cs typeface="Microsoft Sans Serif"/>
              </a:rPr>
              <a:t>для </a:t>
            </a:r>
            <a:r>
              <a:rPr sz="2600" spc="-140" dirty="0">
                <a:latin typeface="Microsoft Sans Serif"/>
                <a:cs typeface="Microsoft Sans Serif"/>
              </a:rPr>
              <a:t>семей </a:t>
            </a:r>
            <a:r>
              <a:rPr sz="2600" spc="-185" dirty="0">
                <a:latin typeface="Microsoft Sans Serif"/>
                <a:cs typeface="Microsoft Sans Serif"/>
              </a:rPr>
              <a:t>с</a:t>
            </a:r>
            <a:r>
              <a:rPr sz="2600" spc="-150" dirty="0">
                <a:latin typeface="Microsoft Sans Serif"/>
                <a:cs typeface="Microsoft Sans Serif"/>
              </a:rPr>
              <a:t> </a:t>
            </a:r>
            <a:r>
              <a:rPr sz="2600" spc="-130" dirty="0">
                <a:latin typeface="Microsoft Sans Serif"/>
                <a:cs typeface="Microsoft Sans Serif"/>
              </a:rPr>
              <a:t>невысокими</a:t>
            </a:r>
            <a:r>
              <a:rPr sz="2600" spc="-110" dirty="0">
                <a:latin typeface="Microsoft Sans Serif"/>
                <a:cs typeface="Microsoft Sans Serif"/>
              </a:rPr>
              <a:t> </a:t>
            </a:r>
            <a:r>
              <a:rPr sz="2600" spc="-10" dirty="0">
                <a:latin typeface="Microsoft Sans Serif"/>
                <a:cs typeface="Microsoft Sans Serif"/>
              </a:rPr>
              <a:t>доходами </a:t>
            </a:r>
            <a:r>
              <a:rPr sz="2600" spc="-110" dirty="0">
                <a:latin typeface="Microsoft Sans Serif"/>
                <a:cs typeface="Microsoft Sans Serif"/>
              </a:rPr>
              <a:t>предусмотрены</a:t>
            </a:r>
            <a:r>
              <a:rPr sz="2600" spc="-60" dirty="0">
                <a:latin typeface="Microsoft Sans Serif"/>
                <a:cs typeface="Microsoft Sans Serif"/>
              </a:rPr>
              <a:t> </a:t>
            </a:r>
            <a:r>
              <a:rPr sz="2600" spc="-50" dirty="0">
                <a:latin typeface="Microsoft Sans Serif"/>
                <a:cs typeface="Microsoft Sans Serif"/>
              </a:rPr>
              <a:t>дополнительные </a:t>
            </a:r>
            <a:r>
              <a:rPr sz="2600" spc="-195" dirty="0">
                <a:latin typeface="Microsoft Sans Serif"/>
                <a:cs typeface="Microsoft Sans Serif"/>
              </a:rPr>
              <a:t>ежемесячные</a:t>
            </a:r>
            <a:r>
              <a:rPr sz="2600" spc="-110" dirty="0">
                <a:latin typeface="Microsoft Sans Serif"/>
                <a:cs typeface="Microsoft Sans Serif"/>
              </a:rPr>
              <a:t> </a:t>
            </a:r>
            <a:r>
              <a:rPr sz="2600" spc="-175" dirty="0">
                <a:latin typeface="Microsoft Sans Serif"/>
                <a:cs typeface="Microsoft Sans Serif"/>
              </a:rPr>
              <a:t>выплаты</a:t>
            </a:r>
            <a:r>
              <a:rPr sz="2600" spc="-95" dirty="0">
                <a:latin typeface="Microsoft Sans Serif"/>
                <a:cs typeface="Microsoft Sans Serif"/>
              </a:rPr>
              <a:t> </a:t>
            </a:r>
            <a:r>
              <a:rPr sz="2600" spc="-25" dirty="0">
                <a:latin typeface="Microsoft Sans Serif"/>
                <a:cs typeface="Microsoft Sans Serif"/>
              </a:rPr>
              <a:t>от </a:t>
            </a:r>
            <a:r>
              <a:rPr sz="2600" spc="-100" dirty="0">
                <a:latin typeface="Microsoft Sans Serif"/>
                <a:cs typeface="Microsoft Sans Serif"/>
              </a:rPr>
              <a:t>государства.</a:t>
            </a:r>
            <a:r>
              <a:rPr sz="2600" spc="-140" dirty="0">
                <a:latin typeface="Microsoft Sans Serif"/>
                <a:cs typeface="Microsoft Sans Serif"/>
              </a:rPr>
              <a:t> </a:t>
            </a:r>
            <a:r>
              <a:rPr sz="2600" spc="-250" dirty="0">
                <a:latin typeface="Microsoft Sans Serif"/>
                <a:cs typeface="Microsoft Sans Serif"/>
              </a:rPr>
              <a:t>Вы</a:t>
            </a:r>
            <a:r>
              <a:rPr sz="2600" spc="-95" dirty="0">
                <a:latin typeface="Microsoft Sans Serif"/>
                <a:cs typeface="Microsoft Sans Serif"/>
              </a:rPr>
              <a:t> </a:t>
            </a:r>
            <a:r>
              <a:rPr sz="2600" spc="-125" dirty="0">
                <a:latin typeface="Microsoft Sans Serif"/>
                <a:cs typeface="Microsoft Sans Serif"/>
              </a:rPr>
              <a:t>можете</a:t>
            </a:r>
            <a:r>
              <a:rPr sz="2600" spc="-114" dirty="0">
                <a:latin typeface="Microsoft Sans Serif"/>
                <a:cs typeface="Microsoft Sans Serif"/>
              </a:rPr>
              <a:t> </a:t>
            </a:r>
            <a:r>
              <a:rPr sz="2600" spc="-10" dirty="0">
                <a:latin typeface="Microsoft Sans Serif"/>
                <a:cs typeface="Microsoft Sans Serif"/>
              </a:rPr>
              <a:t>получать от</a:t>
            </a:r>
            <a:r>
              <a:rPr sz="2600" spc="-180" dirty="0">
                <a:latin typeface="Microsoft Sans Serif"/>
                <a:cs typeface="Microsoft Sans Serif"/>
              </a:rPr>
              <a:t> </a:t>
            </a:r>
            <a:r>
              <a:rPr sz="2600" spc="-110" dirty="0">
                <a:latin typeface="Microsoft Sans Serif"/>
                <a:cs typeface="Microsoft Sans Serif"/>
              </a:rPr>
              <a:t>половины</a:t>
            </a:r>
            <a:r>
              <a:rPr sz="2600" spc="-130" dirty="0">
                <a:latin typeface="Microsoft Sans Serif"/>
                <a:cs typeface="Microsoft Sans Serif"/>
              </a:rPr>
              <a:t> </a:t>
            </a:r>
            <a:r>
              <a:rPr sz="2600" spc="-50" dirty="0">
                <a:latin typeface="Microsoft Sans Serif"/>
                <a:cs typeface="Microsoft Sans Serif"/>
              </a:rPr>
              <a:t>до</a:t>
            </a:r>
            <a:r>
              <a:rPr sz="2600" spc="-120" dirty="0">
                <a:latin typeface="Microsoft Sans Serif"/>
                <a:cs typeface="Microsoft Sans Serif"/>
              </a:rPr>
              <a:t> </a:t>
            </a:r>
            <a:r>
              <a:rPr sz="2600" spc="-60" dirty="0">
                <a:latin typeface="Microsoft Sans Serif"/>
                <a:cs typeface="Microsoft Sans Serif"/>
              </a:rPr>
              <a:t>полного</a:t>
            </a:r>
            <a:r>
              <a:rPr sz="2600" spc="-125" dirty="0">
                <a:latin typeface="Microsoft Sans Serif"/>
                <a:cs typeface="Microsoft Sans Serif"/>
              </a:rPr>
              <a:t> </a:t>
            </a:r>
            <a:r>
              <a:rPr sz="2600" spc="-35" dirty="0">
                <a:latin typeface="Microsoft Sans Serif"/>
                <a:cs typeface="Microsoft Sans Serif"/>
              </a:rPr>
              <a:t>размера </a:t>
            </a:r>
            <a:r>
              <a:rPr sz="2600" spc="-50" dirty="0">
                <a:latin typeface="Microsoft Sans Serif"/>
                <a:cs typeface="Microsoft Sans Serif"/>
              </a:rPr>
              <a:t>прожиточного</a:t>
            </a:r>
            <a:r>
              <a:rPr sz="2600" spc="-100" dirty="0">
                <a:latin typeface="Microsoft Sans Serif"/>
                <a:cs typeface="Microsoft Sans Serif"/>
              </a:rPr>
              <a:t> </a:t>
            </a:r>
            <a:r>
              <a:rPr sz="2600" spc="-110" dirty="0">
                <a:latin typeface="Microsoft Sans Serif"/>
                <a:cs typeface="Microsoft Sans Serif"/>
              </a:rPr>
              <a:t>минимума</a:t>
            </a:r>
            <a:r>
              <a:rPr sz="2600" spc="-100" dirty="0">
                <a:latin typeface="Microsoft Sans Serif"/>
                <a:cs typeface="Microsoft Sans Serif"/>
              </a:rPr>
              <a:t> </a:t>
            </a:r>
            <a:r>
              <a:rPr sz="2600" spc="-25" dirty="0">
                <a:latin typeface="Microsoft Sans Serif"/>
                <a:cs typeface="Microsoft Sans Serif"/>
              </a:rPr>
              <a:t>на </a:t>
            </a:r>
            <a:r>
              <a:rPr sz="2600" spc="-145" dirty="0">
                <a:latin typeface="Microsoft Sans Serif"/>
                <a:cs typeface="Microsoft Sans Serif"/>
              </a:rPr>
              <a:t>ребенка</a:t>
            </a:r>
            <a:r>
              <a:rPr sz="2600" spc="-135" dirty="0">
                <a:latin typeface="Microsoft Sans Serif"/>
                <a:cs typeface="Microsoft Sans Serif"/>
              </a:rPr>
              <a:t> </a:t>
            </a:r>
            <a:r>
              <a:rPr sz="2600" spc="-215" dirty="0">
                <a:latin typeface="Microsoft Sans Serif"/>
                <a:cs typeface="Microsoft Sans Serif"/>
              </a:rPr>
              <a:t>в</a:t>
            </a:r>
            <a:r>
              <a:rPr sz="2600" spc="-135" dirty="0">
                <a:latin typeface="Microsoft Sans Serif"/>
                <a:cs typeface="Microsoft Sans Serif"/>
              </a:rPr>
              <a:t> </a:t>
            </a:r>
            <a:r>
              <a:rPr sz="2600" spc="-10" dirty="0">
                <a:latin typeface="Microsoft Sans Serif"/>
                <a:cs typeface="Microsoft Sans Serif"/>
              </a:rPr>
              <a:t>регионе.</a:t>
            </a:r>
            <a:endParaRPr sz="2600">
              <a:latin typeface="Microsoft Sans Serif"/>
              <a:cs typeface="Microsoft Sans Serif"/>
            </a:endParaRPr>
          </a:p>
          <a:p>
            <a:pPr marL="12700" marR="5080">
              <a:lnSpc>
                <a:spcPts val="2930"/>
              </a:lnSpc>
              <a:spcBef>
                <a:spcPts val="1685"/>
              </a:spcBef>
            </a:pPr>
            <a:r>
              <a:rPr sz="2600" spc="-150" dirty="0">
                <a:latin typeface="Microsoft Sans Serif"/>
                <a:cs typeface="Microsoft Sans Serif"/>
              </a:rPr>
              <a:t>Выплату</a:t>
            </a:r>
            <a:r>
              <a:rPr sz="2600" spc="-120" dirty="0">
                <a:latin typeface="Microsoft Sans Serif"/>
                <a:cs typeface="Microsoft Sans Serif"/>
              </a:rPr>
              <a:t> </a:t>
            </a:r>
            <a:r>
              <a:rPr sz="2600" spc="-70" dirty="0">
                <a:latin typeface="Microsoft Sans Serif"/>
                <a:cs typeface="Microsoft Sans Serif"/>
              </a:rPr>
              <a:t>можно</a:t>
            </a:r>
            <a:r>
              <a:rPr sz="2600" spc="-80" dirty="0">
                <a:latin typeface="Microsoft Sans Serif"/>
                <a:cs typeface="Microsoft Sans Serif"/>
              </a:rPr>
              <a:t> </a:t>
            </a:r>
            <a:r>
              <a:rPr sz="2600" spc="-85" dirty="0">
                <a:latin typeface="Microsoft Sans Serif"/>
                <a:cs typeface="Microsoft Sans Serif"/>
              </a:rPr>
              <a:t>оформить</a:t>
            </a:r>
            <a:r>
              <a:rPr sz="2600" spc="-130" dirty="0">
                <a:latin typeface="Microsoft Sans Serif"/>
                <a:cs typeface="Microsoft Sans Serif"/>
              </a:rPr>
              <a:t> </a:t>
            </a:r>
            <a:r>
              <a:rPr sz="2600" spc="-25" dirty="0">
                <a:latin typeface="Microsoft Sans Serif"/>
                <a:cs typeface="Microsoft Sans Serif"/>
              </a:rPr>
              <a:t>на </a:t>
            </a:r>
            <a:r>
              <a:rPr sz="2600" spc="-90" dirty="0">
                <a:latin typeface="Microsoft Sans Serif"/>
                <a:cs typeface="Microsoft Sans Serif"/>
              </a:rPr>
              <a:t>едином</a:t>
            </a:r>
            <a:r>
              <a:rPr sz="2600" spc="-130" dirty="0">
                <a:latin typeface="Microsoft Sans Serif"/>
                <a:cs typeface="Microsoft Sans Serif"/>
              </a:rPr>
              <a:t> портале </a:t>
            </a:r>
            <a:r>
              <a:rPr sz="2600" spc="-85" dirty="0">
                <a:latin typeface="Microsoft Sans Serif"/>
                <a:cs typeface="Microsoft Sans Serif"/>
              </a:rPr>
              <a:t>госуслуг,</a:t>
            </a:r>
            <a:r>
              <a:rPr sz="2600" spc="-160" dirty="0">
                <a:latin typeface="Microsoft Sans Serif"/>
                <a:cs typeface="Microsoft Sans Serif"/>
              </a:rPr>
              <a:t> </a:t>
            </a:r>
            <a:r>
              <a:rPr sz="2600" spc="-215" dirty="0">
                <a:latin typeface="Microsoft Sans Serif"/>
                <a:cs typeface="Microsoft Sans Serif"/>
              </a:rPr>
              <a:t>в</a:t>
            </a:r>
            <a:r>
              <a:rPr sz="2600" spc="-120" dirty="0">
                <a:latin typeface="Microsoft Sans Serif"/>
                <a:cs typeface="Microsoft Sans Serif"/>
              </a:rPr>
              <a:t> </a:t>
            </a:r>
            <a:r>
              <a:rPr sz="2600" spc="-80" dirty="0">
                <a:latin typeface="Microsoft Sans Serif"/>
                <a:cs typeface="Microsoft Sans Serif"/>
              </a:rPr>
              <a:t>центрах</a:t>
            </a:r>
            <a:endParaRPr sz="2600">
              <a:latin typeface="Microsoft Sans Serif"/>
              <a:cs typeface="Microsoft Sans Serif"/>
            </a:endParaRPr>
          </a:p>
          <a:p>
            <a:pPr marL="12700">
              <a:lnSpc>
                <a:spcPts val="2855"/>
              </a:lnSpc>
            </a:pPr>
            <a:r>
              <a:rPr sz="2600" dirty="0">
                <a:latin typeface="Microsoft Sans Serif"/>
                <a:cs typeface="Microsoft Sans Serif"/>
              </a:rPr>
              <a:t>«Мои</a:t>
            </a:r>
            <a:r>
              <a:rPr sz="2600" spc="30" dirty="0">
                <a:latin typeface="Microsoft Sans Serif"/>
                <a:cs typeface="Microsoft Sans Serif"/>
              </a:rPr>
              <a:t> </a:t>
            </a:r>
            <a:r>
              <a:rPr sz="2600" spc="-10" dirty="0">
                <a:latin typeface="Microsoft Sans Serif"/>
                <a:cs typeface="Microsoft Sans Serif"/>
              </a:rPr>
              <a:t>документы»</a:t>
            </a:r>
            <a:endParaRPr sz="26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1828800"/>
            <a:ext cx="5425440" cy="2186496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 marR="5080" algn="ctr">
              <a:lnSpc>
                <a:spcPts val="5250"/>
              </a:lnSpc>
              <a:spcBef>
                <a:spcPts val="1150"/>
              </a:spcBef>
            </a:pPr>
            <a:r>
              <a:rPr spc="120" dirty="0"/>
              <a:t>Кого </a:t>
            </a:r>
            <a:r>
              <a:rPr dirty="0"/>
              <a:t>освобождают</a:t>
            </a:r>
            <a:r>
              <a:rPr spc="260" dirty="0"/>
              <a:t> </a:t>
            </a:r>
            <a:r>
              <a:rPr spc="235" dirty="0"/>
              <a:t>от </a:t>
            </a:r>
            <a:r>
              <a:rPr spc="-10" dirty="0"/>
              <a:t>родительской </a:t>
            </a:r>
            <a:r>
              <a:rPr spc="85" dirty="0"/>
              <a:t>платы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64299" y="368398"/>
            <a:ext cx="5143500" cy="538797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292735">
              <a:lnSpc>
                <a:spcPts val="2930"/>
              </a:lnSpc>
              <a:spcBef>
                <a:spcPts val="380"/>
              </a:spcBef>
            </a:pPr>
            <a:r>
              <a:rPr sz="2600" spc="-135" dirty="0">
                <a:latin typeface="Microsoft Sans Serif"/>
                <a:cs typeface="Microsoft Sans Serif"/>
              </a:rPr>
              <a:t>Родительскую </a:t>
            </a:r>
            <a:r>
              <a:rPr sz="2600" spc="-110" dirty="0">
                <a:latin typeface="Microsoft Sans Serif"/>
                <a:cs typeface="Microsoft Sans Serif"/>
              </a:rPr>
              <a:t>плату</a:t>
            </a:r>
            <a:r>
              <a:rPr sz="2600" spc="-114" dirty="0">
                <a:latin typeface="Microsoft Sans Serif"/>
                <a:cs typeface="Microsoft Sans Serif"/>
              </a:rPr>
              <a:t> </a:t>
            </a:r>
            <a:r>
              <a:rPr sz="2600" spc="-145" dirty="0">
                <a:latin typeface="Microsoft Sans Serif"/>
                <a:cs typeface="Microsoft Sans Serif"/>
              </a:rPr>
              <a:t>не</a:t>
            </a:r>
            <a:r>
              <a:rPr sz="2600" spc="-110" dirty="0">
                <a:latin typeface="Microsoft Sans Serif"/>
                <a:cs typeface="Microsoft Sans Serif"/>
              </a:rPr>
              <a:t> </a:t>
            </a:r>
            <a:r>
              <a:rPr sz="2600" spc="-130" dirty="0">
                <a:latin typeface="Microsoft Sans Serif"/>
                <a:cs typeface="Microsoft Sans Serif"/>
              </a:rPr>
              <a:t>взимают</a:t>
            </a:r>
            <a:r>
              <a:rPr sz="2600" spc="-140" dirty="0">
                <a:latin typeface="Microsoft Sans Serif"/>
                <a:cs typeface="Microsoft Sans Serif"/>
              </a:rPr>
              <a:t> </a:t>
            </a:r>
            <a:r>
              <a:rPr sz="2600" spc="-50" dirty="0">
                <a:latin typeface="Microsoft Sans Serif"/>
                <a:cs typeface="Microsoft Sans Serif"/>
              </a:rPr>
              <a:t>с </a:t>
            </a:r>
            <a:r>
              <a:rPr sz="2600" spc="-105" dirty="0">
                <a:latin typeface="Microsoft Sans Serif"/>
                <a:cs typeface="Microsoft Sans Serif"/>
              </a:rPr>
              <a:t>родителей </a:t>
            </a:r>
            <a:r>
              <a:rPr sz="2600" spc="-130" dirty="0">
                <a:latin typeface="Microsoft Sans Serif"/>
                <a:cs typeface="Microsoft Sans Serif"/>
              </a:rPr>
              <a:t>детей</a:t>
            </a:r>
            <a:r>
              <a:rPr sz="2600" spc="-105" dirty="0">
                <a:latin typeface="Microsoft Sans Serif"/>
                <a:cs typeface="Microsoft Sans Serif"/>
              </a:rPr>
              <a:t> </a:t>
            </a:r>
            <a:r>
              <a:rPr sz="2600" spc="-150" dirty="0">
                <a:latin typeface="Microsoft Sans Serif"/>
                <a:cs typeface="Microsoft Sans Serif"/>
              </a:rPr>
              <a:t>из</a:t>
            </a:r>
            <a:r>
              <a:rPr sz="2600" spc="-145" dirty="0">
                <a:latin typeface="Microsoft Sans Serif"/>
                <a:cs typeface="Microsoft Sans Serif"/>
              </a:rPr>
              <a:t> </a:t>
            </a:r>
            <a:r>
              <a:rPr sz="2600" spc="-10" dirty="0">
                <a:latin typeface="Microsoft Sans Serif"/>
                <a:cs typeface="Microsoft Sans Serif"/>
              </a:rPr>
              <a:t>льготных категорий:</a:t>
            </a:r>
            <a:endParaRPr sz="2600">
              <a:latin typeface="Microsoft Sans Serif"/>
              <a:cs typeface="Microsoft Sans Serif"/>
            </a:endParaRPr>
          </a:p>
          <a:p>
            <a:pPr marL="193040" indent="-180340">
              <a:lnSpc>
                <a:spcPct val="100000"/>
              </a:lnSpc>
              <a:spcBef>
                <a:spcPts val="1455"/>
              </a:spcBef>
              <a:buChar char="-"/>
              <a:tabLst>
                <a:tab pos="193040" algn="l"/>
              </a:tabLst>
            </a:pPr>
            <a:r>
              <a:rPr sz="2600" spc="-100" dirty="0">
                <a:latin typeface="Microsoft Sans Serif"/>
                <a:cs typeface="Microsoft Sans Serif"/>
              </a:rPr>
              <a:t>детей-</a:t>
            </a:r>
            <a:r>
              <a:rPr sz="2600" spc="-10" dirty="0">
                <a:latin typeface="Microsoft Sans Serif"/>
                <a:cs typeface="Microsoft Sans Serif"/>
              </a:rPr>
              <a:t>инвалидов,</a:t>
            </a:r>
            <a:endParaRPr sz="2600">
              <a:latin typeface="Microsoft Sans Serif"/>
              <a:cs typeface="Microsoft Sans Serif"/>
            </a:endParaRPr>
          </a:p>
          <a:p>
            <a:pPr marL="193040" indent="-180340">
              <a:lnSpc>
                <a:spcPct val="100000"/>
              </a:lnSpc>
              <a:spcBef>
                <a:spcPts val="1530"/>
              </a:spcBef>
              <a:buChar char="-"/>
              <a:tabLst>
                <a:tab pos="193040" algn="l"/>
              </a:tabLst>
            </a:pPr>
            <a:r>
              <a:rPr sz="2600" spc="-100" dirty="0">
                <a:latin typeface="Microsoft Sans Serif"/>
                <a:cs typeface="Microsoft Sans Serif"/>
              </a:rPr>
              <a:t>детей-</a:t>
            </a:r>
            <a:r>
              <a:rPr sz="2600" spc="-10" dirty="0">
                <a:latin typeface="Microsoft Sans Serif"/>
                <a:cs typeface="Microsoft Sans Serif"/>
              </a:rPr>
              <a:t>сирот,</a:t>
            </a:r>
            <a:endParaRPr sz="2600">
              <a:latin typeface="Microsoft Sans Serif"/>
              <a:cs typeface="Microsoft Sans Serif"/>
            </a:endParaRPr>
          </a:p>
          <a:p>
            <a:pPr marL="12700" marR="892175" indent="180340">
              <a:lnSpc>
                <a:spcPts val="2920"/>
              </a:lnSpc>
              <a:spcBef>
                <a:spcPts val="1789"/>
              </a:spcBef>
              <a:buChar char="-"/>
              <a:tabLst>
                <a:tab pos="193040" algn="l"/>
              </a:tabLst>
            </a:pPr>
            <a:r>
              <a:rPr sz="2600" spc="-120" dirty="0">
                <a:latin typeface="Microsoft Sans Serif"/>
                <a:cs typeface="Microsoft Sans Serif"/>
              </a:rPr>
              <a:t>детей,</a:t>
            </a:r>
            <a:r>
              <a:rPr sz="2600" spc="-145" dirty="0">
                <a:latin typeface="Microsoft Sans Serif"/>
                <a:cs typeface="Microsoft Sans Serif"/>
              </a:rPr>
              <a:t> </a:t>
            </a:r>
            <a:r>
              <a:rPr sz="2600" spc="-100" dirty="0">
                <a:latin typeface="Microsoft Sans Serif"/>
                <a:cs typeface="Microsoft Sans Serif"/>
              </a:rPr>
              <a:t>которые</a:t>
            </a:r>
            <a:r>
              <a:rPr sz="2600" spc="-110" dirty="0">
                <a:latin typeface="Microsoft Sans Serif"/>
                <a:cs typeface="Microsoft Sans Serif"/>
              </a:rPr>
              <a:t> </a:t>
            </a:r>
            <a:r>
              <a:rPr sz="2600" spc="-140" dirty="0">
                <a:latin typeface="Microsoft Sans Serif"/>
                <a:cs typeface="Microsoft Sans Serif"/>
              </a:rPr>
              <a:t>остались</a:t>
            </a:r>
            <a:r>
              <a:rPr sz="2600" spc="-135" dirty="0">
                <a:latin typeface="Microsoft Sans Serif"/>
                <a:cs typeface="Microsoft Sans Serif"/>
              </a:rPr>
              <a:t> </a:t>
            </a:r>
            <a:r>
              <a:rPr sz="2600" spc="-145" dirty="0">
                <a:latin typeface="Microsoft Sans Serif"/>
                <a:cs typeface="Microsoft Sans Serif"/>
              </a:rPr>
              <a:t>без попечения</a:t>
            </a:r>
            <a:r>
              <a:rPr sz="2600" spc="-95" dirty="0">
                <a:latin typeface="Microsoft Sans Serif"/>
                <a:cs typeface="Microsoft Sans Serif"/>
              </a:rPr>
              <a:t> </a:t>
            </a:r>
            <a:r>
              <a:rPr sz="2600" spc="-10" dirty="0">
                <a:latin typeface="Microsoft Sans Serif"/>
                <a:cs typeface="Microsoft Sans Serif"/>
              </a:rPr>
              <a:t>родителей,</a:t>
            </a:r>
            <a:endParaRPr sz="2600">
              <a:latin typeface="Microsoft Sans Serif"/>
              <a:cs typeface="Microsoft Sans Serif"/>
            </a:endParaRPr>
          </a:p>
          <a:p>
            <a:pPr marL="12700" marR="1687830" indent="180340">
              <a:lnSpc>
                <a:spcPts val="2930"/>
              </a:lnSpc>
              <a:spcBef>
                <a:spcPts val="1730"/>
              </a:spcBef>
              <a:buChar char="-"/>
              <a:tabLst>
                <a:tab pos="193040" algn="l"/>
              </a:tabLst>
            </a:pPr>
            <a:r>
              <a:rPr sz="2600" spc="-130" dirty="0">
                <a:latin typeface="Microsoft Sans Serif"/>
                <a:cs typeface="Microsoft Sans Serif"/>
              </a:rPr>
              <a:t>детей</a:t>
            </a:r>
            <a:r>
              <a:rPr sz="2600" spc="-110" dirty="0">
                <a:latin typeface="Microsoft Sans Serif"/>
                <a:cs typeface="Microsoft Sans Serif"/>
              </a:rPr>
              <a:t> </a:t>
            </a:r>
            <a:r>
              <a:rPr sz="2600" spc="-185" dirty="0">
                <a:latin typeface="Microsoft Sans Serif"/>
                <a:cs typeface="Microsoft Sans Serif"/>
              </a:rPr>
              <a:t>с</a:t>
            </a:r>
            <a:r>
              <a:rPr sz="2600" spc="-145" dirty="0">
                <a:latin typeface="Microsoft Sans Serif"/>
                <a:cs typeface="Microsoft Sans Serif"/>
              </a:rPr>
              <a:t> </a:t>
            </a:r>
            <a:r>
              <a:rPr sz="2600" spc="-95" dirty="0">
                <a:latin typeface="Microsoft Sans Serif"/>
                <a:cs typeface="Microsoft Sans Serif"/>
              </a:rPr>
              <a:t>туберкулезной </a:t>
            </a:r>
            <a:r>
              <a:rPr sz="2600" spc="-20" dirty="0">
                <a:latin typeface="Microsoft Sans Serif"/>
                <a:cs typeface="Microsoft Sans Serif"/>
              </a:rPr>
              <a:t>интоксикацией.</a:t>
            </a:r>
            <a:endParaRPr sz="2600">
              <a:latin typeface="Microsoft Sans Serif"/>
              <a:cs typeface="Microsoft Sans Serif"/>
            </a:endParaRPr>
          </a:p>
          <a:p>
            <a:pPr marL="12700">
              <a:lnSpc>
                <a:spcPts val="2755"/>
              </a:lnSpc>
            </a:pPr>
            <a:r>
              <a:rPr sz="2600" spc="-80" dirty="0">
                <a:latin typeface="Microsoft Sans Serif"/>
                <a:cs typeface="Microsoft Sans Serif"/>
              </a:rPr>
              <a:t>Эти</a:t>
            </a:r>
            <a:r>
              <a:rPr sz="2600" spc="-100" dirty="0">
                <a:latin typeface="Microsoft Sans Serif"/>
                <a:cs typeface="Microsoft Sans Serif"/>
              </a:rPr>
              <a:t> </a:t>
            </a:r>
            <a:r>
              <a:rPr sz="2600" spc="-85" dirty="0">
                <a:latin typeface="Microsoft Sans Serif"/>
                <a:cs typeface="Microsoft Sans Serif"/>
              </a:rPr>
              <a:t>категории</a:t>
            </a:r>
            <a:r>
              <a:rPr sz="2600" spc="-100" dirty="0">
                <a:latin typeface="Microsoft Sans Serif"/>
                <a:cs typeface="Microsoft Sans Serif"/>
              </a:rPr>
              <a:t> </a:t>
            </a:r>
            <a:r>
              <a:rPr sz="2600" spc="-130" dirty="0">
                <a:latin typeface="Microsoft Sans Serif"/>
                <a:cs typeface="Microsoft Sans Serif"/>
              </a:rPr>
              <a:t>установлены</a:t>
            </a:r>
            <a:r>
              <a:rPr sz="2600" spc="-105" dirty="0">
                <a:latin typeface="Microsoft Sans Serif"/>
                <a:cs typeface="Microsoft Sans Serif"/>
              </a:rPr>
              <a:t> </a:t>
            </a:r>
            <a:r>
              <a:rPr sz="2600" spc="-10" dirty="0">
                <a:latin typeface="Microsoft Sans Serif"/>
                <a:cs typeface="Microsoft Sans Serif"/>
              </a:rPr>
              <a:t>частью</a:t>
            </a:r>
            <a:endParaRPr sz="2600">
              <a:latin typeface="Microsoft Sans Serif"/>
              <a:cs typeface="Microsoft Sans Serif"/>
            </a:endParaRPr>
          </a:p>
          <a:p>
            <a:pPr marL="12700" marR="5080">
              <a:lnSpc>
                <a:spcPts val="2930"/>
              </a:lnSpc>
              <a:spcBef>
                <a:spcPts val="155"/>
              </a:spcBef>
            </a:pPr>
            <a:r>
              <a:rPr sz="2600" spc="-165" dirty="0">
                <a:latin typeface="Microsoft Sans Serif"/>
                <a:cs typeface="Microsoft Sans Serif"/>
              </a:rPr>
              <a:t>3</a:t>
            </a:r>
            <a:r>
              <a:rPr sz="2600" spc="-170" dirty="0">
                <a:latin typeface="Microsoft Sans Serif"/>
                <a:cs typeface="Microsoft Sans Serif"/>
              </a:rPr>
              <a:t> </a:t>
            </a:r>
            <a:r>
              <a:rPr sz="2600" spc="-114" dirty="0">
                <a:latin typeface="Microsoft Sans Serif"/>
                <a:cs typeface="Microsoft Sans Serif"/>
              </a:rPr>
              <a:t>статьи </a:t>
            </a:r>
            <a:r>
              <a:rPr sz="2600" spc="-175" dirty="0">
                <a:latin typeface="Microsoft Sans Serif"/>
                <a:cs typeface="Microsoft Sans Serif"/>
              </a:rPr>
              <a:t>65</a:t>
            </a:r>
            <a:r>
              <a:rPr sz="2600" spc="-165" dirty="0">
                <a:latin typeface="Microsoft Sans Serif"/>
                <a:cs typeface="Microsoft Sans Serif"/>
              </a:rPr>
              <a:t> </a:t>
            </a:r>
            <a:r>
              <a:rPr sz="2600" spc="-125" dirty="0">
                <a:latin typeface="Microsoft Sans Serif"/>
                <a:cs typeface="Microsoft Sans Serif"/>
              </a:rPr>
              <a:t>Федерального</a:t>
            </a:r>
            <a:r>
              <a:rPr sz="2600" spc="-114" dirty="0">
                <a:latin typeface="Microsoft Sans Serif"/>
                <a:cs typeface="Microsoft Sans Serif"/>
              </a:rPr>
              <a:t> </a:t>
            </a:r>
            <a:r>
              <a:rPr sz="2600" spc="-160" dirty="0">
                <a:latin typeface="Microsoft Sans Serif"/>
                <a:cs typeface="Microsoft Sans Serif"/>
              </a:rPr>
              <a:t>закона</a:t>
            </a:r>
            <a:r>
              <a:rPr sz="2600" spc="-120" dirty="0">
                <a:latin typeface="Microsoft Sans Serif"/>
                <a:cs typeface="Microsoft Sans Serif"/>
              </a:rPr>
              <a:t> </a:t>
            </a:r>
            <a:r>
              <a:rPr sz="2600" spc="-25" dirty="0">
                <a:latin typeface="Microsoft Sans Serif"/>
                <a:cs typeface="Microsoft Sans Serif"/>
              </a:rPr>
              <a:t>от </a:t>
            </a:r>
            <a:r>
              <a:rPr sz="2600" spc="-180" dirty="0">
                <a:latin typeface="Microsoft Sans Serif"/>
                <a:cs typeface="Microsoft Sans Serif"/>
              </a:rPr>
              <a:t>29.12.2012</a:t>
            </a:r>
            <a:r>
              <a:rPr sz="2600" spc="-140" dirty="0">
                <a:latin typeface="Microsoft Sans Serif"/>
                <a:cs typeface="Microsoft Sans Serif"/>
              </a:rPr>
              <a:t> </a:t>
            </a:r>
            <a:r>
              <a:rPr sz="2600" spc="515" dirty="0">
                <a:latin typeface="Microsoft Sans Serif"/>
                <a:cs typeface="Microsoft Sans Serif"/>
              </a:rPr>
              <a:t>№</a:t>
            </a:r>
            <a:r>
              <a:rPr sz="2600" spc="-85" dirty="0">
                <a:latin typeface="Microsoft Sans Serif"/>
                <a:cs typeface="Microsoft Sans Serif"/>
              </a:rPr>
              <a:t> </a:t>
            </a:r>
            <a:r>
              <a:rPr sz="2600" spc="-135" dirty="0">
                <a:latin typeface="Microsoft Sans Serif"/>
                <a:cs typeface="Microsoft Sans Serif"/>
              </a:rPr>
              <a:t>273-</a:t>
            </a:r>
            <a:r>
              <a:rPr sz="2600" spc="-25" dirty="0">
                <a:latin typeface="Microsoft Sans Serif"/>
                <a:cs typeface="Microsoft Sans Serif"/>
              </a:rPr>
              <a:t>ФЗ</a:t>
            </a:r>
            <a:endParaRPr sz="26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0" y="1600200"/>
            <a:ext cx="5501640" cy="2866169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 marR="5080" algn="ctr">
              <a:lnSpc>
                <a:spcPts val="5250"/>
              </a:lnSpc>
              <a:spcBef>
                <a:spcPts val="1150"/>
              </a:spcBef>
            </a:pPr>
            <a:r>
              <a:rPr spc="120" dirty="0"/>
              <a:t>Кого </a:t>
            </a:r>
            <a:r>
              <a:rPr dirty="0"/>
              <a:t>освобождают</a:t>
            </a:r>
            <a:r>
              <a:rPr spc="260" dirty="0"/>
              <a:t> </a:t>
            </a:r>
            <a:r>
              <a:rPr spc="235" dirty="0"/>
              <a:t>от </a:t>
            </a:r>
            <a:r>
              <a:rPr spc="-10" dirty="0"/>
              <a:t>родительской </a:t>
            </a:r>
            <a:r>
              <a:rPr spc="85" dirty="0"/>
              <a:t>платы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64299" y="368398"/>
            <a:ext cx="5132070" cy="265430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ts val="2930"/>
              </a:lnSpc>
              <a:spcBef>
                <a:spcPts val="380"/>
              </a:spcBef>
            </a:pPr>
            <a:r>
              <a:rPr sz="2600" spc="-165" dirty="0">
                <a:latin typeface="Microsoft Sans Serif"/>
                <a:cs typeface="Microsoft Sans Serif"/>
              </a:rPr>
              <a:t>Учредитель</a:t>
            </a:r>
            <a:r>
              <a:rPr sz="2600" spc="-114" dirty="0">
                <a:latin typeface="Microsoft Sans Serif"/>
                <a:cs typeface="Microsoft Sans Serif"/>
              </a:rPr>
              <a:t> </a:t>
            </a:r>
            <a:r>
              <a:rPr sz="2600" spc="-100" dirty="0">
                <a:latin typeface="Microsoft Sans Serif"/>
                <a:cs typeface="Microsoft Sans Serif"/>
              </a:rPr>
              <a:t>может</a:t>
            </a:r>
            <a:r>
              <a:rPr sz="2600" spc="-135" dirty="0">
                <a:latin typeface="Microsoft Sans Serif"/>
                <a:cs typeface="Microsoft Sans Serif"/>
              </a:rPr>
              <a:t> </a:t>
            </a:r>
            <a:r>
              <a:rPr sz="2600" spc="-120" dirty="0">
                <a:latin typeface="Microsoft Sans Serif"/>
                <a:cs typeface="Microsoft Sans Serif"/>
              </a:rPr>
              <a:t>снизить</a:t>
            </a:r>
            <a:r>
              <a:rPr sz="2600" spc="-110" dirty="0">
                <a:latin typeface="Microsoft Sans Serif"/>
                <a:cs typeface="Microsoft Sans Serif"/>
              </a:rPr>
              <a:t> </a:t>
            </a:r>
            <a:r>
              <a:rPr sz="2600" spc="-10" dirty="0">
                <a:latin typeface="Microsoft Sans Serif"/>
                <a:cs typeface="Microsoft Sans Serif"/>
              </a:rPr>
              <a:t>размер </a:t>
            </a:r>
            <a:r>
              <a:rPr sz="2600" spc="-105" dirty="0">
                <a:latin typeface="Microsoft Sans Serif"/>
                <a:cs typeface="Microsoft Sans Serif"/>
              </a:rPr>
              <a:t>родительской</a:t>
            </a:r>
            <a:r>
              <a:rPr sz="2600" spc="-120" dirty="0">
                <a:latin typeface="Microsoft Sans Serif"/>
                <a:cs typeface="Microsoft Sans Serif"/>
              </a:rPr>
              <a:t> </a:t>
            </a:r>
            <a:r>
              <a:rPr sz="2600" spc="-165" dirty="0">
                <a:latin typeface="Microsoft Sans Serif"/>
                <a:cs typeface="Microsoft Sans Serif"/>
              </a:rPr>
              <a:t>платы</a:t>
            </a:r>
            <a:r>
              <a:rPr sz="2600" spc="-120" dirty="0">
                <a:latin typeface="Microsoft Sans Serif"/>
                <a:cs typeface="Microsoft Sans Serif"/>
              </a:rPr>
              <a:t> </a:t>
            </a:r>
            <a:r>
              <a:rPr sz="2600" spc="-114" dirty="0">
                <a:latin typeface="Microsoft Sans Serif"/>
                <a:cs typeface="Microsoft Sans Serif"/>
              </a:rPr>
              <a:t>или </a:t>
            </a:r>
            <a:r>
              <a:rPr sz="2600" spc="-145" dirty="0">
                <a:latin typeface="Microsoft Sans Serif"/>
                <a:cs typeface="Microsoft Sans Serif"/>
              </a:rPr>
              <a:t>не</a:t>
            </a:r>
            <a:r>
              <a:rPr sz="2600" spc="-140" dirty="0">
                <a:latin typeface="Microsoft Sans Serif"/>
                <a:cs typeface="Microsoft Sans Serif"/>
              </a:rPr>
              <a:t> взимать </a:t>
            </a:r>
            <a:r>
              <a:rPr sz="2600" spc="-260" dirty="0">
                <a:latin typeface="Microsoft Sans Serif"/>
                <a:cs typeface="Microsoft Sans Serif"/>
              </a:rPr>
              <a:t>ее</a:t>
            </a:r>
            <a:r>
              <a:rPr sz="2600" spc="-150" dirty="0">
                <a:latin typeface="Microsoft Sans Serif"/>
                <a:cs typeface="Microsoft Sans Serif"/>
              </a:rPr>
              <a:t> </a:t>
            </a:r>
            <a:r>
              <a:rPr sz="2600" spc="-185" dirty="0">
                <a:latin typeface="Microsoft Sans Serif"/>
                <a:cs typeface="Microsoft Sans Serif"/>
              </a:rPr>
              <a:t>с</a:t>
            </a:r>
            <a:r>
              <a:rPr sz="2600" spc="-160" dirty="0">
                <a:latin typeface="Microsoft Sans Serif"/>
                <a:cs typeface="Microsoft Sans Serif"/>
              </a:rPr>
              <a:t> </a:t>
            </a:r>
            <a:r>
              <a:rPr sz="2600" spc="-120" dirty="0">
                <a:latin typeface="Microsoft Sans Serif"/>
                <a:cs typeface="Microsoft Sans Serif"/>
              </a:rPr>
              <a:t>отдельных</a:t>
            </a:r>
            <a:r>
              <a:rPr sz="2600" spc="-125" dirty="0">
                <a:latin typeface="Microsoft Sans Serif"/>
                <a:cs typeface="Microsoft Sans Serif"/>
              </a:rPr>
              <a:t> </a:t>
            </a:r>
            <a:r>
              <a:rPr sz="2600" spc="-10" dirty="0">
                <a:latin typeface="Microsoft Sans Serif"/>
                <a:cs typeface="Microsoft Sans Serif"/>
              </a:rPr>
              <a:t>категорий </a:t>
            </a:r>
            <a:r>
              <a:rPr sz="2600" spc="-100" dirty="0">
                <a:latin typeface="Microsoft Sans Serif"/>
                <a:cs typeface="Microsoft Sans Serif"/>
              </a:rPr>
              <a:t>родителей.</a:t>
            </a:r>
            <a:r>
              <a:rPr sz="2600" spc="-110" dirty="0">
                <a:latin typeface="Microsoft Sans Serif"/>
                <a:cs typeface="Microsoft Sans Serif"/>
              </a:rPr>
              <a:t> </a:t>
            </a:r>
            <a:r>
              <a:rPr sz="2600" spc="-155" dirty="0">
                <a:latin typeface="Microsoft Sans Serif"/>
                <a:cs typeface="Microsoft Sans Serif"/>
              </a:rPr>
              <a:t>Перечень</a:t>
            </a:r>
            <a:r>
              <a:rPr sz="2600" spc="-105" dirty="0">
                <a:latin typeface="Microsoft Sans Serif"/>
                <a:cs typeface="Microsoft Sans Serif"/>
              </a:rPr>
              <a:t> </a:t>
            </a:r>
            <a:r>
              <a:rPr sz="2600" spc="-10" dirty="0">
                <a:latin typeface="Microsoft Sans Serif"/>
                <a:cs typeface="Microsoft Sans Serif"/>
              </a:rPr>
              <a:t>льготных </a:t>
            </a:r>
            <a:r>
              <a:rPr sz="2600" spc="-90" dirty="0">
                <a:latin typeface="Microsoft Sans Serif"/>
                <a:cs typeface="Microsoft Sans Serif"/>
              </a:rPr>
              <a:t>категорий,</a:t>
            </a:r>
            <a:r>
              <a:rPr sz="2600" spc="-140" dirty="0">
                <a:latin typeface="Microsoft Sans Serif"/>
                <a:cs typeface="Microsoft Sans Serif"/>
              </a:rPr>
              <a:t> </a:t>
            </a:r>
            <a:r>
              <a:rPr sz="2600" spc="-145" dirty="0">
                <a:latin typeface="Microsoft Sans Serif"/>
                <a:cs typeface="Microsoft Sans Serif"/>
              </a:rPr>
              <a:t>случаи</a:t>
            </a:r>
            <a:r>
              <a:rPr sz="2600" spc="-85" dirty="0">
                <a:latin typeface="Microsoft Sans Serif"/>
                <a:cs typeface="Microsoft Sans Serif"/>
              </a:rPr>
              <a:t> </a:t>
            </a:r>
            <a:r>
              <a:rPr sz="2600" spc="-80" dirty="0">
                <a:latin typeface="Microsoft Sans Serif"/>
                <a:cs typeface="Microsoft Sans Serif"/>
              </a:rPr>
              <a:t>и </a:t>
            </a:r>
            <a:r>
              <a:rPr sz="2600" spc="-10" dirty="0">
                <a:latin typeface="Microsoft Sans Serif"/>
                <a:cs typeface="Microsoft Sans Serif"/>
              </a:rPr>
              <a:t>порядок </a:t>
            </a:r>
            <a:r>
              <a:rPr sz="2600" spc="-120" dirty="0">
                <a:latin typeface="Microsoft Sans Serif"/>
                <a:cs typeface="Microsoft Sans Serif"/>
              </a:rPr>
              <a:t>применения</a:t>
            </a:r>
            <a:r>
              <a:rPr sz="2600" spc="-125" dirty="0">
                <a:latin typeface="Microsoft Sans Serif"/>
                <a:cs typeface="Microsoft Sans Serif"/>
              </a:rPr>
              <a:t> </a:t>
            </a:r>
            <a:r>
              <a:rPr sz="2600" spc="-90" dirty="0">
                <a:latin typeface="Microsoft Sans Serif"/>
                <a:cs typeface="Microsoft Sans Serif"/>
              </a:rPr>
              <a:t>льгот</a:t>
            </a:r>
            <a:r>
              <a:rPr sz="2600" spc="-135" dirty="0">
                <a:latin typeface="Microsoft Sans Serif"/>
                <a:cs typeface="Microsoft Sans Serif"/>
              </a:rPr>
              <a:t> </a:t>
            </a:r>
            <a:r>
              <a:rPr sz="2600" spc="-35" dirty="0">
                <a:latin typeface="Microsoft Sans Serif"/>
                <a:cs typeface="Microsoft Sans Serif"/>
              </a:rPr>
              <a:t>определяет </a:t>
            </a:r>
            <a:r>
              <a:rPr sz="2600" spc="-95" dirty="0">
                <a:latin typeface="Microsoft Sans Serif"/>
                <a:cs typeface="Microsoft Sans Serif"/>
              </a:rPr>
              <a:t>нормативный</a:t>
            </a:r>
            <a:r>
              <a:rPr sz="2600" spc="-125" dirty="0">
                <a:latin typeface="Microsoft Sans Serif"/>
                <a:cs typeface="Microsoft Sans Serif"/>
              </a:rPr>
              <a:t> </a:t>
            </a:r>
            <a:r>
              <a:rPr sz="2600" spc="-85" dirty="0">
                <a:latin typeface="Microsoft Sans Serif"/>
                <a:cs typeface="Microsoft Sans Serif"/>
              </a:rPr>
              <a:t>акт</a:t>
            </a:r>
            <a:r>
              <a:rPr sz="2600" spc="-180" dirty="0">
                <a:latin typeface="Microsoft Sans Serif"/>
                <a:cs typeface="Microsoft Sans Serif"/>
              </a:rPr>
              <a:t> </a:t>
            </a:r>
            <a:r>
              <a:rPr sz="2600" spc="-20" dirty="0">
                <a:latin typeface="Microsoft Sans Serif"/>
                <a:cs typeface="Microsoft Sans Serif"/>
              </a:rPr>
              <a:t>учредителя</a:t>
            </a:r>
            <a:endParaRPr sz="26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9600" y="1600200"/>
            <a:ext cx="5501640" cy="2186496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 marR="5080" algn="ctr">
              <a:lnSpc>
                <a:spcPts val="5250"/>
              </a:lnSpc>
              <a:spcBef>
                <a:spcPts val="1150"/>
              </a:spcBef>
            </a:pPr>
            <a:r>
              <a:rPr spc="365" dirty="0"/>
              <a:t>Что</a:t>
            </a:r>
            <a:r>
              <a:rPr spc="-140" dirty="0"/>
              <a:t> </a:t>
            </a:r>
            <a:r>
              <a:rPr spc="70" dirty="0"/>
              <a:t>будет,</a:t>
            </a:r>
            <a:r>
              <a:rPr spc="-160" dirty="0"/>
              <a:t> </a:t>
            </a:r>
            <a:r>
              <a:rPr spc="-20" dirty="0"/>
              <a:t>если </a:t>
            </a:r>
            <a:r>
              <a:rPr dirty="0"/>
              <a:t>не</a:t>
            </a:r>
            <a:r>
              <a:rPr spc="-204" dirty="0"/>
              <a:t> </a:t>
            </a:r>
            <a:r>
              <a:rPr spc="160" dirty="0"/>
              <a:t>платить</a:t>
            </a:r>
            <a:r>
              <a:rPr spc="-210" dirty="0"/>
              <a:t> </a:t>
            </a:r>
            <a:r>
              <a:rPr spc="-25" dirty="0"/>
              <a:t>за </a:t>
            </a:r>
            <a:r>
              <a:rPr spc="75" dirty="0"/>
              <a:t>детский</a:t>
            </a:r>
            <a:r>
              <a:rPr spc="-170" dirty="0"/>
              <a:t> </a:t>
            </a:r>
            <a:r>
              <a:rPr spc="-25" dirty="0"/>
              <a:t>сад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64299" y="368395"/>
            <a:ext cx="5069840" cy="414020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ts val="2930"/>
              </a:lnSpc>
              <a:spcBef>
                <a:spcPts val="380"/>
              </a:spcBef>
            </a:pPr>
            <a:r>
              <a:rPr sz="2600" spc="-210" dirty="0">
                <a:latin typeface="Microsoft Sans Serif"/>
                <a:cs typeface="Microsoft Sans Serif"/>
              </a:rPr>
              <a:t>Ребенка</a:t>
            </a:r>
            <a:r>
              <a:rPr sz="2600" spc="-114" dirty="0">
                <a:latin typeface="Microsoft Sans Serif"/>
                <a:cs typeface="Microsoft Sans Serif"/>
              </a:rPr>
              <a:t> </a:t>
            </a:r>
            <a:r>
              <a:rPr sz="2600" spc="-145" dirty="0">
                <a:latin typeface="Microsoft Sans Serif"/>
                <a:cs typeface="Microsoft Sans Serif"/>
              </a:rPr>
              <a:t>не</a:t>
            </a:r>
            <a:r>
              <a:rPr sz="2600" spc="-125" dirty="0">
                <a:latin typeface="Microsoft Sans Serif"/>
                <a:cs typeface="Microsoft Sans Serif"/>
              </a:rPr>
              <a:t> </a:t>
            </a:r>
            <a:r>
              <a:rPr sz="2600" spc="-120" dirty="0">
                <a:latin typeface="Microsoft Sans Serif"/>
                <a:cs typeface="Microsoft Sans Serif"/>
              </a:rPr>
              <a:t>отчислят.</a:t>
            </a:r>
            <a:r>
              <a:rPr sz="2600" spc="-150" dirty="0">
                <a:latin typeface="Microsoft Sans Serif"/>
                <a:cs typeface="Microsoft Sans Serif"/>
              </a:rPr>
              <a:t> </a:t>
            </a:r>
            <a:r>
              <a:rPr sz="2600" spc="-10" dirty="0">
                <a:latin typeface="Microsoft Sans Serif"/>
                <a:cs typeface="Microsoft Sans Serif"/>
              </a:rPr>
              <a:t>Нельзя </a:t>
            </a:r>
            <a:r>
              <a:rPr sz="2600" spc="-135" dirty="0">
                <a:latin typeface="Microsoft Sans Serif"/>
                <a:cs typeface="Microsoft Sans Serif"/>
              </a:rPr>
              <a:t>запретить</a:t>
            </a:r>
            <a:r>
              <a:rPr sz="2600" spc="-140" dirty="0">
                <a:latin typeface="Microsoft Sans Serif"/>
                <a:cs typeface="Microsoft Sans Serif"/>
              </a:rPr>
              <a:t> </a:t>
            </a:r>
            <a:r>
              <a:rPr sz="2600" spc="-155" dirty="0">
                <a:latin typeface="Microsoft Sans Serif"/>
                <a:cs typeface="Microsoft Sans Serif"/>
              </a:rPr>
              <a:t>посещать</a:t>
            </a:r>
            <a:r>
              <a:rPr sz="2600" spc="-135" dirty="0">
                <a:latin typeface="Microsoft Sans Serif"/>
                <a:cs typeface="Microsoft Sans Serif"/>
              </a:rPr>
              <a:t> </a:t>
            </a:r>
            <a:r>
              <a:rPr sz="2600" spc="-100" dirty="0">
                <a:latin typeface="Microsoft Sans Serif"/>
                <a:cs typeface="Microsoft Sans Serif"/>
              </a:rPr>
              <a:t>детский</a:t>
            </a:r>
            <a:r>
              <a:rPr sz="2600" spc="-95" dirty="0">
                <a:latin typeface="Microsoft Sans Serif"/>
                <a:cs typeface="Microsoft Sans Serif"/>
              </a:rPr>
              <a:t> </a:t>
            </a:r>
            <a:r>
              <a:rPr sz="2600" spc="-175" dirty="0">
                <a:latin typeface="Microsoft Sans Serif"/>
                <a:cs typeface="Microsoft Sans Serif"/>
              </a:rPr>
              <a:t>сад</a:t>
            </a:r>
            <a:r>
              <a:rPr sz="2600" spc="-90" dirty="0">
                <a:latin typeface="Microsoft Sans Serif"/>
                <a:cs typeface="Microsoft Sans Serif"/>
              </a:rPr>
              <a:t> </a:t>
            </a:r>
            <a:r>
              <a:rPr sz="2600" spc="-25" dirty="0">
                <a:latin typeface="Microsoft Sans Serif"/>
                <a:cs typeface="Microsoft Sans Serif"/>
              </a:rPr>
              <a:t>до </a:t>
            </a:r>
            <a:r>
              <a:rPr sz="2600" spc="-120" dirty="0">
                <a:latin typeface="Microsoft Sans Serif"/>
                <a:cs typeface="Microsoft Sans Serif"/>
              </a:rPr>
              <a:t>погашения </a:t>
            </a:r>
            <a:r>
              <a:rPr sz="2600" spc="-30" dirty="0">
                <a:latin typeface="Microsoft Sans Serif"/>
                <a:cs typeface="Microsoft Sans Serif"/>
              </a:rPr>
              <a:t>задолженности</a:t>
            </a:r>
            <a:endParaRPr sz="2600">
              <a:latin typeface="Microsoft Sans Serif"/>
              <a:cs typeface="Microsoft Sans Serif"/>
            </a:endParaRPr>
          </a:p>
          <a:p>
            <a:pPr marL="12700">
              <a:lnSpc>
                <a:spcPts val="2750"/>
              </a:lnSpc>
            </a:pPr>
            <a:r>
              <a:rPr sz="2600" spc="-80" dirty="0">
                <a:latin typeface="Microsoft Sans Serif"/>
                <a:cs typeface="Microsoft Sans Serif"/>
              </a:rPr>
              <a:t>и</a:t>
            </a:r>
            <a:r>
              <a:rPr sz="2600" spc="-105" dirty="0">
                <a:latin typeface="Microsoft Sans Serif"/>
                <a:cs typeface="Microsoft Sans Serif"/>
              </a:rPr>
              <a:t> </a:t>
            </a:r>
            <a:r>
              <a:rPr sz="2600" spc="-125" dirty="0">
                <a:latin typeface="Microsoft Sans Serif"/>
                <a:cs typeface="Microsoft Sans Serif"/>
              </a:rPr>
              <a:t>применять</a:t>
            </a:r>
            <a:r>
              <a:rPr sz="2600" spc="-140" dirty="0">
                <a:latin typeface="Microsoft Sans Serif"/>
                <a:cs typeface="Microsoft Sans Serif"/>
              </a:rPr>
              <a:t> иные</a:t>
            </a:r>
            <a:r>
              <a:rPr sz="2600" spc="-120" dirty="0">
                <a:latin typeface="Microsoft Sans Serif"/>
                <a:cs typeface="Microsoft Sans Serif"/>
              </a:rPr>
              <a:t> </a:t>
            </a:r>
            <a:r>
              <a:rPr sz="2600" spc="-20" dirty="0">
                <a:latin typeface="Microsoft Sans Serif"/>
                <a:cs typeface="Microsoft Sans Serif"/>
              </a:rPr>
              <a:t>меры</a:t>
            </a:r>
            <a:endParaRPr sz="2600">
              <a:latin typeface="Microsoft Sans Serif"/>
              <a:cs typeface="Microsoft Sans Serif"/>
            </a:endParaRPr>
          </a:p>
          <a:p>
            <a:pPr marL="12700">
              <a:lnSpc>
                <a:spcPts val="2925"/>
              </a:lnSpc>
            </a:pPr>
            <a:r>
              <a:rPr sz="2600" spc="-40" dirty="0">
                <a:latin typeface="Microsoft Sans Serif"/>
                <a:cs typeface="Microsoft Sans Serif"/>
              </a:rPr>
              <a:t>воздействия.</a:t>
            </a:r>
            <a:endParaRPr sz="2600">
              <a:latin typeface="Microsoft Sans Serif"/>
              <a:cs typeface="Microsoft Sans Serif"/>
            </a:endParaRPr>
          </a:p>
          <a:p>
            <a:pPr marL="12700" marR="240029">
              <a:lnSpc>
                <a:spcPts val="2920"/>
              </a:lnSpc>
              <a:spcBef>
                <a:spcPts val="165"/>
              </a:spcBef>
            </a:pPr>
            <a:r>
              <a:rPr sz="2600" spc="-85" dirty="0">
                <a:latin typeface="Microsoft Sans Serif"/>
                <a:cs typeface="Microsoft Sans Serif"/>
              </a:rPr>
              <a:t>Детский</a:t>
            </a:r>
            <a:r>
              <a:rPr sz="2600" spc="-110" dirty="0">
                <a:latin typeface="Microsoft Sans Serif"/>
                <a:cs typeface="Microsoft Sans Serif"/>
              </a:rPr>
              <a:t> </a:t>
            </a:r>
            <a:r>
              <a:rPr sz="2600" spc="-175" dirty="0">
                <a:latin typeface="Microsoft Sans Serif"/>
                <a:cs typeface="Microsoft Sans Serif"/>
              </a:rPr>
              <a:t>сад</a:t>
            </a:r>
            <a:r>
              <a:rPr sz="2600" spc="-100" dirty="0">
                <a:latin typeface="Microsoft Sans Serif"/>
                <a:cs typeface="Microsoft Sans Serif"/>
              </a:rPr>
              <a:t> </a:t>
            </a:r>
            <a:r>
              <a:rPr sz="2600" spc="-114" dirty="0">
                <a:latin typeface="Microsoft Sans Serif"/>
                <a:cs typeface="Microsoft Sans Serif"/>
              </a:rPr>
              <a:t>направит</a:t>
            </a:r>
            <a:r>
              <a:rPr sz="2600" spc="-160" dirty="0">
                <a:latin typeface="Microsoft Sans Serif"/>
                <a:cs typeface="Microsoft Sans Serif"/>
              </a:rPr>
              <a:t> </a:t>
            </a:r>
            <a:r>
              <a:rPr sz="2600" spc="-90" dirty="0">
                <a:latin typeface="Microsoft Sans Serif"/>
                <a:cs typeface="Microsoft Sans Serif"/>
              </a:rPr>
              <a:t>родителям </a:t>
            </a:r>
            <a:r>
              <a:rPr sz="2600" spc="-114" dirty="0">
                <a:latin typeface="Microsoft Sans Serif"/>
                <a:cs typeface="Microsoft Sans Serif"/>
              </a:rPr>
              <a:t>претензию.</a:t>
            </a:r>
            <a:r>
              <a:rPr sz="2600" spc="-120" dirty="0">
                <a:latin typeface="Microsoft Sans Serif"/>
                <a:cs typeface="Microsoft Sans Serif"/>
              </a:rPr>
              <a:t> </a:t>
            </a:r>
            <a:r>
              <a:rPr sz="2600" spc="-100" dirty="0">
                <a:latin typeface="Microsoft Sans Serif"/>
                <a:cs typeface="Microsoft Sans Serif"/>
              </a:rPr>
              <a:t>Когда</a:t>
            </a:r>
            <a:r>
              <a:rPr sz="2600" spc="-75" dirty="0">
                <a:latin typeface="Microsoft Sans Serif"/>
                <a:cs typeface="Microsoft Sans Serif"/>
              </a:rPr>
              <a:t> </a:t>
            </a:r>
            <a:r>
              <a:rPr sz="2600" spc="-50" dirty="0">
                <a:latin typeface="Microsoft Sans Serif"/>
                <a:cs typeface="Microsoft Sans Serif"/>
              </a:rPr>
              <a:t>родительская </a:t>
            </a:r>
            <a:r>
              <a:rPr sz="2600" spc="-170" dirty="0">
                <a:latin typeface="Microsoft Sans Serif"/>
                <a:cs typeface="Microsoft Sans Serif"/>
              </a:rPr>
              <a:t>плата</a:t>
            </a:r>
            <a:r>
              <a:rPr sz="2600" spc="-114" dirty="0">
                <a:latin typeface="Microsoft Sans Serif"/>
                <a:cs typeface="Microsoft Sans Serif"/>
              </a:rPr>
              <a:t> </a:t>
            </a:r>
            <a:r>
              <a:rPr sz="2600" spc="-145" dirty="0">
                <a:latin typeface="Microsoft Sans Serif"/>
                <a:cs typeface="Microsoft Sans Serif"/>
              </a:rPr>
              <a:t>не</a:t>
            </a:r>
            <a:r>
              <a:rPr sz="2600" spc="-125" dirty="0">
                <a:latin typeface="Microsoft Sans Serif"/>
                <a:cs typeface="Microsoft Sans Serif"/>
              </a:rPr>
              <a:t> </a:t>
            </a:r>
            <a:r>
              <a:rPr sz="2600" spc="-95" dirty="0">
                <a:latin typeface="Microsoft Sans Serif"/>
                <a:cs typeface="Microsoft Sans Serif"/>
              </a:rPr>
              <a:t>поступает</a:t>
            </a:r>
            <a:r>
              <a:rPr sz="2600" spc="-165" dirty="0">
                <a:latin typeface="Microsoft Sans Serif"/>
                <a:cs typeface="Microsoft Sans Serif"/>
              </a:rPr>
              <a:t> </a:t>
            </a:r>
            <a:r>
              <a:rPr sz="2600" spc="-170" dirty="0">
                <a:latin typeface="Microsoft Sans Serif"/>
                <a:cs typeface="Microsoft Sans Serif"/>
              </a:rPr>
              <a:t>более</a:t>
            </a:r>
            <a:r>
              <a:rPr sz="2600" spc="-125" dirty="0">
                <a:latin typeface="Microsoft Sans Serif"/>
                <a:cs typeface="Microsoft Sans Serif"/>
              </a:rPr>
              <a:t> </a:t>
            </a:r>
            <a:r>
              <a:rPr sz="2600" spc="-210" dirty="0">
                <a:latin typeface="Microsoft Sans Serif"/>
                <a:cs typeface="Microsoft Sans Serif"/>
              </a:rPr>
              <a:t>чем</a:t>
            </a:r>
            <a:r>
              <a:rPr sz="2600" spc="-130" dirty="0">
                <a:latin typeface="Microsoft Sans Serif"/>
                <a:cs typeface="Microsoft Sans Serif"/>
              </a:rPr>
              <a:t> </a:t>
            </a:r>
            <a:r>
              <a:rPr sz="2600" spc="-25" dirty="0">
                <a:latin typeface="Microsoft Sans Serif"/>
                <a:cs typeface="Microsoft Sans Serif"/>
              </a:rPr>
              <a:t>два </a:t>
            </a:r>
            <a:r>
              <a:rPr sz="2600" spc="-175" dirty="0">
                <a:latin typeface="Microsoft Sans Serif"/>
                <a:cs typeface="Microsoft Sans Serif"/>
              </a:rPr>
              <a:t>месяца,</a:t>
            </a:r>
            <a:r>
              <a:rPr sz="2600" spc="-155" dirty="0">
                <a:latin typeface="Microsoft Sans Serif"/>
                <a:cs typeface="Microsoft Sans Serif"/>
              </a:rPr>
              <a:t> </a:t>
            </a:r>
            <a:r>
              <a:rPr sz="2600" spc="-100" dirty="0">
                <a:latin typeface="Microsoft Sans Serif"/>
                <a:cs typeface="Microsoft Sans Serif"/>
              </a:rPr>
              <a:t>детский</a:t>
            </a:r>
            <a:r>
              <a:rPr sz="2600" spc="-95" dirty="0">
                <a:latin typeface="Microsoft Sans Serif"/>
                <a:cs typeface="Microsoft Sans Serif"/>
              </a:rPr>
              <a:t> </a:t>
            </a:r>
            <a:r>
              <a:rPr sz="2600" spc="-175" dirty="0">
                <a:latin typeface="Microsoft Sans Serif"/>
                <a:cs typeface="Microsoft Sans Serif"/>
              </a:rPr>
              <a:t>сад</a:t>
            </a:r>
            <a:r>
              <a:rPr sz="2600" spc="-90" dirty="0">
                <a:latin typeface="Microsoft Sans Serif"/>
                <a:cs typeface="Microsoft Sans Serif"/>
              </a:rPr>
              <a:t> </a:t>
            </a:r>
            <a:r>
              <a:rPr sz="2600" spc="-10" dirty="0">
                <a:latin typeface="Microsoft Sans Serif"/>
                <a:cs typeface="Microsoft Sans Serif"/>
              </a:rPr>
              <a:t>будет </a:t>
            </a:r>
            <a:r>
              <a:rPr sz="2600" spc="-110" dirty="0">
                <a:latin typeface="Microsoft Sans Serif"/>
                <a:cs typeface="Microsoft Sans Serif"/>
              </a:rPr>
              <a:t>вынужден</a:t>
            </a:r>
            <a:r>
              <a:rPr sz="2600" spc="-95" dirty="0">
                <a:latin typeface="Microsoft Sans Serif"/>
                <a:cs typeface="Microsoft Sans Serif"/>
              </a:rPr>
              <a:t> </a:t>
            </a:r>
            <a:r>
              <a:rPr sz="2600" spc="-185" dirty="0">
                <a:latin typeface="Microsoft Sans Serif"/>
                <a:cs typeface="Microsoft Sans Serif"/>
              </a:rPr>
              <a:t>взыскать</a:t>
            </a:r>
            <a:r>
              <a:rPr sz="2600" spc="-140" dirty="0">
                <a:latin typeface="Microsoft Sans Serif"/>
                <a:cs typeface="Microsoft Sans Serif"/>
              </a:rPr>
              <a:t> </a:t>
            </a:r>
            <a:r>
              <a:rPr sz="2600" spc="-105" dirty="0">
                <a:latin typeface="Microsoft Sans Serif"/>
                <a:cs typeface="Microsoft Sans Serif"/>
              </a:rPr>
              <a:t>деньги</a:t>
            </a:r>
            <a:r>
              <a:rPr sz="2600" spc="-95" dirty="0">
                <a:latin typeface="Microsoft Sans Serif"/>
                <a:cs typeface="Microsoft Sans Serif"/>
              </a:rPr>
              <a:t> </a:t>
            </a:r>
            <a:r>
              <a:rPr sz="2600" spc="-10" dirty="0">
                <a:latin typeface="Microsoft Sans Serif"/>
                <a:cs typeface="Microsoft Sans Serif"/>
              </a:rPr>
              <a:t>через </a:t>
            </a:r>
            <a:r>
              <a:rPr sz="2600" spc="-25" dirty="0">
                <a:latin typeface="Microsoft Sans Serif"/>
                <a:cs typeface="Microsoft Sans Serif"/>
              </a:rPr>
              <a:t>суд</a:t>
            </a:r>
            <a:endParaRPr sz="26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</TotalTime>
  <Words>357</Words>
  <Application>Microsoft Office PowerPoint</Application>
  <PresentationFormat>Произвольный</PresentationFormat>
  <Paragraphs>43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Важные вопросы о родительской плате за детский сад</vt:lpstr>
      <vt:lpstr>Кто определяет размер родительской платы</vt:lpstr>
      <vt:lpstr>Что входит в родительскую плату</vt:lpstr>
      <vt:lpstr>Что не входит в родительскую плату</vt:lpstr>
      <vt:lpstr>Как получить компенсацию родительской платы</vt:lpstr>
      <vt:lpstr>Какие еще есть выплаты от государства</vt:lpstr>
      <vt:lpstr>Кого освобождают от родительской платы</vt:lpstr>
      <vt:lpstr>Кого освобождают от родительской платы</vt:lpstr>
      <vt:lpstr>Что будет, если не платить за детский сад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Важные вопросы о родительской плате за детский сад</dc:title>
  <cp:lastModifiedBy>ДС 79</cp:lastModifiedBy>
  <cp:revision>1</cp:revision>
  <dcterms:created xsi:type="dcterms:W3CDTF">2023-10-19T05:23:15Z</dcterms:created>
  <dcterms:modified xsi:type="dcterms:W3CDTF">2023-10-19T05:28:42Z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2022-08-16T00:00:00Z</vt:filetime>
  </property>
  <property fmtid="{D5CDD505-2E9C-101B-9397-08002B2CF9AE}" pid="3" name="Creator">
    <vt:lpwstr>Chromium</vt:lpwstr>
  </property>
  <property fmtid="{D5CDD505-2E9C-101B-9397-08002B2CF9AE}" pid="4" name="LastSaved">
    <vt:filetime>2023-10-19T00:00:00Z</vt:filetime>
  </property>
  <property fmtid="{D5CDD505-2E9C-101B-9397-08002B2CF9AE}" pid="5" name="Producer">
    <vt:lpwstr>Skia/PDF m79</vt:lpwstr>
  </property>
</Properties>
</file>