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5" r:id="rId8"/>
    <p:sldId id="261" r:id="rId9"/>
    <p:sldId id="263" r:id="rId10"/>
    <p:sldId id="264" r:id="rId11"/>
    <p:sldId id="266" r:id="rId12"/>
    <p:sldId id="267" r:id="rId13"/>
    <p:sldId id="270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69" d="100"/>
          <a:sy n="69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Развитие креативного </a:t>
            </a:r>
            <a:b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мышления у детей </a:t>
            </a:r>
            <a:b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дошкольного </a:t>
            </a:r>
            <a:r>
              <a:rPr lang="ru-RU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возраста в условиях игрового мышления</a:t>
            </a:r>
            <a:endParaRPr lang="ru-RU" sz="4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F82766-8B02-4756-A9EE-2896368C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44824"/>
            <a:ext cx="8388424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и упражнения для развития творческого мышления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14096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OpenSansRegular"/>
              </a:rPr>
              <a:t>Любое творчество – это отражение способностей мозга к поиску оригинальных путей решения проблемы. В нашем мозгу существует сразу несколько центров, которые совместно отвечают за любую форму креативности. Придумывая что-то новое, мы задействуем разом аналитическое, ассоциативное и спонтанное мышления. Чтобы развить такой сложный навык необходима постоянная практика. Более того, перед тем, как начинать очередной мозговой штурм (в одиночку или в группе), очень полезно максимально загрузить соответствующие мозговые центры. Подобные упражнения для креативного мышления – то же самое, что спортивная разминка для тела.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952" y="1888898"/>
            <a:ext cx="3204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мозайка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MG_20171213_1554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76788"/>
            <a:ext cx="3400087" cy="3224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 descr="IMG_20171213_16074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861048"/>
            <a:ext cx="341402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224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71213_1558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88840"/>
            <a:ext cx="4104456" cy="364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Рисунок 3" descr="IMG_20171213_1603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336" y="2924944"/>
            <a:ext cx="429914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058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150671F-4B8F-4C48-A491-CA855BCB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6779096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Принципы построения работы по развитию креативных способностей детей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8253A-8C36-4AC3-807C-E1C694BECEA1}"/>
              </a:ext>
            </a:extLst>
          </p:cNvPr>
          <p:cNvSpPr txBox="1"/>
          <p:nvPr/>
        </p:nvSpPr>
        <p:spPr>
          <a:xfrm>
            <a:off x="395536" y="1844824"/>
            <a:ext cx="6480720" cy="395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Организация взаимодействия педагога с детьми на основе сотрудничества и сотворчества.</a:t>
            </a:r>
            <a:endParaRPr lang="ru-R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Учет возрастных и индивидуальных особенностей ребенка.</a:t>
            </a:r>
            <a:endParaRPr lang="ru-R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Индивидуальный подход и вера педагога в потенциал каждого ребенка</a:t>
            </a:r>
            <a:endParaRPr lang="ru-R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Уважение мнения ребенка, его личностной позиции.</a:t>
            </a:r>
            <a:endParaRPr lang="ru-R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44D293-4227-49DA-9737-0F1118A06FC3}"/>
              </a:ext>
            </a:extLst>
          </p:cNvPr>
          <p:cNvSpPr txBox="1"/>
          <p:nvPr/>
        </p:nvSpPr>
        <p:spPr>
          <a:xfrm>
            <a:off x="1115616" y="2420888"/>
            <a:ext cx="7488832" cy="362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Работа по формированию творческих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креативных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способностей будет эффективнее, если, там принимают активное участие и родители. Не вызывает сомнений, что именно формирование творческих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креативных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способностей 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дошкольников поможет нам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«превратить»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каждого ребенка в компетентную личность, способную адекватно мыслить, чувствовать и действовать в культурном обществе.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276872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859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827584" y="2636912"/>
            <a:ext cx="7560840" cy="348297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Креати́вность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творческие </a:t>
            </a:r>
            <a:r>
              <a:rPr lang="ru-RU" sz="2800" b="1" dirty="0">
                <a:solidFill>
                  <a:srgbClr val="002060"/>
                </a:solidFill>
              </a:rPr>
              <a:t>способности индивида, характеризующиеся готовностью к принятию и созданию принципиально новых идей, отклоняющихся от традиционных или принятых схем мышления и входящие в структуру </a:t>
            </a:r>
            <a:r>
              <a:rPr lang="ru-RU" sz="2800" b="1" dirty="0" smtClean="0">
                <a:solidFill>
                  <a:srgbClr val="002060"/>
                </a:solidFill>
              </a:rPr>
              <a:t>одарённости </a:t>
            </a:r>
            <a:r>
              <a:rPr lang="ru-RU" sz="2800" b="1" dirty="0">
                <a:solidFill>
                  <a:srgbClr val="002060"/>
                </a:solidFill>
              </a:rPr>
              <a:t>в качестве независимого фактора.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50025"/>
          <a:stretch/>
        </p:blipFill>
        <p:spPr>
          <a:xfrm>
            <a:off x="500062" y="1052736"/>
            <a:ext cx="6252245" cy="4752528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440" y="2204864"/>
            <a:ext cx="4517528" cy="902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240" y="2924944"/>
            <a:ext cx="4163929" cy="2889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060848"/>
            <a:ext cx="3072268" cy="4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0"/>
            <a:ext cx="7848872" cy="1202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429000"/>
            <a:ext cx="3444539" cy="2761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1052736"/>
            <a:ext cx="4192756" cy="36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608298" cy="1396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551654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Гибкость </a:t>
            </a:r>
            <a:r>
              <a:rPr lang="ru-RU" sz="2800" b="1" dirty="0">
                <a:solidFill>
                  <a:srgbClr val="002060"/>
                </a:solidFill>
              </a:rPr>
              <a:t>ума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Систематичность </a:t>
            </a:r>
            <a:r>
              <a:rPr lang="ru-RU" sz="2800" b="1" dirty="0">
                <a:solidFill>
                  <a:srgbClr val="002060"/>
                </a:solidFill>
              </a:rPr>
              <a:t>и последовательность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Диалектичность</a:t>
            </a:r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Готовность </a:t>
            </a:r>
            <a:r>
              <a:rPr lang="ru-RU" sz="2800" b="1" dirty="0">
                <a:solidFill>
                  <a:srgbClr val="002060"/>
                </a:solidFill>
              </a:rPr>
              <a:t>к риску и </a:t>
            </a:r>
            <a:r>
              <a:rPr lang="ru-RU" sz="2800" b="1" dirty="0" smtClean="0">
                <a:solidFill>
                  <a:srgbClr val="002060"/>
                </a:solidFill>
              </a:rPr>
              <a:t>ответственности за </a:t>
            </a:r>
            <a:r>
              <a:rPr lang="ru-RU" sz="2800" b="1" dirty="0">
                <a:solidFill>
                  <a:srgbClr val="002060"/>
                </a:solidFill>
              </a:rPr>
              <a:t>принятое решение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296" y="3140968"/>
            <a:ext cx="439559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08" y="147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креативного мышления у ребёнка - дошкольника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100" y="1124744"/>
            <a:ext cx="69127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Воспроизводить внешний вид и свойства предметов по памяти;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Угадывать предмет по словесному описанию свойств и признаков;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Воссоздавать внешний облик предмета на основе какой-то его части;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Узнавать  в неопределённых  графических формах (чернильные пятна,  каракули) различные знакомые предметы;</a:t>
            </a:r>
          </a:p>
          <a:p>
            <a:r>
              <a:rPr lang="ru-RU" b="1" dirty="0">
                <a:solidFill>
                  <a:srgbClr val="002060"/>
                </a:solidFill>
              </a:rPr>
              <a:t>-Комбинировать и сочетать в одном предмете свойства и признаки </a:t>
            </a:r>
          </a:p>
          <a:p>
            <a:r>
              <a:rPr lang="ru-RU" b="1" dirty="0">
                <a:solidFill>
                  <a:srgbClr val="002060"/>
                </a:solidFill>
              </a:rPr>
              <a:t> других   предметов и объектов;</a:t>
            </a:r>
          </a:p>
          <a:p>
            <a:r>
              <a:rPr lang="ru-RU" b="1" dirty="0">
                <a:solidFill>
                  <a:srgbClr val="002060"/>
                </a:solidFill>
              </a:rPr>
              <a:t>- Находить в двух или более объектах общие и различные признаки;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Узнавать объект по описанию возможных действий с ним;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Переносить действия, применяемые к одному предмету, на другой;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Составлять сюжетный рассказ, придумывать сказку, загадку про какой-либо  </a:t>
            </a:r>
            <a:r>
              <a:rPr lang="ru-RU" b="1" dirty="0" smtClean="0">
                <a:solidFill>
                  <a:srgbClr val="002060"/>
                </a:solidFill>
              </a:rPr>
              <a:t>объект.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560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для успешного развития творческих способностей дошкольников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636912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Игра – ведущая деятельность дошкольников.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Создание благоприятной, доступной и действующей</a:t>
            </a:r>
          </a:p>
          <a:p>
            <a:pPr marL="342900" indent="-342900"/>
            <a:r>
              <a:rPr lang="ru-RU" sz="2400" b="1" dirty="0">
                <a:solidFill>
                  <a:srgbClr val="002060"/>
                </a:solidFill>
              </a:rPr>
              <a:t>       на опережение,  развивающей среды.</a:t>
            </a:r>
          </a:p>
          <a:p>
            <a:pPr marL="342900" indent="-342900">
              <a:buAutoNum type="arabicPeriod" startAt="3"/>
            </a:pPr>
            <a:r>
              <a:rPr lang="ru-RU" sz="2400" b="1" dirty="0">
                <a:solidFill>
                  <a:srgbClr val="002060"/>
                </a:solidFill>
              </a:rPr>
              <a:t>Использование в работе педагога методов проектов.</a:t>
            </a:r>
          </a:p>
          <a:p>
            <a:pPr marL="342900" indent="-342900">
              <a:buAutoNum type="arabicPeriod" startAt="3"/>
            </a:pPr>
            <a:r>
              <a:rPr lang="ru-RU" sz="2400" b="1" dirty="0">
                <a:solidFill>
                  <a:srgbClr val="002060"/>
                </a:solidFill>
              </a:rPr>
              <a:t>Включение в работу с детьми разных видов деятельности.</a:t>
            </a:r>
          </a:p>
          <a:p>
            <a:pPr marL="342900" indent="-342900">
              <a:buAutoNum type="arabicPeriod" startAt="3"/>
            </a:pPr>
            <a:r>
              <a:rPr lang="ru-RU" sz="2400" b="1" dirty="0">
                <a:solidFill>
                  <a:srgbClr val="002060"/>
                </a:solidFill>
              </a:rPr>
              <a:t>Развитие способностей «до потолка и выше».</a:t>
            </a:r>
          </a:p>
          <a:p>
            <a:pPr marL="342900" indent="-342900">
              <a:buAutoNum type="arabicPeriod" startAt="3"/>
            </a:pPr>
            <a:r>
              <a:rPr lang="ru-RU" sz="2400" b="1" dirty="0">
                <a:solidFill>
                  <a:srgbClr val="002060"/>
                </a:solidFill>
              </a:rPr>
              <a:t>Формирование умения </a:t>
            </a:r>
            <a:r>
              <a:rPr lang="ru-RU" sz="2400" b="1" dirty="0" err="1">
                <a:solidFill>
                  <a:srgbClr val="002060"/>
                </a:solidFill>
              </a:rPr>
              <a:t>рефлексировать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 startAt="3"/>
            </a:pPr>
            <a:r>
              <a:rPr lang="ru-RU" sz="2400" b="1" dirty="0">
                <a:solidFill>
                  <a:srgbClr val="002060"/>
                </a:solidFill>
              </a:rPr>
              <a:t>Развитие поисковой активности во всех сферах.</a:t>
            </a:r>
          </a:p>
          <a:p>
            <a:pPr marL="342900" indent="-342900">
              <a:buAutoNum type="arabicPeriod" startAt="3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2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7236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Способов развития креативности множество, и в первую очередь у родителей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ADFC448-1FEA-4F11-B5F2-9CFC0FC4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0739"/>
            <a:ext cx="709228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ребенок высоко ценит общение с родителями, которые являются для него авторитетами;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родители хорошо знают своего ребенка и потому подбирают те возможности развития, которые понравятся малышу и будут ему интересны;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творческая деятельность - один из самых продуктивных вариантов времяпрепровождения взрослого и ребенка;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внимание мамы или папы целиком посвящено ребенку, тогда как воспитатель старается распределить его равномерно между всеми детьми в группе;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эмоциональный контакт со значимым взрослым доставляет малышу особые впечатления радости совместного творчества;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 ребенка формируется представление о родителе как о человеке, с которым интересно быть вместе;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мама и папа выбирают, как правило, разные средства для развития ребенка, а потому творческий опыт малыша, который он получает в семье, умножается вдвое.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(история о креативности) </a:t>
            </a:r>
            <a:endParaRPr lang="ru-RU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63</TotalTime>
  <Words>462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OpenSansRegular</vt:lpstr>
      <vt:lpstr>Times New Roman</vt:lpstr>
      <vt:lpstr>лица</vt:lpstr>
      <vt:lpstr>Развитие креативного  мышления у детей  дошкольного возраста в условиях игрового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и упражнения для развития творческого мышления</vt:lpstr>
      <vt:lpstr>Презентация PowerPoint</vt:lpstr>
      <vt:lpstr>Презентация PowerPoint</vt:lpstr>
      <vt:lpstr>Принципы построения работы по развитию креативных способностей детей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RePack by Diakov</cp:lastModifiedBy>
  <cp:revision>7</cp:revision>
  <dcterms:created xsi:type="dcterms:W3CDTF">2016-05-11T09:30:30Z</dcterms:created>
  <dcterms:modified xsi:type="dcterms:W3CDTF">2024-01-25T11:23:03Z</dcterms:modified>
</cp:coreProperties>
</file>