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custDataLst>
    <p:tags r:id="rId12"/>
  </p:custDataLst>
  <p:defaultTextStyle>
    <a:defPPr lvl="0">
      <a:defRPr lang="ru-RU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1194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bg>
      <p:bgPr>
        <a:solidFill>
          <a:schemeClr val="accent6"/>
        </a:solidFill>
        <a:effectLst/>
      </p:bgPr>
    </p:bg>
    <p:spTree>
      <p:nvGrpSpPr>
        <p:cNvPr id="1" name="Shape 9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Google Shape;9225;p2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26" name="Google Shape;9226;p2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27" name="Google Shape;9227;p2"/>
          <p:cNvSpPr/>
          <p:nvPr/>
        </p:nvSpPr>
        <p:spPr>
          <a:xfrm rot="10800000">
            <a:off x="5058905" y="-100"/>
            <a:ext cx="4085100" cy="27369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28" name="Google Shape;9228;p2"/>
          <p:cNvSpPr/>
          <p:nvPr/>
        </p:nvSpPr>
        <p:spPr>
          <a:xfrm>
            <a:off x="20327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229" name="Google Shape;9229;p2"/>
          <p:cNvGrpSpPr/>
          <p:nvPr/>
        </p:nvGrpSpPr>
        <p:grpSpPr>
          <a:xfrm>
            <a:off x="255200" y="790"/>
            <a:ext cx="2250363" cy="1392365"/>
            <a:chOff x="255200" y="592"/>
            <a:chExt cx="2250363" cy="1044300"/>
          </a:xfrm>
        </p:grpSpPr>
        <p:sp>
          <p:nvSpPr>
            <p:cNvPr id="9230" name="Google Shape;9230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1" name="Google Shape;9231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2" name="Google Shape;9232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33" name="Google Shape;9233;p2"/>
          <p:cNvGrpSpPr/>
          <p:nvPr/>
        </p:nvGrpSpPr>
        <p:grpSpPr>
          <a:xfrm>
            <a:off x="905395" y="790"/>
            <a:ext cx="2250363" cy="1392365"/>
            <a:chOff x="905395" y="592"/>
            <a:chExt cx="2250363" cy="1044300"/>
          </a:xfrm>
        </p:grpSpPr>
        <p:sp>
          <p:nvSpPr>
            <p:cNvPr id="9234" name="Google Shape;9234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5" name="Google Shape;9235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6" name="Google Shape;9236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37" name="Google Shape;9237;p2"/>
          <p:cNvGrpSpPr/>
          <p:nvPr/>
        </p:nvGrpSpPr>
        <p:grpSpPr>
          <a:xfrm>
            <a:off x="7057468" y="6784"/>
            <a:ext cx="1851282" cy="1002839"/>
            <a:chOff x="6917201" y="0"/>
            <a:chExt cx="2227777" cy="863400"/>
          </a:xfrm>
        </p:grpSpPr>
        <p:sp>
          <p:nvSpPr>
            <p:cNvPr id="9238" name="Google Shape;9238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9" name="Google Shape;9239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0" name="Google Shape;9240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41" name="Google Shape;9241;p2"/>
          <p:cNvGrpSpPr/>
          <p:nvPr/>
        </p:nvGrpSpPr>
        <p:grpSpPr>
          <a:xfrm>
            <a:off x="6553032" y="5623802"/>
            <a:ext cx="2389068" cy="1234317"/>
            <a:chOff x="6917201" y="0"/>
            <a:chExt cx="2227777" cy="863400"/>
          </a:xfrm>
        </p:grpSpPr>
        <p:sp>
          <p:nvSpPr>
            <p:cNvPr id="9242" name="Google Shape;9242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3" name="Google Shape;9243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4" name="Google Shape;9244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45" name="Google Shape;9245;p2"/>
          <p:cNvGrpSpPr/>
          <p:nvPr/>
        </p:nvGrpSpPr>
        <p:grpSpPr>
          <a:xfrm>
            <a:off x="199149" y="5407536"/>
            <a:ext cx="2795414" cy="1444382"/>
            <a:chOff x="6917201" y="0"/>
            <a:chExt cx="2227777" cy="863400"/>
          </a:xfrm>
        </p:grpSpPr>
        <p:sp>
          <p:nvSpPr>
            <p:cNvPr id="9246" name="Google Shape;9246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7" name="Google Shape;9247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8" name="Google Shape;9248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49" name="Google Shape;9249;p2"/>
          <p:cNvSpPr txBox="1">
            <a:spLocks noGrp="1"/>
          </p:cNvSpPr>
          <p:nvPr>
            <p:ph type="ctrTitle"/>
          </p:nvPr>
        </p:nvSpPr>
        <p:spPr>
          <a:xfrm>
            <a:off x="1858703" y="2430444"/>
            <a:ext cx="53613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9250" name="Google Shape;9250;p2"/>
          <p:cNvSpPr txBox="1">
            <a:spLocks noGrp="1"/>
          </p:cNvSpPr>
          <p:nvPr>
            <p:ph type="subTitle" idx="1"/>
          </p:nvPr>
        </p:nvSpPr>
        <p:spPr>
          <a:xfrm>
            <a:off x="1858700" y="4550878"/>
            <a:ext cx="5361300" cy="6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251" name="Google Shape;9251;p2"/>
          <p:cNvSpPr txBox="1">
            <a:spLocks noGrp="1"/>
          </p:cNvSpPr>
          <p:nvPr>
            <p:ph type="sldNum" idx="12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Число-заголовок">
  <p:cSld name="BIG_NUMBER">
    <p:bg>
      <p:bgPr>
        <a:solidFill>
          <a:schemeClr val="accent3"/>
        </a:solidFill>
        <a:effectLst/>
      </p:bgPr>
    </p:bg>
    <p:spTree>
      <p:nvGrpSpPr>
        <p:cNvPr id="1" name="Shape 9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5" name="Google Shape;9325;p11"/>
          <p:cNvSpPr/>
          <p:nvPr/>
        </p:nvSpPr>
        <p:spPr>
          <a:xfrm flipH="1">
            <a:off x="5569200" y="3778767"/>
            <a:ext cx="3574800" cy="30792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26" name="Google Shape;9326;p11"/>
          <p:cNvGrpSpPr/>
          <p:nvPr/>
        </p:nvGrpSpPr>
        <p:grpSpPr>
          <a:xfrm>
            <a:off x="5959222" y="5492768"/>
            <a:ext cx="2520952" cy="1365553"/>
            <a:chOff x="6917201" y="0"/>
            <a:chExt cx="2227777" cy="863400"/>
          </a:xfrm>
        </p:grpSpPr>
        <p:sp>
          <p:nvSpPr>
            <p:cNvPr id="9327" name="Google Shape;9327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8" name="Google Shape;9328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9" name="Google Shape;9329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330" name="Google Shape;9330;p11"/>
          <p:cNvGrpSpPr/>
          <p:nvPr/>
        </p:nvGrpSpPr>
        <p:grpSpPr>
          <a:xfrm>
            <a:off x="199149" y="3"/>
            <a:ext cx="2795414" cy="1444382"/>
            <a:chOff x="6917201" y="0"/>
            <a:chExt cx="2227777" cy="863400"/>
          </a:xfrm>
        </p:grpSpPr>
        <p:sp>
          <p:nvSpPr>
            <p:cNvPr id="9331" name="Google Shape;9331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2" name="Google Shape;9332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3" name="Google Shape;9333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34" name="Google Shape;9334;p11"/>
          <p:cNvSpPr txBox="1">
            <a:spLocks noGrp="1"/>
          </p:cNvSpPr>
          <p:nvPr>
            <p:ph type="title" hasCustomPrompt="1"/>
          </p:nvPr>
        </p:nvSpPr>
        <p:spPr>
          <a:xfrm>
            <a:off x="1385850" y="1845133"/>
            <a:ext cx="6372300" cy="18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335" name="Google Shape;9335;p11"/>
          <p:cNvSpPr txBox="1">
            <a:spLocks noGrp="1"/>
          </p:cNvSpPr>
          <p:nvPr>
            <p:ph type="body" idx="1"/>
          </p:nvPr>
        </p:nvSpPr>
        <p:spPr>
          <a:xfrm>
            <a:off x="1385850" y="3818467"/>
            <a:ext cx="6372300" cy="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ctr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ctr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ctr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ctr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ctr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ctr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ctr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ctr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ctr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336" name="Google Shape;9336;p11"/>
          <p:cNvSpPr txBox="1">
            <a:spLocks noGrp="1"/>
          </p:cNvSpPr>
          <p:nvPr>
            <p:ph type="sldNum" idx="12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Чистый" type="blank">
  <p:cSld name="BLANK">
    <p:spTree>
      <p:nvGrpSpPr>
        <p:cNvPr id="1" name="Shape 9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" name="Google Shape;9338;p12"/>
          <p:cNvSpPr txBox="1">
            <a:spLocks noGrp="1"/>
          </p:cNvSpPr>
          <p:nvPr>
            <p:ph type="sldNum" idx="12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0" name="Google Shape;9340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341" name="Google Shape;9341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342" name="Google Shape;9342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43" name="Google Shape;9343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44" name="Google Shape;9344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Название раздела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9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3" name="Google Shape;9253;p3"/>
          <p:cNvSpPr/>
          <p:nvPr/>
        </p:nvSpPr>
        <p:spPr>
          <a:xfrm flipH="1">
            <a:off x="4757100" y="3079200"/>
            <a:ext cx="4386900" cy="37788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254" name="Google Shape;9254;p3"/>
          <p:cNvGrpSpPr/>
          <p:nvPr/>
        </p:nvGrpSpPr>
        <p:grpSpPr>
          <a:xfrm>
            <a:off x="5594191" y="5281486"/>
            <a:ext cx="2910145" cy="1576482"/>
            <a:chOff x="6917201" y="0"/>
            <a:chExt cx="2227777" cy="863400"/>
          </a:xfrm>
        </p:grpSpPr>
        <p:sp>
          <p:nvSpPr>
            <p:cNvPr id="9255" name="Google Shape;9255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6" name="Google Shape;9256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7" name="Google Shape;9257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58" name="Google Shape;9258;p3"/>
          <p:cNvGrpSpPr/>
          <p:nvPr/>
        </p:nvGrpSpPr>
        <p:grpSpPr>
          <a:xfrm>
            <a:off x="199149" y="3"/>
            <a:ext cx="2795414" cy="1444382"/>
            <a:chOff x="6917201" y="0"/>
            <a:chExt cx="2227777" cy="863400"/>
          </a:xfrm>
        </p:grpSpPr>
        <p:sp>
          <p:nvSpPr>
            <p:cNvPr id="9259" name="Google Shape;9259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0" name="Google Shape;9260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1" name="Google Shape;9261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62" name="Google Shape;9262;p3"/>
          <p:cNvSpPr txBox="1">
            <a:spLocks noGrp="1"/>
          </p:cNvSpPr>
          <p:nvPr>
            <p:ph type="title"/>
          </p:nvPr>
        </p:nvSpPr>
        <p:spPr>
          <a:xfrm>
            <a:off x="1888684" y="2328133"/>
            <a:ext cx="5377500" cy="219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263" name="Google Shape;9263;p3"/>
          <p:cNvSpPr txBox="1">
            <a:spLocks noGrp="1"/>
          </p:cNvSpPr>
          <p:nvPr>
            <p:ph type="sldNum" idx="12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текст" type="tx">
  <p:cSld name="TITLE_AND_BODY">
    <p:bg>
      <p:bgPr>
        <a:solidFill>
          <a:schemeClr val="dk2"/>
        </a:solidFill>
        <a:effectLst/>
      </p:bgPr>
    </p:bg>
    <p:spTree>
      <p:nvGrpSpPr>
        <p:cNvPr id="1" name="Shape 9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5" name="Google Shape;9265;p4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66" name="Google Shape;9266;p4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67" name="Google Shape;9267;p4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68" name="Google Shape;9268;p4"/>
          <p:cNvSpPr txBox="1">
            <a:spLocks noGrp="1"/>
          </p:cNvSpPr>
          <p:nvPr>
            <p:ph type="title"/>
          </p:nvPr>
        </p:nvSpPr>
        <p:spPr>
          <a:xfrm>
            <a:off x="819150" y="1127467"/>
            <a:ext cx="7505700" cy="127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9269" name="Google Shape;9269;p4"/>
          <p:cNvSpPr txBox="1">
            <a:spLocks noGrp="1"/>
          </p:cNvSpPr>
          <p:nvPr>
            <p:ph type="body" idx="1"/>
          </p:nvPr>
        </p:nvSpPr>
        <p:spPr>
          <a:xfrm>
            <a:off x="819150" y="2654300"/>
            <a:ext cx="7505700" cy="32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270" name="Google Shape;9270;p4"/>
          <p:cNvSpPr txBox="1">
            <a:spLocks noGrp="1"/>
          </p:cNvSpPr>
          <p:nvPr>
            <p:ph type="sldNum" idx="12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два столбца" type="twoColTx">
  <p:cSld name="TITLE_AND_TWO_COLUMNS">
    <p:bg>
      <p:bgPr>
        <a:solidFill>
          <a:schemeClr val="dk2"/>
        </a:solidFill>
        <a:effectLst/>
      </p:bgPr>
    </p:bg>
    <p:spTree>
      <p:nvGrpSpPr>
        <p:cNvPr id="1" name="Shape 9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2" name="Google Shape;9272;p5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73" name="Google Shape;9273;p5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74" name="Google Shape;9274;p5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75" name="Google Shape;9275;p5"/>
          <p:cNvSpPr txBox="1">
            <a:spLocks noGrp="1"/>
          </p:cNvSpPr>
          <p:nvPr>
            <p:ph type="title"/>
          </p:nvPr>
        </p:nvSpPr>
        <p:spPr>
          <a:xfrm>
            <a:off x="819150" y="1127467"/>
            <a:ext cx="7505700" cy="127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9276" name="Google Shape;9276;p5"/>
          <p:cNvSpPr txBox="1">
            <a:spLocks noGrp="1"/>
          </p:cNvSpPr>
          <p:nvPr>
            <p:ph type="body" idx="1"/>
          </p:nvPr>
        </p:nvSpPr>
        <p:spPr>
          <a:xfrm>
            <a:off x="819150" y="2654300"/>
            <a:ext cx="3686100" cy="32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277" name="Google Shape;9277;p5"/>
          <p:cNvSpPr txBox="1">
            <a:spLocks noGrp="1"/>
          </p:cNvSpPr>
          <p:nvPr>
            <p:ph type="body" idx="2"/>
          </p:nvPr>
        </p:nvSpPr>
        <p:spPr>
          <a:xfrm>
            <a:off x="4638675" y="2654300"/>
            <a:ext cx="3686100" cy="32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278" name="Google Shape;9278;p5"/>
          <p:cNvSpPr txBox="1">
            <a:spLocks noGrp="1"/>
          </p:cNvSpPr>
          <p:nvPr>
            <p:ph type="sldNum" idx="12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bg>
      <p:bgPr>
        <a:solidFill>
          <a:schemeClr val="dk2"/>
        </a:solidFill>
        <a:effectLst/>
      </p:bgPr>
    </p:bg>
    <p:spTree>
      <p:nvGrpSpPr>
        <p:cNvPr id="1" name="Shape 9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0" name="Google Shape;9280;p6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81" name="Google Shape;9281;p6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82" name="Google Shape;9282;p6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83" name="Google Shape;9283;p6"/>
          <p:cNvSpPr txBox="1">
            <a:spLocks noGrp="1"/>
          </p:cNvSpPr>
          <p:nvPr>
            <p:ph type="title"/>
          </p:nvPr>
        </p:nvSpPr>
        <p:spPr>
          <a:xfrm>
            <a:off x="819150" y="1127467"/>
            <a:ext cx="7505700" cy="127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9284" name="Google Shape;9284;p6"/>
          <p:cNvSpPr txBox="1">
            <a:spLocks noGrp="1"/>
          </p:cNvSpPr>
          <p:nvPr>
            <p:ph type="sldNum" idx="12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дин столбец">
  <p:cSld name="ONE_COLUMN_TEXT">
    <p:bg>
      <p:bgPr>
        <a:solidFill>
          <a:schemeClr val="accent3"/>
        </a:solidFill>
        <a:effectLst/>
      </p:bgPr>
    </p:bg>
    <p:spTree>
      <p:nvGrpSpPr>
        <p:cNvPr id="1" name="Shape 9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6" name="Google Shape;9286;p7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87" name="Google Shape;9287;p7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88" name="Google Shape;9288;p7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89" name="Google Shape;9289;p7"/>
          <p:cNvSpPr txBox="1">
            <a:spLocks noGrp="1"/>
          </p:cNvSpPr>
          <p:nvPr>
            <p:ph type="title"/>
          </p:nvPr>
        </p:nvSpPr>
        <p:spPr>
          <a:xfrm>
            <a:off x="819150" y="1127467"/>
            <a:ext cx="3709200" cy="18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9290" name="Google Shape;9290;p7"/>
          <p:cNvSpPr txBox="1">
            <a:spLocks noGrp="1"/>
          </p:cNvSpPr>
          <p:nvPr>
            <p:ph type="body" idx="1"/>
          </p:nvPr>
        </p:nvSpPr>
        <p:spPr>
          <a:xfrm>
            <a:off x="830700" y="3092067"/>
            <a:ext cx="3709200" cy="28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291" name="Google Shape;9291;p7"/>
          <p:cNvSpPr txBox="1">
            <a:spLocks noGrp="1"/>
          </p:cNvSpPr>
          <p:nvPr>
            <p:ph type="sldNum" idx="12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сновная мысль">
  <p:cSld name="MAIN_POINT">
    <p:bg>
      <p:bgPr>
        <a:solidFill>
          <a:schemeClr val="accent1"/>
        </a:solidFill>
        <a:effectLst/>
      </p:bgPr>
    </p:bg>
    <p:spTree>
      <p:nvGrpSpPr>
        <p:cNvPr id="1" name="Shape 9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3" name="Google Shape;9293;p8"/>
          <p:cNvSpPr/>
          <p:nvPr/>
        </p:nvSpPr>
        <p:spPr>
          <a:xfrm>
            <a:off x="0" y="3764192"/>
            <a:ext cx="7369200" cy="30891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94" name="Google Shape;9294;p8"/>
          <p:cNvSpPr/>
          <p:nvPr/>
        </p:nvSpPr>
        <p:spPr>
          <a:xfrm flipH="1">
            <a:off x="3583210" y="2072150"/>
            <a:ext cx="5560500" cy="47859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295" name="Google Shape;9295;p8"/>
          <p:cNvGrpSpPr/>
          <p:nvPr/>
        </p:nvGrpSpPr>
        <p:grpSpPr>
          <a:xfrm>
            <a:off x="255991" y="-11"/>
            <a:ext cx="2251347" cy="1391229"/>
            <a:chOff x="3961956" y="4383950"/>
            <a:chExt cx="1160548" cy="548700"/>
          </a:xfrm>
        </p:grpSpPr>
        <p:sp>
          <p:nvSpPr>
            <p:cNvPr id="9296" name="Google Shape;9296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7" name="Google Shape;9297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8" name="Google Shape;9298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99" name="Google Shape;9299;p8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00" name="Google Shape;9300;p8"/>
          <p:cNvGrpSpPr/>
          <p:nvPr/>
        </p:nvGrpSpPr>
        <p:grpSpPr>
          <a:xfrm>
            <a:off x="34934" y="6029501"/>
            <a:ext cx="1593306" cy="822734"/>
            <a:chOff x="6917201" y="0"/>
            <a:chExt cx="2227777" cy="863400"/>
          </a:xfrm>
        </p:grpSpPr>
        <p:sp>
          <p:nvSpPr>
            <p:cNvPr id="9301" name="Google Shape;9301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2" name="Google Shape;9302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3" name="Google Shape;9303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304" name="Google Shape;9304;p8"/>
          <p:cNvGrpSpPr/>
          <p:nvPr/>
        </p:nvGrpSpPr>
        <p:grpSpPr>
          <a:xfrm>
            <a:off x="5886353" y="1657"/>
            <a:ext cx="3257455" cy="1681990"/>
            <a:chOff x="6917201" y="0"/>
            <a:chExt cx="2227777" cy="863400"/>
          </a:xfrm>
        </p:grpSpPr>
        <p:sp>
          <p:nvSpPr>
            <p:cNvPr id="9305" name="Google Shape;9305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6" name="Google Shape;9306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7" name="Google Shape;9307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08" name="Google Shape;9308;p8"/>
          <p:cNvSpPr txBox="1">
            <a:spLocks noGrp="1"/>
          </p:cNvSpPr>
          <p:nvPr>
            <p:ph type="title"/>
          </p:nvPr>
        </p:nvSpPr>
        <p:spPr>
          <a:xfrm>
            <a:off x="1393929" y="1734861"/>
            <a:ext cx="6366900" cy="338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9309" name="Google Shape;9309;p8"/>
          <p:cNvSpPr txBox="1">
            <a:spLocks noGrp="1"/>
          </p:cNvSpPr>
          <p:nvPr>
            <p:ph type="sldNum" idx="12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 и описание">
  <p:cSld name="SECTION_TITLE_AND_DESCRIPTION">
    <p:bg>
      <p:bgPr>
        <a:solidFill>
          <a:schemeClr val="dk2"/>
        </a:solidFill>
        <a:effectLst/>
      </p:bgPr>
    </p:bg>
    <p:spTree>
      <p:nvGrpSpPr>
        <p:cNvPr id="1" name="Shape 9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1" name="Google Shape;9311;p9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12" name="Google Shape;9312;p9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13" name="Google Shape;9313;p9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14" name="Google Shape;9314;p9"/>
          <p:cNvSpPr txBox="1">
            <a:spLocks noGrp="1"/>
          </p:cNvSpPr>
          <p:nvPr>
            <p:ph type="title"/>
          </p:nvPr>
        </p:nvSpPr>
        <p:spPr>
          <a:xfrm>
            <a:off x="819150" y="1127467"/>
            <a:ext cx="6424200" cy="9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9315" name="Google Shape;9315;p9"/>
          <p:cNvSpPr txBox="1">
            <a:spLocks noGrp="1"/>
          </p:cNvSpPr>
          <p:nvPr>
            <p:ph type="subTitle" idx="1"/>
          </p:nvPr>
        </p:nvSpPr>
        <p:spPr>
          <a:xfrm>
            <a:off x="819150" y="2067600"/>
            <a:ext cx="58599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316" name="Google Shape;9316;p9"/>
          <p:cNvSpPr txBox="1">
            <a:spLocks noGrp="1"/>
          </p:cNvSpPr>
          <p:nvPr>
            <p:ph type="body" idx="2"/>
          </p:nvPr>
        </p:nvSpPr>
        <p:spPr>
          <a:xfrm>
            <a:off x="819150" y="3289400"/>
            <a:ext cx="5859900" cy="27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317" name="Google Shape;9317;p9"/>
          <p:cNvSpPr txBox="1">
            <a:spLocks noGrp="1"/>
          </p:cNvSpPr>
          <p:nvPr>
            <p:ph type="sldNum" idx="12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одпись">
  <p:cSld name="CAPTION_ONLY">
    <p:bg>
      <p:bgPr>
        <a:solidFill>
          <a:schemeClr val="accent1"/>
        </a:solidFill>
        <a:effectLst/>
      </p:bgPr>
    </p:bg>
    <p:spTree>
      <p:nvGrpSpPr>
        <p:cNvPr id="1" name="Shape 9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9" name="Google Shape;9319;p10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20" name="Google Shape;9320;p10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21" name="Google Shape;9321;p10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22" name="Google Shape;9322;p10"/>
          <p:cNvSpPr txBox="1">
            <a:spLocks noGrp="1"/>
          </p:cNvSpPr>
          <p:nvPr>
            <p:ph type="body" idx="1"/>
          </p:nvPr>
        </p:nvSpPr>
        <p:spPr>
          <a:xfrm>
            <a:off x="328025" y="5551333"/>
            <a:ext cx="7415100" cy="8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9323" name="Google Shape;9323;p10"/>
          <p:cNvSpPr txBox="1">
            <a:spLocks noGrp="1"/>
          </p:cNvSpPr>
          <p:nvPr>
            <p:ph type="sldNum" idx="12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hift">
    <p:bg>
      <p:bgPr>
        <a:solidFill>
          <a:schemeClr val="dk1"/>
        </a:solidFill>
        <a:effectLst/>
      </p:bgPr>
    </p:bg>
    <p:spTree>
      <p:nvGrpSpPr>
        <p:cNvPr id="1" name="Shape 9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Google Shape;9221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9222" name="Google Shape;9222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23" name="Google Shape;9223;p1"/>
          <p:cNvSpPr txBox="1">
            <a:spLocks noGrp="1"/>
          </p:cNvSpPr>
          <p:nvPr>
            <p:ph type="sldNum" idx="12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6" name="Google Shape;9346;p14"/>
          <p:cNvSpPr txBox="1">
            <a:spLocks noGrp="1"/>
          </p:cNvSpPr>
          <p:nvPr>
            <p:ph type="ctrTitle"/>
          </p:nvPr>
        </p:nvSpPr>
        <p:spPr>
          <a:xfrm>
            <a:off x="714348" y="1285860"/>
            <a:ext cx="7286700" cy="30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6600CC"/>
              </a:buClr>
              <a:buSzPct val="100000"/>
              <a:buFont typeface="Times New Roman"/>
              <a:buNone/>
            </a:pPr>
            <a:r>
              <a:rPr lang="ru-RU" sz="3600" b="1" i="1">
                <a:solidFill>
                  <a:srgbClr val="66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lang="ru-RU" sz="3600" b="1" i="1">
                <a:solidFill>
                  <a:srgbClr val="66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3600" b="1" i="1">
                <a:solidFill>
                  <a:srgbClr val="66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«Развитие творческих способностей дошкольников средствами   </a:t>
            </a:r>
            <a:br>
              <a:rPr lang="ru-RU" sz="3600" b="1" i="1">
                <a:solidFill>
                  <a:srgbClr val="66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3600" b="1" i="1">
                <a:solidFill>
                  <a:srgbClr val="66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нетрадиционных техник рисования» </a:t>
            </a:r>
            <a:endParaRPr sz="3600" b="1" i="1">
              <a:solidFill>
                <a:srgbClr val="66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2" name="Google Shape;9402;p23"/>
          <p:cNvSpPr txBox="1">
            <a:spLocks noGrp="1"/>
          </p:cNvSpPr>
          <p:nvPr>
            <p:ph type="title"/>
          </p:nvPr>
        </p:nvSpPr>
        <p:spPr>
          <a:xfrm>
            <a:off x="2643174" y="857232"/>
            <a:ext cx="4857900" cy="5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pic>
        <p:nvPicPr>
          <p:cNvPr id="9403" name="Google Shape;9403;p23" descr="C:\Users\USER\Desktop\Новая папка\Рисунок34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785786" y="357166"/>
            <a:ext cx="7560300" cy="592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8" name="Google Shape;9348;p15"/>
          <p:cNvSpPr txBox="1">
            <a:spLocks noGrp="1"/>
          </p:cNvSpPr>
          <p:nvPr>
            <p:ph type="title"/>
          </p:nvPr>
        </p:nvSpPr>
        <p:spPr>
          <a:xfrm>
            <a:off x="1000100" y="274638"/>
            <a:ext cx="6858000" cy="7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6207E"/>
              </a:buClr>
              <a:buSzPts val="4000"/>
              <a:buFont typeface="Times New Roman"/>
              <a:buNone/>
            </a:pPr>
            <a:r>
              <a:rPr lang="ru-RU" sz="4000" b="1" i="1">
                <a:solidFill>
                  <a:srgbClr val="56207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АКТУАЛЬНОСТЬ</a:t>
            </a:r>
            <a:endParaRPr sz="4000" b="1" i="1">
              <a:solidFill>
                <a:srgbClr val="56207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49" name="Google Shape;9349;p15"/>
          <p:cNvSpPr txBox="1">
            <a:spLocks noGrp="1"/>
          </p:cNvSpPr>
          <p:nvPr>
            <p:ph type="body" idx="1"/>
          </p:nvPr>
        </p:nvSpPr>
        <p:spPr>
          <a:xfrm>
            <a:off x="500034" y="1214422"/>
            <a:ext cx="8286900" cy="500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/>
          </a:bodyPr>
          <a:lstStyle/>
          <a:p>
            <a:pPr marL="342900" lvl="0" indent="-311467" algn="l" rtl="0">
              <a:spcBef>
                <a:spcPts val="0"/>
              </a:spcBef>
              <a:spcAft>
                <a:spcPts val="0"/>
              </a:spcAft>
              <a:buClr>
                <a:srgbClr val="831373"/>
              </a:buClr>
              <a:buSzPct val="100000"/>
              <a:buChar char="•"/>
            </a:pPr>
            <a:r>
              <a:rPr lang="ru-RU" sz="2200" b="1" i="1">
                <a:solidFill>
                  <a:srgbClr val="831373"/>
                </a:solidFill>
              </a:rPr>
              <a:t>  </a:t>
            </a:r>
            <a:r>
              <a:rPr lang="ru-RU" sz="2200" b="1" i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Актуальность работы  состоит в том, что знания не ограничиваются рамками программы. Дети знакомятся с разнообразием нетрадиционных способов рисования, их особенностями, многообразием материалов, используемых в рисовании, учатся на основе полученных знаний создавать свои рисунки. Таким образом, развивается творческая личность, способная применять свои знания и умения в различных ситуациях.</a:t>
            </a:r>
            <a:endParaRPr sz="2200" b="1" i="1">
              <a:solidFill>
                <a:srgbClr val="831373"/>
              </a:solidFill>
            </a:endParaRPr>
          </a:p>
          <a:p>
            <a:pPr marL="342900" lvl="0" indent="-311467" algn="l" rtl="0">
              <a:spcBef>
                <a:spcPts val="407"/>
              </a:spcBef>
              <a:spcAft>
                <a:spcPts val="0"/>
              </a:spcAft>
              <a:buClr>
                <a:srgbClr val="831373"/>
              </a:buClr>
              <a:buSzPct val="100000"/>
              <a:buChar char="●"/>
            </a:pPr>
            <a:r>
              <a:rPr lang="ru-RU" sz="2200" b="1" i="1">
                <a:solidFill>
                  <a:srgbClr val="831373"/>
                </a:solidFill>
              </a:rPr>
              <a:t>  </a:t>
            </a:r>
            <a:r>
              <a:rPr lang="ru-RU" sz="2200" b="1" i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Рисование нетрадиционными техниками - важнейшее дело эстетического воспитания. Изобразительная деятельность - одна из самых интересных для детей дошкольного возраста: она глубоко волнует ребенка, вызывает положительные эмоции.</a:t>
            </a:r>
            <a:endParaRPr/>
          </a:p>
          <a:p>
            <a:pPr marL="342900" lvl="0" indent="-311467" algn="l" rtl="0">
              <a:spcBef>
                <a:spcPts val="407"/>
              </a:spcBef>
              <a:spcAft>
                <a:spcPts val="0"/>
              </a:spcAft>
              <a:buClr>
                <a:srgbClr val="831373"/>
              </a:buClr>
              <a:buSzPct val="100000"/>
              <a:buChar char="●"/>
            </a:pPr>
            <a:r>
              <a:rPr lang="ru-RU" sz="2200" b="1" i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Изобразительная продуктивная деятельность с использованием нетрадиционных техник рисования является наиболее благоприятной для творческого развития способностей детей.</a:t>
            </a:r>
            <a:endParaRPr/>
          </a:p>
          <a:p>
            <a:pPr marL="342900" lvl="0" indent="-15494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46153"/>
              <a:buNone/>
            </a:pPr>
            <a:endParaRPr/>
          </a:p>
          <a:p>
            <a:pPr marL="342900" lvl="0" indent="-15494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46153"/>
              <a:buNone/>
            </a:pPr>
            <a:endParaRPr/>
          </a:p>
          <a:p>
            <a:pPr marL="342900" lvl="0" indent="-154940" algn="l" rtl="0">
              <a:spcBef>
                <a:spcPts val="592"/>
              </a:spcBef>
              <a:spcAft>
                <a:spcPts val="1200"/>
              </a:spcAft>
              <a:buClr>
                <a:schemeClr val="dk1"/>
              </a:buClr>
              <a:buSzPct val="246153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1" name="Google Shape;935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9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6207E"/>
              </a:buClr>
              <a:buSzPts val="4000"/>
              <a:buFont typeface="Times New Roman"/>
              <a:buNone/>
            </a:pPr>
            <a:r>
              <a:rPr lang="ru-RU" sz="4000" b="1" i="1">
                <a:solidFill>
                  <a:srgbClr val="56207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ЦЕЛИ</a:t>
            </a:r>
            <a:endParaRPr sz="4000" b="1" i="1">
              <a:solidFill>
                <a:srgbClr val="56207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52" name="Google Shape;9352;p16"/>
          <p:cNvSpPr txBox="1">
            <a:spLocks noGrp="1"/>
          </p:cNvSpPr>
          <p:nvPr>
            <p:ph type="body" idx="1"/>
          </p:nvPr>
        </p:nvSpPr>
        <p:spPr>
          <a:xfrm>
            <a:off x="571472" y="1357298"/>
            <a:ext cx="8115300" cy="47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831373"/>
              </a:buClr>
              <a:buSzPts val="3200"/>
              <a:buNone/>
            </a:pPr>
            <a:r>
              <a:rPr lang="ru-RU" sz="1600" b="1" i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- Определить, оценить и показать значение применения нетрадиционных техник рисования в формировании и развитии успешной творческой личности детей дошкольного возраста.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rgbClr val="831373"/>
              </a:buClr>
              <a:buSzPts val="3200"/>
              <a:buNone/>
            </a:pPr>
            <a:r>
              <a:rPr lang="ru-RU" sz="1600" b="1" i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- Формировать умение выполнять коллективную композицию, согласовывать свои действия со сверстниками;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rgbClr val="831373"/>
              </a:buClr>
              <a:buSzPts val="3200"/>
              <a:buNone/>
            </a:pPr>
            <a:r>
              <a:rPr lang="ru-RU" sz="1600" b="1" i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- Развивать потребность к созданию нового, необычного продукта творческой деятельности;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l" rtl="0">
              <a:spcBef>
                <a:spcPts val="544"/>
              </a:spcBef>
              <a:spcAft>
                <a:spcPts val="1200"/>
              </a:spcAft>
              <a:buClr>
                <a:srgbClr val="831373"/>
              </a:buClr>
              <a:buSzPts val="3200"/>
              <a:buNone/>
            </a:pPr>
            <a:r>
              <a:rPr lang="ru-RU" sz="1600" b="1" i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- Развивать эстетическую оценку, стремление к творческой самореализации.</a:t>
            </a:r>
            <a:endParaRPr sz="1600" b="1" i="1">
              <a:solidFill>
                <a:srgbClr val="83137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4" name="Google Shape;9354;p17"/>
          <p:cNvSpPr txBox="1">
            <a:spLocks noGrp="1"/>
          </p:cNvSpPr>
          <p:nvPr>
            <p:ph type="title"/>
          </p:nvPr>
        </p:nvSpPr>
        <p:spPr>
          <a:xfrm>
            <a:off x="428596" y="142852"/>
            <a:ext cx="8286900" cy="10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6207E"/>
              </a:buClr>
              <a:buSzPts val="4000"/>
              <a:buFont typeface="Times New Roman"/>
              <a:buNone/>
            </a:pPr>
            <a:r>
              <a:rPr lang="ru-RU" sz="4000" b="1" i="1">
                <a:solidFill>
                  <a:srgbClr val="56207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ЗАДАЧИ</a:t>
            </a:r>
            <a:endParaRPr sz="4000" b="1" i="1">
              <a:solidFill>
                <a:srgbClr val="56207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55" name="Google Shape;9355;p17"/>
          <p:cNvSpPr txBox="1">
            <a:spLocks noGrp="1"/>
          </p:cNvSpPr>
          <p:nvPr>
            <p:ph type="body" idx="1"/>
          </p:nvPr>
        </p:nvSpPr>
        <p:spPr>
          <a:xfrm>
            <a:off x="740250" y="1142975"/>
            <a:ext cx="7663500" cy="487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b="1">
              <a:solidFill>
                <a:srgbClr val="83137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23850" algn="l" rtl="0">
              <a:spcBef>
                <a:spcPts val="320"/>
              </a:spcBef>
              <a:spcAft>
                <a:spcPts val="0"/>
              </a:spcAft>
              <a:buClr>
                <a:srgbClr val="831373"/>
              </a:buClr>
              <a:buSzPts val="1300"/>
              <a:buFont typeface="Times New Roman"/>
              <a:buChar char="●"/>
            </a:pPr>
            <a:r>
              <a:rPr lang="ru-RU" b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Повышать собственный уровень знаний путем изучения необходимой литературы по теме самообразования, подготовки и организации занятий, консультаций, мастер-классов.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23850" algn="l" rtl="0">
              <a:spcBef>
                <a:spcPts val="320"/>
              </a:spcBef>
              <a:spcAft>
                <a:spcPts val="0"/>
              </a:spcAft>
              <a:buClr>
                <a:srgbClr val="831373"/>
              </a:buClr>
              <a:buSzPts val="1300"/>
              <a:buFont typeface="Times New Roman"/>
              <a:buChar char="●"/>
            </a:pPr>
            <a:r>
              <a:rPr lang="ru-RU" b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Раскрыть понятие </a:t>
            </a:r>
            <a:r>
              <a:rPr lang="ru-RU" b="1" i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«нетрадиционные техники рисования»</a:t>
            </a:r>
            <a:r>
              <a:rPr lang="ru-RU" b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23850" algn="l" rtl="0">
              <a:spcBef>
                <a:spcPts val="320"/>
              </a:spcBef>
              <a:spcAft>
                <a:spcPts val="0"/>
              </a:spcAft>
              <a:buClr>
                <a:srgbClr val="831373"/>
              </a:buClr>
              <a:buSzPts val="1300"/>
              <a:buFont typeface="Times New Roman"/>
              <a:buChar char="●"/>
            </a:pPr>
            <a:r>
              <a:rPr lang="ru-RU" b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Рассмотреть различные способы и приемы нетрадиционного рисования и применять их в работе с детьми.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23850" algn="l" rtl="0">
              <a:spcBef>
                <a:spcPts val="320"/>
              </a:spcBef>
              <a:spcAft>
                <a:spcPts val="0"/>
              </a:spcAft>
              <a:buClr>
                <a:srgbClr val="831373"/>
              </a:buClr>
              <a:buSzPts val="1300"/>
              <a:buFont typeface="Times New Roman"/>
              <a:buChar char="●"/>
            </a:pPr>
            <a:r>
              <a:rPr lang="ru-RU" b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Провести диагностики на начало и конец учебного года.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23850" algn="l" rtl="0">
              <a:spcBef>
                <a:spcPts val="320"/>
              </a:spcBef>
              <a:spcAft>
                <a:spcPts val="0"/>
              </a:spcAft>
              <a:buClr>
                <a:srgbClr val="831373"/>
              </a:buClr>
              <a:buSzPts val="1300"/>
              <a:buFont typeface="Times New Roman"/>
              <a:buChar char="●"/>
            </a:pPr>
            <a:r>
              <a:rPr lang="ru-RU" b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Формировать эстетическое отношение детей к окружающей действительности на основе ознакомления с нетрадиционными техниками рисования.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23850" algn="l" rtl="0">
              <a:spcBef>
                <a:spcPts val="320"/>
              </a:spcBef>
              <a:spcAft>
                <a:spcPts val="0"/>
              </a:spcAft>
              <a:buClr>
                <a:srgbClr val="831373"/>
              </a:buClr>
              <a:buSzPts val="1300"/>
              <a:buFont typeface="Times New Roman"/>
              <a:buChar char="●"/>
            </a:pPr>
            <a:r>
              <a:rPr lang="ru-RU" b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Развивать художественный вкус, творческие способности и фантазии детей.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23850" algn="l" rtl="0">
              <a:spcBef>
                <a:spcPts val="320"/>
              </a:spcBef>
              <a:spcAft>
                <a:spcPts val="0"/>
              </a:spcAft>
              <a:buClr>
                <a:srgbClr val="831373"/>
              </a:buClr>
              <a:buSzPts val="1300"/>
              <a:buFont typeface="Times New Roman"/>
              <a:buChar char="●"/>
            </a:pPr>
            <a:r>
              <a:rPr lang="ru-RU" b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Формировать умение использовать на выбор сочетание различных материалов в рисунке, создавать свой неповторимый образ.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23850" algn="l" rtl="0">
              <a:spcBef>
                <a:spcPts val="320"/>
              </a:spcBef>
              <a:spcAft>
                <a:spcPts val="0"/>
              </a:spcAft>
              <a:buClr>
                <a:srgbClr val="831373"/>
              </a:buClr>
              <a:buSzPts val="1300"/>
              <a:buFont typeface="Times New Roman"/>
              <a:buChar char="●"/>
            </a:pPr>
            <a:r>
              <a:rPr lang="ru-RU" b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Развивать ассоциативное мышление и любознательность, наблюдательность и воображение.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23850" algn="l" rtl="0">
              <a:spcBef>
                <a:spcPts val="320"/>
              </a:spcBef>
              <a:spcAft>
                <a:spcPts val="0"/>
              </a:spcAft>
              <a:buClr>
                <a:srgbClr val="831373"/>
              </a:buClr>
              <a:buSzPts val="1300"/>
              <a:buFont typeface="Times New Roman"/>
              <a:buChar char="●"/>
            </a:pPr>
            <a:r>
              <a:rPr lang="ru-RU" b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Совершенствовать технические умения и навыки рисования.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23850" algn="l" rtl="0">
              <a:spcBef>
                <a:spcPts val="320"/>
              </a:spcBef>
              <a:spcAft>
                <a:spcPts val="0"/>
              </a:spcAft>
              <a:buClr>
                <a:srgbClr val="831373"/>
              </a:buClr>
              <a:buSzPts val="1300"/>
              <a:buFont typeface="Times New Roman"/>
              <a:buChar char="●"/>
            </a:pPr>
            <a:r>
              <a:rPr lang="ru-RU" b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Воспитывать художественный вкус и чувство гармонии.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23850" algn="l" rtl="0">
              <a:spcBef>
                <a:spcPts val="320"/>
              </a:spcBef>
              <a:spcAft>
                <a:spcPts val="0"/>
              </a:spcAft>
              <a:buClr>
                <a:srgbClr val="831373"/>
              </a:buClr>
              <a:buSzPts val="1300"/>
              <a:buFont typeface="Times New Roman"/>
              <a:buChar char="●"/>
            </a:pPr>
            <a:r>
              <a:rPr lang="ru-RU" b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Воспитывать интерес к изобразительному искусству как средству выражения чувств, отношений к прекрасному.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241300" algn="l" rtl="0">
              <a:spcBef>
                <a:spcPts val="320"/>
              </a:spcBef>
              <a:spcAft>
                <a:spcPts val="1200"/>
              </a:spcAft>
              <a:buClr>
                <a:schemeClr val="dk1"/>
              </a:buClr>
              <a:buSzPts val="1600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7" name="Google Shape;9357;p18"/>
          <p:cNvSpPr txBox="1">
            <a:spLocks noGrp="1"/>
          </p:cNvSpPr>
          <p:nvPr>
            <p:ph type="title"/>
          </p:nvPr>
        </p:nvSpPr>
        <p:spPr>
          <a:xfrm>
            <a:off x="785786" y="285728"/>
            <a:ext cx="7358100" cy="6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6207E"/>
              </a:buClr>
              <a:buSzPts val="4400"/>
              <a:buFont typeface="Times New Roman"/>
              <a:buNone/>
            </a:pPr>
            <a:r>
              <a:rPr lang="ru-RU" b="1" i="1">
                <a:solidFill>
                  <a:srgbClr val="56207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ГИПОТЕЗА</a:t>
            </a:r>
            <a:endParaRPr b="1" i="1">
              <a:solidFill>
                <a:srgbClr val="56207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58" name="Google Shape;9358;p18"/>
          <p:cNvSpPr txBox="1">
            <a:spLocks noGrp="1"/>
          </p:cNvSpPr>
          <p:nvPr>
            <p:ph type="body" idx="1"/>
          </p:nvPr>
        </p:nvSpPr>
        <p:spPr>
          <a:xfrm>
            <a:off x="500034" y="1071546"/>
            <a:ext cx="8186700" cy="53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10000"/>
          </a:bodyPr>
          <a:lstStyle/>
          <a:p>
            <a:pPr marL="342900" lvl="0" indent="-27686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46153"/>
              <a:buNone/>
            </a:pPr>
            <a:endParaRPr b="1"/>
          </a:p>
          <a:p>
            <a:pPr marL="342900" lvl="0" indent="-314325" algn="l" rtl="0">
              <a:spcBef>
                <a:spcPts val="390"/>
              </a:spcBef>
              <a:spcAft>
                <a:spcPts val="0"/>
              </a:spcAft>
              <a:buClr>
                <a:srgbClr val="831373"/>
              </a:buClr>
              <a:buSzPct val="100000"/>
              <a:buChar char="●"/>
            </a:pPr>
            <a:r>
              <a:rPr lang="ru-RU" sz="6000" b="1" i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Гипотеза представляет собой — процесс развития художественно-творческих способностей дошкольников средствами нетрадиционного рисования пройдет успешно, если:</a:t>
            </a:r>
            <a:endParaRPr/>
          </a:p>
          <a:p>
            <a:pPr marL="342900" lvl="0" indent="-219075" algn="l" rtl="0">
              <a:spcBef>
                <a:spcPts val="39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6000" b="1" i="1">
              <a:solidFill>
                <a:srgbClr val="83137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14325" algn="l" rtl="0">
              <a:spcBef>
                <a:spcPts val="390"/>
              </a:spcBef>
              <a:spcAft>
                <a:spcPts val="0"/>
              </a:spcAft>
              <a:buClr>
                <a:srgbClr val="831373"/>
              </a:buClr>
              <a:buSzPct val="100000"/>
              <a:buChar char="●"/>
            </a:pPr>
            <a:r>
              <a:rPr lang="ru-RU" sz="6000" b="1" i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Теоретически обосновать эффективность применения техник нетрадиционного рисования в изобразительном творчестве дошкольников;</a:t>
            </a:r>
            <a:endParaRPr/>
          </a:p>
          <a:p>
            <a:pPr marL="342900" lvl="0" indent="-314325" algn="l" rtl="0">
              <a:spcBef>
                <a:spcPts val="390"/>
              </a:spcBef>
              <a:spcAft>
                <a:spcPts val="0"/>
              </a:spcAft>
              <a:buClr>
                <a:srgbClr val="831373"/>
              </a:buClr>
              <a:buSzPct val="100000"/>
              <a:buChar char="●"/>
            </a:pPr>
            <a:r>
              <a:rPr lang="ru-RU" sz="6000" b="1" i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Выявить нетрадиционные для дошкольного образования художественные техники и научно обосновать доступность дошкольникам средств выразительности;</a:t>
            </a:r>
            <a:endParaRPr/>
          </a:p>
          <a:p>
            <a:pPr marL="342900" lvl="0" indent="-314325" algn="l" rtl="0">
              <a:spcBef>
                <a:spcPts val="390"/>
              </a:spcBef>
              <a:spcAft>
                <a:spcPts val="0"/>
              </a:spcAft>
              <a:buClr>
                <a:srgbClr val="831373"/>
              </a:buClr>
              <a:buSzPct val="100000"/>
              <a:buChar char="●"/>
            </a:pPr>
            <a:r>
              <a:rPr lang="ru-RU" sz="6000" b="1" i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Разработать методики ознакомления дошкольников с видами нетрадиционного рисования;</a:t>
            </a:r>
            <a:endParaRPr/>
          </a:p>
          <a:p>
            <a:pPr marL="342900" lvl="0" indent="-314325" algn="l" rtl="0">
              <a:spcBef>
                <a:spcPts val="390"/>
              </a:spcBef>
              <a:spcAft>
                <a:spcPts val="0"/>
              </a:spcAft>
              <a:buClr>
                <a:srgbClr val="831373"/>
              </a:buClr>
              <a:buSzPct val="100000"/>
              <a:buChar char="●"/>
            </a:pPr>
            <a:r>
              <a:rPr lang="ru-RU" sz="6000" b="1" i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Обеспечить преемственность и последовательность в обучении детей приёмам нетрадиционного рисования, учёт возрастных и индивидуальных способностей дошкольников;</a:t>
            </a:r>
            <a:endParaRPr/>
          </a:p>
          <a:p>
            <a:pPr marL="342900" lvl="0" indent="-314325" algn="l" rtl="0">
              <a:spcBef>
                <a:spcPts val="390"/>
              </a:spcBef>
              <a:spcAft>
                <a:spcPts val="0"/>
              </a:spcAft>
              <a:buClr>
                <a:srgbClr val="831373"/>
              </a:buClr>
              <a:buSzPct val="100000"/>
              <a:buChar char="●"/>
            </a:pPr>
            <a:r>
              <a:rPr lang="ru-RU" sz="6000" b="1" i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Создать педагогические условия для развития художественно-творческих способностей.</a:t>
            </a:r>
            <a:endParaRPr/>
          </a:p>
          <a:p>
            <a:pPr marL="342900" lvl="0" indent="-342900" algn="l" rtl="0">
              <a:spcBef>
                <a:spcPts val="390"/>
              </a:spcBef>
              <a:spcAft>
                <a:spcPts val="0"/>
              </a:spcAft>
              <a:buClr>
                <a:srgbClr val="831373"/>
              </a:buClr>
              <a:buSzPct val="100000"/>
              <a:buNone/>
            </a:pPr>
            <a:r>
              <a:rPr lang="ru-RU" sz="6000" b="1" i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marL="342900" lvl="0" indent="-276860" algn="l" rtl="0">
              <a:spcBef>
                <a:spcPts val="208"/>
              </a:spcBef>
              <a:spcAft>
                <a:spcPts val="1200"/>
              </a:spcAft>
              <a:buClr>
                <a:schemeClr val="dk1"/>
              </a:buClr>
              <a:buSzPct val="246153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0" name="Google Shape;9360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6207E"/>
              </a:buClr>
              <a:buSzPts val="4000"/>
              <a:buFont typeface="Times New Roman"/>
              <a:buNone/>
            </a:pPr>
            <a:r>
              <a:rPr lang="ru-RU" sz="4000" b="1" i="1">
                <a:solidFill>
                  <a:srgbClr val="56207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ЭТАПЫ РАБОТЫ</a:t>
            </a:r>
            <a:endParaRPr sz="4000" b="1" i="1">
              <a:solidFill>
                <a:srgbClr val="56207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61" name="Google Shape;9361;p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42900" lvl="0" indent="-330517" algn="l" rtl="0">
              <a:spcBef>
                <a:spcPts val="0"/>
              </a:spcBef>
              <a:spcAft>
                <a:spcPts val="0"/>
              </a:spcAft>
              <a:buClr>
                <a:srgbClr val="831373"/>
              </a:buClr>
              <a:buSzPct val="100000"/>
              <a:buChar char="●"/>
            </a:pPr>
            <a:r>
              <a:rPr lang="ru-RU" sz="2600" b="1" i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На первом этапе – репродуктивном, велась активная работа с детьми по обучению нетрадиционным техникам рисования, по ознакомлению с различными средствами выразительности.</a:t>
            </a:r>
            <a:endParaRPr/>
          </a:p>
          <a:p>
            <a:pPr marL="342900" lvl="0" indent="-330517" algn="l" rtl="0">
              <a:spcBef>
                <a:spcPts val="520"/>
              </a:spcBef>
              <a:spcAft>
                <a:spcPts val="0"/>
              </a:spcAft>
              <a:buClr>
                <a:srgbClr val="831373"/>
              </a:buClr>
              <a:buSzPct val="100000"/>
              <a:buChar char="●"/>
            </a:pPr>
            <a:r>
              <a:rPr lang="ru-RU" sz="2600" b="1" i="1">
                <a:solidFill>
                  <a:srgbClr val="8313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На втором этапе – конструктивном, велась активная работа по совместной деятельности детей друг с другом, сотворчество воспитателя и детей по использованию нетрадиционных техник в умении передавать выразительный образ.</a:t>
            </a:r>
            <a:endParaRPr/>
          </a:p>
          <a:p>
            <a:pPr marL="342900" lvl="0" indent="-139700" algn="l" rtl="0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ct val="246153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3" name="Google Shape;9363;p20"/>
          <p:cNvSpPr txBox="1">
            <a:spLocks noGrp="1"/>
          </p:cNvSpPr>
          <p:nvPr>
            <p:ph type="title"/>
          </p:nvPr>
        </p:nvSpPr>
        <p:spPr>
          <a:xfrm>
            <a:off x="478660" y="704200"/>
            <a:ext cx="8286900" cy="32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        </a:t>
            </a:r>
            <a:r>
              <a:rPr lang="ru-RU" sz="2400" b="1" i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Как утверждают многие педагоги – все дети талантливы. </a:t>
            </a:r>
            <a:r>
              <a:rPr lang="ru-RU" sz="2400" b="1" i="1">
                <a:solidFill>
                  <a:srgbClr val="56207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ru-RU" sz="2400" b="1" i="1">
                <a:solidFill>
                  <a:srgbClr val="56207E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400" b="1" i="1">
                <a:solidFill>
                  <a:srgbClr val="56207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Поэтому необходимо, вовремя заметить, почувствовать эти таланты и  постараться, как можно раньше дать возможность детям проявить их на практике, в реальной жизни. Развивая с помощью взрослых художественно-творческие способности, ребенок создает новые работы.</a:t>
            </a:r>
            <a:endParaRPr sz="2400" b="1" i="1">
              <a:solidFill>
                <a:srgbClr val="56207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64" name="Google Shape;9364;p20"/>
          <p:cNvSpPr txBox="1">
            <a:spLocks noGrp="1"/>
          </p:cNvSpPr>
          <p:nvPr>
            <p:ph type="body" idx="1"/>
          </p:nvPr>
        </p:nvSpPr>
        <p:spPr>
          <a:xfrm>
            <a:off x="478646" y="3990323"/>
            <a:ext cx="8186700" cy="23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660066"/>
              </a:buClr>
              <a:buSzPts val="3200"/>
              <a:buNone/>
            </a:pPr>
            <a:r>
              <a:rPr lang="ru-RU" b="1" i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ru-RU" sz="3600" b="1" i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Нетрадиционные техники рисования </a:t>
            </a:r>
            <a:r>
              <a:rPr lang="ru-RU" b="1" i="1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это способы создания нового, оригинального произведения искусства, в котором гармонирует все: и цвет, и линия, и сюжет. Это огромная возможность для детей думать, пробовать, искать, экспериментировать, а самое главное, самовыражаться. </a:t>
            </a:r>
            <a:endParaRPr/>
          </a:p>
          <a:p>
            <a:pPr marL="342900" lvl="0" indent="-185420" algn="l" rtl="0">
              <a:spcBef>
                <a:spcPts val="496"/>
              </a:spcBef>
              <a:spcAft>
                <a:spcPts val="1200"/>
              </a:spcAft>
              <a:buClr>
                <a:schemeClr val="dk1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6" name="Google Shape;9366;p21"/>
          <p:cNvSpPr txBox="1">
            <a:spLocks noGrp="1"/>
          </p:cNvSpPr>
          <p:nvPr>
            <p:ph type="title"/>
          </p:nvPr>
        </p:nvSpPr>
        <p:spPr>
          <a:xfrm>
            <a:off x="1214414" y="274638"/>
            <a:ext cx="74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6600CC"/>
              </a:buClr>
              <a:buSzPts val="4400"/>
              <a:buFont typeface="Times New Roman"/>
              <a:buNone/>
            </a:pPr>
            <a:r>
              <a:rPr lang="ru-RU" b="1" i="1">
                <a:solidFill>
                  <a:srgbClr val="66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Нетрадиционные способы изображения в рисовании</a:t>
            </a:r>
            <a:endParaRPr b="1">
              <a:solidFill>
                <a:srgbClr val="6600CC"/>
              </a:solidFill>
            </a:endParaRPr>
          </a:p>
        </p:txBody>
      </p:sp>
      <p:sp>
        <p:nvSpPr>
          <p:cNvPr id="9367" name="Google Shape;9367;p21"/>
          <p:cNvSpPr txBox="1">
            <a:spLocks noGrp="1"/>
          </p:cNvSpPr>
          <p:nvPr>
            <p:ph type="body" idx="1"/>
          </p:nvPr>
        </p:nvSpPr>
        <p:spPr>
          <a:xfrm>
            <a:off x="7143768" y="5429263"/>
            <a:ext cx="1542900" cy="21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246153"/>
              <a:buNone/>
            </a:pPr>
            <a:endParaRPr/>
          </a:p>
        </p:txBody>
      </p:sp>
      <p:sp>
        <p:nvSpPr>
          <p:cNvPr id="9368" name="Google Shape;9368;p21"/>
          <p:cNvSpPr/>
          <p:nvPr/>
        </p:nvSpPr>
        <p:spPr>
          <a:xfrm>
            <a:off x="3071802" y="3000372"/>
            <a:ext cx="2857500" cy="1571700"/>
          </a:xfrm>
          <a:prstGeom prst="ellipse">
            <a:avLst/>
          </a:prstGeom>
          <a:gradFill>
            <a:gsLst>
              <a:gs pos="0">
                <a:srgbClr val="C86C1F"/>
              </a:gs>
              <a:gs pos="80000">
                <a:srgbClr val="FF8E29"/>
              </a:gs>
              <a:gs pos="100000">
                <a:srgbClr val="FF8D25"/>
              </a:gs>
            </a:gsLst>
            <a:lin ang="16200038" scaled="0"/>
          </a:gradFill>
          <a:ln>
            <a:noFill/>
          </a:ln>
          <a:effectLst>
            <a:outerShdw blurRad="40000" dist="23000" dir="5400000" rotWithShape="0">
              <a:srgbClr val="000000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i="0" u="none" strike="noStrike" cap="none">
                <a:solidFill>
                  <a:srgbClr val="66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НЕТРАДИЦИОННЫЕ ТЕХНИКИ РИСОВАНИЯ</a:t>
            </a:r>
            <a:endParaRPr sz="1400" b="1" i="0" u="none" strike="noStrike" cap="none">
              <a:solidFill>
                <a:srgbClr val="66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369" name="Google Shape;9369;p21"/>
          <p:cNvCxnSpPr>
            <a:stCxn id="9368" idx="7"/>
            <a:endCxn id="9370" idx="3"/>
          </p:cNvCxnSpPr>
          <p:nvPr/>
        </p:nvCxnSpPr>
        <p:spPr>
          <a:xfrm rot="10800000" flipH="1">
            <a:off x="5510831" y="2446342"/>
            <a:ext cx="721800" cy="784200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371" name="Google Shape;9371;p21"/>
          <p:cNvCxnSpPr>
            <a:stCxn id="9368" idx="6"/>
          </p:cNvCxnSpPr>
          <p:nvPr/>
        </p:nvCxnSpPr>
        <p:spPr>
          <a:xfrm rot="10800000" flipH="1">
            <a:off x="5929302" y="3428922"/>
            <a:ext cx="571500" cy="357300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372" name="Google Shape;9372;p21"/>
          <p:cNvCxnSpPr>
            <a:stCxn id="9368" idx="5"/>
          </p:cNvCxnSpPr>
          <p:nvPr/>
        </p:nvCxnSpPr>
        <p:spPr>
          <a:xfrm>
            <a:off x="5510831" y="4341902"/>
            <a:ext cx="1061400" cy="730200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373" name="Google Shape;9373;p21"/>
          <p:cNvCxnSpPr>
            <a:stCxn id="9368" idx="4"/>
          </p:cNvCxnSpPr>
          <p:nvPr/>
        </p:nvCxnSpPr>
        <p:spPr>
          <a:xfrm flipH="1">
            <a:off x="3857652" y="4572072"/>
            <a:ext cx="642900" cy="928800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374" name="Google Shape;9374;p21"/>
          <p:cNvCxnSpPr>
            <a:stCxn id="9368" idx="3"/>
          </p:cNvCxnSpPr>
          <p:nvPr/>
        </p:nvCxnSpPr>
        <p:spPr>
          <a:xfrm flipH="1">
            <a:off x="2786173" y="4341902"/>
            <a:ext cx="704100" cy="516000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375" name="Google Shape;9375;p21"/>
          <p:cNvCxnSpPr>
            <a:stCxn id="9368" idx="4"/>
          </p:cNvCxnSpPr>
          <p:nvPr/>
        </p:nvCxnSpPr>
        <p:spPr>
          <a:xfrm>
            <a:off x="4500552" y="4572072"/>
            <a:ext cx="1000200" cy="928800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376" name="Google Shape;9376;p21"/>
          <p:cNvCxnSpPr>
            <a:endCxn id="9377" idx="2"/>
          </p:cNvCxnSpPr>
          <p:nvPr/>
        </p:nvCxnSpPr>
        <p:spPr>
          <a:xfrm>
            <a:off x="5786560" y="4072052"/>
            <a:ext cx="214200" cy="142800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378" name="Google Shape;9378;p21"/>
          <p:cNvCxnSpPr>
            <a:stCxn id="9368" idx="0"/>
            <a:endCxn id="9379" idx="4"/>
          </p:cNvCxnSpPr>
          <p:nvPr/>
        </p:nvCxnSpPr>
        <p:spPr>
          <a:xfrm rot="10800000" flipH="1">
            <a:off x="4500552" y="2557572"/>
            <a:ext cx="35700" cy="442800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380" name="Google Shape;9380;p21"/>
          <p:cNvCxnSpPr/>
          <p:nvPr/>
        </p:nvCxnSpPr>
        <p:spPr>
          <a:xfrm rot="10800000">
            <a:off x="3071883" y="2500311"/>
            <a:ext cx="714300" cy="571500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381" name="Google Shape;9381;p21"/>
          <p:cNvCxnSpPr/>
          <p:nvPr/>
        </p:nvCxnSpPr>
        <p:spPr>
          <a:xfrm rot="10800000">
            <a:off x="2857340" y="3357600"/>
            <a:ext cx="285900" cy="71400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9370" name="Google Shape;9370;p21"/>
          <p:cNvSpPr/>
          <p:nvPr/>
        </p:nvSpPr>
        <p:spPr>
          <a:xfrm>
            <a:off x="5929322" y="1714488"/>
            <a:ext cx="2071800" cy="857400"/>
          </a:xfrm>
          <a:prstGeom prst="ellipse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38" scaled="0"/>
          </a:gradFill>
          <a:ln w="9525" cap="flat" cmpd="sng">
            <a:solidFill>
              <a:srgbClr val="BD4B48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5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cap="none">
                <a:solidFill>
                  <a:srgbClr val="66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Граттаж,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cap="none">
                <a:solidFill>
                  <a:srgbClr val="66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пескография</a:t>
            </a:r>
            <a:endParaRPr sz="1800" b="0" i="0" u="none" strike="noStrike" cap="none">
              <a:solidFill>
                <a:srgbClr val="66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82" name="Google Shape;9382;p21"/>
          <p:cNvSpPr/>
          <p:nvPr/>
        </p:nvSpPr>
        <p:spPr>
          <a:xfrm>
            <a:off x="6357950" y="2643182"/>
            <a:ext cx="2143200" cy="928800"/>
          </a:xfrm>
          <a:prstGeom prst="ellipse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38" scaled="0"/>
          </a:gradFill>
          <a:ln w="9525" cap="flat" cmpd="sng">
            <a:solidFill>
              <a:srgbClr val="45A9C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5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cap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Изонить,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cap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батик</a:t>
            </a:r>
            <a:endParaRPr sz="1800" b="0" i="0" u="none" strike="noStrike" cap="none">
              <a:solidFill>
                <a:srgbClr val="6600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77" name="Google Shape;9377;p21"/>
          <p:cNvSpPr/>
          <p:nvPr/>
        </p:nvSpPr>
        <p:spPr>
          <a:xfrm>
            <a:off x="6000760" y="3714752"/>
            <a:ext cx="2643300" cy="1000200"/>
          </a:xfrm>
          <a:prstGeom prst="ellipse">
            <a:avLst/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38" scaled="0"/>
          </a:gradFill>
          <a:ln w="9525" cap="flat" cmpd="sng">
            <a:solidFill>
              <a:srgbClr val="97B853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5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cap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Восковые мелки,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cap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Рисование ватной палочкой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83" name="Google Shape;9383;p21"/>
          <p:cNvSpPr/>
          <p:nvPr/>
        </p:nvSpPr>
        <p:spPr>
          <a:xfrm>
            <a:off x="6500826" y="4786322"/>
            <a:ext cx="2071800" cy="914400"/>
          </a:xfrm>
          <a:prstGeom prst="ellipse">
            <a:avLst/>
          </a:prstGeom>
          <a:gradFill>
            <a:gsLst>
              <a:gs pos="0">
                <a:srgbClr val="FFBB82"/>
              </a:gs>
              <a:gs pos="35000">
                <a:srgbClr val="FFCFA8"/>
              </a:gs>
              <a:gs pos="100000">
                <a:srgbClr val="FFEBD9"/>
              </a:gs>
            </a:gsLst>
            <a:lin ang="16200038" scaled="0"/>
          </a:gradFill>
          <a:ln w="9525" cap="flat" cmpd="sng">
            <a:solidFill>
              <a:srgbClr val="F5913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5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cap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Риование на воде – эбру,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cap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монотопия</a:t>
            </a:r>
            <a:endParaRPr sz="1800" b="0" i="0" u="none" strike="noStrike" cap="none">
              <a:solidFill>
                <a:srgbClr val="6600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84" name="Google Shape;9384;p21"/>
          <p:cNvSpPr/>
          <p:nvPr/>
        </p:nvSpPr>
        <p:spPr>
          <a:xfrm>
            <a:off x="4929190" y="5500702"/>
            <a:ext cx="2214600" cy="914400"/>
          </a:xfrm>
          <a:prstGeom prst="ellipse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38" scaled="0"/>
          </a:gradFill>
          <a:ln w="9525" cap="flat" cmpd="sng">
            <a:solidFill>
              <a:srgbClr val="7C5F9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5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cap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Кляксография,набрызг</a:t>
            </a:r>
            <a:endParaRPr sz="1800" b="0" i="0" u="none" strike="noStrike" cap="none">
              <a:solidFill>
                <a:srgbClr val="6600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85" name="Google Shape;9385;p21"/>
          <p:cNvSpPr/>
          <p:nvPr/>
        </p:nvSpPr>
        <p:spPr>
          <a:xfrm>
            <a:off x="2714612" y="5572140"/>
            <a:ext cx="2128800" cy="914400"/>
          </a:xfrm>
          <a:prstGeom prst="ellipse">
            <a:avLst/>
          </a:prstGeom>
          <a:gradFill>
            <a:gsLst>
              <a:gs pos="0">
                <a:srgbClr val="9FC3FF"/>
              </a:gs>
              <a:gs pos="35000">
                <a:srgbClr val="BDD5FF"/>
              </a:gs>
              <a:gs pos="100000">
                <a:srgbClr val="E4EEFF"/>
              </a:gs>
            </a:gsLst>
            <a:lin ang="16200038" scaled="0"/>
          </a:gra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5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cap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Рисование по мокрому</a:t>
            </a:r>
            <a:endParaRPr sz="1800" b="0" i="0" u="none" strike="noStrike" cap="none">
              <a:solidFill>
                <a:srgbClr val="6600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86" name="Google Shape;9386;p21"/>
          <p:cNvSpPr/>
          <p:nvPr/>
        </p:nvSpPr>
        <p:spPr>
          <a:xfrm>
            <a:off x="500034" y="4857760"/>
            <a:ext cx="3071700" cy="928800"/>
          </a:xfrm>
          <a:prstGeom prst="ellipse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38" scaled="0"/>
          </a:gradFill>
          <a:ln w="9525" cap="flat" cmpd="sng">
            <a:solidFill>
              <a:srgbClr val="BD4B48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5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cap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Пластилинография,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cap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отпечатки листьев</a:t>
            </a:r>
            <a:endParaRPr sz="1800" b="0" i="0" u="none" strike="noStrike" cap="none">
              <a:solidFill>
                <a:srgbClr val="6600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387" name="Google Shape;9387;p21"/>
          <p:cNvCxnSpPr/>
          <p:nvPr/>
        </p:nvCxnSpPr>
        <p:spPr>
          <a:xfrm flipH="1">
            <a:off x="2571778" y="4071942"/>
            <a:ext cx="642900" cy="142800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9388" name="Google Shape;9388;p21"/>
          <p:cNvSpPr/>
          <p:nvPr/>
        </p:nvSpPr>
        <p:spPr>
          <a:xfrm>
            <a:off x="571472" y="3857628"/>
            <a:ext cx="2000400" cy="914400"/>
          </a:xfrm>
          <a:prstGeom prst="ellipse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38" scaled="0"/>
          </a:gradFill>
          <a:ln w="9525" cap="flat" cmpd="sng">
            <a:solidFill>
              <a:srgbClr val="45A9C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5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cap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Рисование мятой бумагой</a:t>
            </a:r>
            <a:endParaRPr sz="1800" b="0" i="0" u="none" strike="noStrike" cap="none">
              <a:solidFill>
                <a:srgbClr val="6600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89" name="Google Shape;9389;p21"/>
          <p:cNvSpPr/>
          <p:nvPr/>
        </p:nvSpPr>
        <p:spPr>
          <a:xfrm>
            <a:off x="500034" y="2786058"/>
            <a:ext cx="2357400" cy="914400"/>
          </a:xfrm>
          <a:prstGeom prst="ellipse">
            <a:avLst/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38" scaled="0"/>
          </a:gradFill>
          <a:ln w="9525" cap="flat" cmpd="sng">
            <a:solidFill>
              <a:srgbClr val="97B853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5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cap="none">
                <a:solidFill>
                  <a:srgbClr val="66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Тычёк жёсткой кистью</a:t>
            </a:r>
            <a:endParaRPr sz="1800" b="0" i="0" u="none" strike="noStrike" cap="none">
              <a:solidFill>
                <a:srgbClr val="66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90" name="Google Shape;9390;p21"/>
          <p:cNvSpPr/>
          <p:nvPr/>
        </p:nvSpPr>
        <p:spPr>
          <a:xfrm>
            <a:off x="1071538" y="1785926"/>
            <a:ext cx="2128800" cy="914400"/>
          </a:xfrm>
          <a:prstGeom prst="ellipse">
            <a:avLst/>
          </a:prstGeom>
          <a:gradFill>
            <a:gsLst>
              <a:gs pos="0">
                <a:srgbClr val="FFBB82"/>
              </a:gs>
              <a:gs pos="35000">
                <a:srgbClr val="FFCFA8"/>
              </a:gs>
              <a:gs pos="100000">
                <a:srgbClr val="FFEBD9"/>
              </a:gs>
            </a:gsLst>
            <a:lin ang="16200038" scaled="0"/>
          </a:gradFill>
          <a:ln w="9525" cap="flat" cmpd="sng">
            <a:solidFill>
              <a:srgbClr val="F5913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5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cap="none">
                <a:solidFill>
                  <a:srgbClr val="66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Рисование пальчиком и ладошкой</a:t>
            </a:r>
            <a:endParaRPr sz="1800" b="0" i="0" u="none" strike="noStrike" cap="none">
              <a:solidFill>
                <a:srgbClr val="66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79" name="Google Shape;9379;p21"/>
          <p:cNvSpPr/>
          <p:nvPr/>
        </p:nvSpPr>
        <p:spPr>
          <a:xfrm>
            <a:off x="3428992" y="1643050"/>
            <a:ext cx="2214600" cy="914400"/>
          </a:xfrm>
          <a:prstGeom prst="ellipse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38" scaled="0"/>
          </a:gradFill>
          <a:ln w="9525" cap="flat" cmpd="sng">
            <a:solidFill>
              <a:srgbClr val="7C5F9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5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cap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Рисование по мокрому,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cap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оттиск</a:t>
            </a:r>
            <a:endParaRPr sz="1800" b="0" i="0" u="none" strike="noStrike" cap="none">
              <a:solidFill>
                <a:srgbClr val="6600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2" name="Google Shape;9392;p22"/>
          <p:cNvSpPr txBox="1">
            <a:spLocks noGrp="1"/>
          </p:cNvSpPr>
          <p:nvPr>
            <p:ph type="title"/>
          </p:nvPr>
        </p:nvSpPr>
        <p:spPr>
          <a:xfrm>
            <a:off x="6000760" y="1000108"/>
            <a:ext cx="21432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pic>
        <p:nvPicPr>
          <p:cNvPr id="9393" name="Google Shape;9393;p22" descr="C:\Users\USER\Desktop\Новая папка\Рисунок26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6381" y="428604"/>
            <a:ext cx="2852781" cy="2000264"/>
          </a:xfrm>
          <a:prstGeom prst="rect">
            <a:avLst/>
          </a:prstGeom>
          <a:noFill/>
          <a:ln>
            <a:noFill/>
          </a:ln>
        </p:spPr>
      </p:pic>
      <p:pic>
        <p:nvPicPr>
          <p:cNvPr id="9394" name="Google Shape;9394;p22" descr="C:\Users\USER\Desktop\Новая папка\Рисунок27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43306" y="500042"/>
            <a:ext cx="2158439" cy="2789239"/>
          </a:xfrm>
          <a:prstGeom prst="rect">
            <a:avLst/>
          </a:prstGeom>
          <a:noFill/>
          <a:ln>
            <a:noFill/>
          </a:ln>
        </p:spPr>
      </p:pic>
      <p:pic>
        <p:nvPicPr>
          <p:cNvPr id="9395" name="Google Shape;9395;p22" descr="C:\Users\USER\Desktop\Новая папка\Рисунок28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86446" y="304544"/>
            <a:ext cx="2801938" cy="206398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96" name="Google Shape;9396;p22" descr="C:\Users\USER\Desktop\Новая папка\Рисунок29.jp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42910" y="2500306"/>
            <a:ext cx="2873376" cy="209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97" name="Google Shape;9397;p22" descr="C:\Users\USER\Desktop\Новая папка\Рисунок31.jp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571868" y="3571876"/>
            <a:ext cx="2163285" cy="2678113"/>
          </a:xfrm>
          <a:prstGeom prst="rect">
            <a:avLst/>
          </a:prstGeom>
          <a:noFill/>
          <a:ln>
            <a:noFill/>
          </a:ln>
        </p:spPr>
      </p:pic>
      <p:pic>
        <p:nvPicPr>
          <p:cNvPr id="9398" name="Google Shape;9398;p22" descr="C:\Users\USER\Desktop\Новая папка\Рисунок33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7">
            <a:alphaModFix/>
          </a:blip>
          <a:srcRect/>
          <a:stretch/>
        </p:blipFill>
        <p:spPr>
          <a:xfrm>
            <a:off x="5786446" y="2428868"/>
            <a:ext cx="2830200" cy="2040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99" name="Google Shape;9399;p22" descr="C:\Users\USER\Desktop\Новая папка\Рисунок30.jp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785786" y="4643446"/>
            <a:ext cx="2719387" cy="2047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00" name="Google Shape;9400;p22" descr="C:\Users\USER\Desktop\Новая папка\Рисунок32.jpg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5715008" y="4500570"/>
            <a:ext cx="2857520" cy="21481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17.xml" val="3540493449"/>
  <p:tag name="ppt/slideLayouts/slideLayout15.xml" val="1017012006"/>
  <p:tag name="ppt/slides/slide7.xml" val="974156789"/>
  <p:tag name="ppt/slideMasters/slideMaster2.xml" val="3134034264"/>
  <p:tag name="ppt/slides/slide1.xml" val="2210817131"/>
  <p:tag name="ppt/slides/slide5.xml" val="1299475597"/>
  <p:tag name="ppt/slides/slide18.xml" val="36726875"/>
  <p:tag name="ppt/slideLayouts/slideLayout12.xml" val="144063040"/>
  <p:tag name="ppt/slideLayouts/slideLayout20.xml" val="203316998"/>
  <p:tag name="ppt/slides/slide8.xml" val="3747927168"/>
  <p:tag name="ppt/slideLayouts/slideLayout16.xml" val="26915288"/>
  <p:tag name="ppt/slideLayouts/slideLayout18.xml" val="4021036911"/>
  <p:tag name="ppt/slides/slide4.xml" val="736154812"/>
  <p:tag name="ppt/slideLayouts/slideLayout13.xml" val="2063337152"/>
  <p:tag name="ppt/slideLayouts/slideLayout21.xml" val="1511517365"/>
  <p:tag name="ppt/slideLayouts/slideLayout22.xml" val="338676683"/>
  <p:tag name="ppt/slides/slide3.xml" val="1787047882"/>
  <p:tag name="ppt/slideLayouts/slideLayout19.xml" val="4008842946"/>
  <p:tag name="ppt/theme/theme2.xml" val="3152474996"/>
  <p:tag name="ppt/slideLayouts/slideLayout17.xml" val="41048190"/>
  <p:tag name="ppt/slideLayouts/slideLayout23.xml" val="3628980750"/>
  <p:tag name="ppt/slides/slide6.xml" val="2845493492"/>
  <p:tag name="ppt/slideLayouts/slideLayout14.xml" val="3858126575"/>
  <p:tag name="ppt/slides/slide2.xml" val="1718500047"/>
  <p:tag name="ppt/slideMasters/slideMaster1.xml" val="1726207505"/>
  <p:tag name="ppt/slideLayouts/slideLayout10.xml" val="3096568212"/>
  <p:tag name="ppt/slideLayouts/slideLayout1.xml" val="4005943309"/>
  <p:tag name="ppt/slideLayouts/slideLayout2.xml" val="1837593366"/>
  <p:tag name="ppt/slideLayouts/slideLayout3.xml" val="1214464734"/>
  <p:tag name="ppt/slideLayouts/slideLayout11.xml" val="4232802340"/>
  <p:tag name="ppt/slideLayouts/slideLayout4.xml" val="2196175749"/>
  <p:tag name="ppt/slideLayouts/slideLayout6.xml" val="2680252138"/>
  <p:tag name="ppt/slideLayouts/slideLayout5.xml" val="304436643"/>
  <p:tag name="ppt/slideLayouts/slideLayout9.xml" val="353195581"/>
  <p:tag name="ppt/slideLayouts/slideLayout7.xml" val="2020388533"/>
  <p:tag name="ppt/slideLayouts/slideLayout8.xml" val="2481586185"/>
  <p:tag name="ppt/theme/theme1.xml" val="4146318504"/>
  <p:tag name="ppt/media/image38.jpeg" val="2314289835"/>
  <p:tag name="ppt/media/image37.jpeg" val="2936414156"/>
  <p:tag name="ppt/media/image32.jpeg" val="1558710685"/>
  <p:tag name="ppt/media/image35.jpeg" val="2396078417"/>
  <p:tag name="ppt/media/image1.jpeg" val="3422313755"/>
  <p:tag name="ppt/media/image2.jpeg" val="999234575"/>
  <p:tag name="ppt/media/image36.jpeg" val="301018812"/>
  <p:tag name="ppt/media/image30.jpeg" val="1141762365"/>
  <p:tag name="ppt/media/image31.jpeg" val="1235848428"/>
  <p:tag name="ppt/media/image33.jpeg" val="1765750991"/>
  <p:tag name="ppt/media/image34.jpeg" val="1031691842"/>
</p:tagLst>
</file>

<file path=ppt/theme/theme1.xml><?xml version="1.0" encoding="utf-8"?>
<a:theme xmlns:a="http://schemas.openxmlformats.org/drawingml/2006/main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388</Words>
  <Application>Microsoft Office PowerPoint</Application>
  <PresentationFormat>Экран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shift</vt:lpstr>
      <vt:lpstr>    «Развитие творческих способностей дошкольников средствами     нетрадиционных техник рисования» </vt:lpstr>
      <vt:lpstr>АКТУАЛЬНОСТЬ</vt:lpstr>
      <vt:lpstr>ЦЕЛИ</vt:lpstr>
      <vt:lpstr>ЗАДАЧИ</vt:lpstr>
      <vt:lpstr>ГИПОТЕЗА</vt:lpstr>
      <vt:lpstr>ЭТАПЫ РАБОТЫ</vt:lpstr>
      <vt:lpstr>        Как утверждают многие педагоги – все дети талантливы.  Поэтому необходимо, вовремя заметить, почувствовать эти таланты и  постараться, как можно раньше дать возможность детям проявить их на практике, в реальной жизни. Развивая с помощью взрослых художественно-творческие способности, ребенок создает новые работы.</vt:lpstr>
      <vt:lpstr>Нетрадиционные способы изображения в рисовании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«Развитие творческих способностей дошкольников средствами     нетрадиционных техник рисования» </dc:title>
  <cp:lastModifiedBy>Windows User</cp:lastModifiedBy>
  <cp:revision>1</cp:revision>
  <dcterms:modified xsi:type="dcterms:W3CDTF">2024-01-31T19:19:26Z</dcterms:modified>
</cp:coreProperties>
</file>