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8" r:id="rId4"/>
    <p:sldId id="259" r:id="rId5"/>
    <p:sldId id="266" r:id="rId6"/>
    <p:sldId id="261" r:id="rId7"/>
    <p:sldId id="271" r:id="rId8"/>
    <p:sldId id="262" r:id="rId9"/>
    <p:sldId id="263" r:id="rId10"/>
    <p:sldId id="260" r:id="rId11"/>
    <p:sldId id="267" r:id="rId12"/>
    <p:sldId id="269" r:id="rId13"/>
    <p:sldId id="272" r:id="rId14"/>
    <p:sldId id="264" r:id="rId15"/>
    <p:sldId id="274" r:id="rId16"/>
    <p:sldId id="270" r:id="rId17"/>
    <p:sldId id="268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>
        <p:scale>
          <a:sx n="77" d="100"/>
          <a:sy n="77" d="100"/>
        </p:scale>
        <p:origin x="-11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FE627-D3E9-44D8-A741-8293B3A12CD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A11EE-AC1B-4D8F-84FD-68465DBF4D7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МБДОУ Боковской детский сад «Колокольчик»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5A4914F-15FD-47A6-A418-5C9CA17E1330}" type="parTrans" cxnId="{A91662CD-4B11-4DC0-9BD8-316DE2E7A0CB}">
      <dgm:prSet/>
      <dgm:spPr/>
      <dgm:t>
        <a:bodyPr/>
        <a:lstStyle/>
        <a:p>
          <a:endParaRPr lang="ru-RU"/>
        </a:p>
      </dgm:t>
    </dgm:pt>
    <dgm:pt modelId="{3BA5BE61-5AA6-4EB9-BFD1-D6C09A12E558}" type="sibTrans" cxnId="{A91662CD-4B11-4DC0-9BD8-316DE2E7A0CB}">
      <dgm:prSet/>
      <dgm:spPr/>
      <dgm:t>
        <a:bodyPr/>
        <a:lstStyle/>
        <a:p>
          <a:endParaRPr lang="ru-RU"/>
        </a:p>
      </dgm:t>
    </dgm:pt>
    <dgm:pt modelId="{D0AFF826-6ACE-4219-8E28-B1F20A0B4BC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МБОУ «</a:t>
          </a:r>
          <a:r>
            <a:rPr lang="ru-RU" b="1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Овсянковская</a:t>
          </a:r>
          <a:r>
            <a:rPr lang="ru-RU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оош</a:t>
          </a:r>
          <a:r>
            <a:rPr lang="ru-RU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»</a:t>
          </a:r>
          <a:endParaRPr lang="ru-RU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CBCEB98-DB45-421B-8727-E264FBC4BC3D}" type="parTrans" cxnId="{4FBCF7F0-4D01-4F68-B0F1-17622DCB9936}">
      <dgm:prSet/>
      <dgm:spPr/>
      <dgm:t>
        <a:bodyPr/>
        <a:lstStyle/>
        <a:p>
          <a:endParaRPr lang="ru-RU"/>
        </a:p>
      </dgm:t>
    </dgm:pt>
    <dgm:pt modelId="{A20DE388-C059-4285-905F-F5A23F58E4E3}" type="sibTrans" cxnId="{4FBCF7F0-4D01-4F68-B0F1-17622DCB9936}">
      <dgm:prSet/>
      <dgm:spPr/>
      <dgm:t>
        <a:bodyPr/>
        <a:lstStyle/>
        <a:p>
          <a:endParaRPr lang="ru-RU"/>
        </a:p>
      </dgm:t>
    </dgm:pt>
    <dgm:pt modelId="{D321E992-5369-4B52-97CE-21B0BCF7A63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Филиал ЦБС  д. Овсянка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F9A3604-624E-46ED-9986-0167A30DD527}" type="parTrans" cxnId="{0A4C991C-B5D7-4D12-BA8D-610FDBD2AC20}">
      <dgm:prSet/>
      <dgm:spPr/>
      <dgm:t>
        <a:bodyPr/>
        <a:lstStyle/>
        <a:p>
          <a:endParaRPr lang="ru-RU"/>
        </a:p>
      </dgm:t>
    </dgm:pt>
    <dgm:pt modelId="{00F66BF5-5553-458F-AE0C-A7860A3987B6}" type="sibTrans" cxnId="{0A4C991C-B5D7-4D12-BA8D-610FDBD2AC20}">
      <dgm:prSet/>
      <dgm:spPr/>
      <dgm:t>
        <a:bodyPr/>
        <a:lstStyle/>
        <a:p>
          <a:endParaRPr lang="ru-RU"/>
        </a:p>
      </dgm:t>
    </dgm:pt>
    <dgm:pt modelId="{2B99B694-1C1F-4B71-A926-A7A845B5CBD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Боковская врачебная амбулатория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A10218-2827-44F0-9B3F-D75BAEA92828}" type="parTrans" cxnId="{9F6605C9-4111-46B5-8AE6-D57C524D44E1}">
      <dgm:prSet/>
      <dgm:spPr/>
      <dgm:t>
        <a:bodyPr/>
        <a:lstStyle/>
        <a:p>
          <a:endParaRPr lang="ru-RU"/>
        </a:p>
      </dgm:t>
    </dgm:pt>
    <dgm:pt modelId="{6B551E98-A72C-4629-94C6-EDA1C7546712}" type="sibTrans" cxnId="{9F6605C9-4111-46B5-8AE6-D57C524D44E1}">
      <dgm:prSet/>
      <dgm:spPr/>
      <dgm:t>
        <a:bodyPr/>
        <a:lstStyle/>
        <a:p>
          <a:endParaRPr lang="ru-RU"/>
        </a:p>
      </dgm:t>
    </dgm:pt>
    <dgm:pt modelId="{09D8820B-CF9A-4149-95C8-4F83DF76420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Дом культуры д. Боковая</a:t>
          </a:r>
          <a:endParaRPr lang="ru-RU" b="1" dirty="0" smtClean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4FDB7BC-7C98-4AD7-9D24-11301B8F32E6}" type="parTrans" cxnId="{0004E63A-BCA3-4050-BBD0-7093690C9CD1}">
      <dgm:prSet/>
      <dgm:spPr/>
      <dgm:t>
        <a:bodyPr/>
        <a:lstStyle/>
        <a:p>
          <a:endParaRPr lang="ru-RU"/>
        </a:p>
      </dgm:t>
    </dgm:pt>
    <dgm:pt modelId="{D50E9CD8-E4B9-4012-AA64-65CA6814A43E}" type="sibTrans" cxnId="{0004E63A-BCA3-4050-BBD0-7093690C9CD1}">
      <dgm:prSet/>
      <dgm:spPr/>
      <dgm:t>
        <a:bodyPr/>
        <a:lstStyle/>
        <a:p>
          <a:endParaRPr lang="ru-RU"/>
        </a:p>
      </dgm:t>
    </dgm:pt>
    <dgm:pt modelId="{3A064188-EB46-4B7A-AFD1-9DF14FD7C47F}" type="pres">
      <dgm:prSet presAssocID="{4E7FE627-D3E9-44D8-A741-8293B3A12C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DEEB0-6AE5-483A-A507-2935B460C59F}" type="pres">
      <dgm:prSet presAssocID="{4E7FE627-D3E9-44D8-A741-8293B3A12CDF}" presName="cycle" presStyleCnt="0"/>
      <dgm:spPr/>
    </dgm:pt>
    <dgm:pt modelId="{7C60B202-7F56-4741-B496-7E63BEB3B48A}" type="pres">
      <dgm:prSet presAssocID="{686A11EE-AC1B-4D8F-84FD-68465DBF4D7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A0D4-0C6E-4407-A5BC-B284056ED5C9}" type="pres">
      <dgm:prSet presAssocID="{3BA5BE61-5AA6-4EB9-BFD1-D6C09A12E55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F29B45C-7123-4191-872A-084D5332E429}" type="pres">
      <dgm:prSet presAssocID="{D0AFF826-6ACE-4219-8E28-B1F20A0B4B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B2DDA-5D3A-473E-956D-47DB2B22295F}" type="pres">
      <dgm:prSet presAssocID="{09D8820B-CF9A-4149-95C8-4F83DF764200}" presName="nodeFollowingNodes" presStyleLbl="node1" presStyleIdx="2" presStyleCnt="5" custRadScaleRad="92438" custRadScaleInc="-28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7FC0D-3CF8-4BFA-8BED-B68E377AE172}" type="pres">
      <dgm:prSet presAssocID="{D321E992-5369-4B52-97CE-21B0BCF7A63E}" presName="nodeFollowingNodes" presStyleLbl="node1" presStyleIdx="3" presStyleCnt="5" custRadScaleRad="100570" custRadScaleInc="34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A832F-5A11-45C2-BE2D-965413A561C4}" type="pres">
      <dgm:prSet presAssocID="{2B99B694-1C1F-4B71-A926-A7A845B5CBD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C991C-B5D7-4D12-BA8D-610FDBD2AC20}" srcId="{4E7FE627-D3E9-44D8-A741-8293B3A12CDF}" destId="{D321E992-5369-4B52-97CE-21B0BCF7A63E}" srcOrd="3" destOrd="0" parTransId="{0F9A3604-624E-46ED-9986-0167A30DD527}" sibTransId="{00F66BF5-5553-458F-AE0C-A7860A3987B6}"/>
    <dgm:cxn modelId="{4FBCF7F0-4D01-4F68-B0F1-17622DCB9936}" srcId="{4E7FE627-D3E9-44D8-A741-8293B3A12CDF}" destId="{D0AFF826-6ACE-4219-8E28-B1F20A0B4BC4}" srcOrd="1" destOrd="0" parTransId="{DCBCEB98-DB45-421B-8727-E264FBC4BC3D}" sibTransId="{A20DE388-C059-4285-905F-F5A23F58E4E3}"/>
    <dgm:cxn modelId="{276EB055-7783-4F56-A686-233C5C033393}" type="presOf" srcId="{3BA5BE61-5AA6-4EB9-BFD1-D6C09A12E558}" destId="{8CBBA0D4-0C6E-4407-A5BC-B284056ED5C9}" srcOrd="0" destOrd="0" presId="urn:microsoft.com/office/officeart/2005/8/layout/cycle3"/>
    <dgm:cxn modelId="{EFDA9979-742B-48DD-8EAD-5744A710AE6F}" type="presOf" srcId="{D0AFF826-6ACE-4219-8E28-B1F20A0B4BC4}" destId="{AF29B45C-7123-4191-872A-084D5332E429}" srcOrd="0" destOrd="0" presId="urn:microsoft.com/office/officeart/2005/8/layout/cycle3"/>
    <dgm:cxn modelId="{D6212245-A247-4A68-AA4D-B428F7A913D8}" type="presOf" srcId="{09D8820B-CF9A-4149-95C8-4F83DF764200}" destId="{FADB2DDA-5D3A-473E-956D-47DB2B22295F}" srcOrd="0" destOrd="0" presId="urn:microsoft.com/office/officeart/2005/8/layout/cycle3"/>
    <dgm:cxn modelId="{506ABC63-ABE0-4DB2-BDF9-C3FF26BA40BD}" type="presOf" srcId="{686A11EE-AC1B-4D8F-84FD-68465DBF4D70}" destId="{7C60B202-7F56-4741-B496-7E63BEB3B48A}" srcOrd="0" destOrd="0" presId="urn:microsoft.com/office/officeart/2005/8/layout/cycle3"/>
    <dgm:cxn modelId="{ADDF4077-8F11-43B6-AC0F-E427302F48EC}" type="presOf" srcId="{2B99B694-1C1F-4B71-A926-A7A845B5CBDC}" destId="{BBEA832F-5A11-45C2-BE2D-965413A561C4}" srcOrd="0" destOrd="0" presId="urn:microsoft.com/office/officeart/2005/8/layout/cycle3"/>
    <dgm:cxn modelId="{42C51075-A186-4A62-B993-1981D29F5673}" type="presOf" srcId="{4E7FE627-D3E9-44D8-A741-8293B3A12CDF}" destId="{3A064188-EB46-4B7A-AFD1-9DF14FD7C47F}" srcOrd="0" destOrd="0" presId="urn:microsoft.com/office/officeart/2005/8/layout/cycle3"/>
    <dgm:cxn modelId="{9F6605C9-4111-46B5-8AE6-D57C524D44E1}" srcId="{4E7FE627-D3E9-44D8-A741-8293B3A12CDF}" destId="{2B99B694-1C1F-4B71-A926-A7A845B5CBDC}" srcOrd="4" destOrd="0" parTransId="{EAA10218-2827-44F0-9B3F-D75BAEA92828}" sibTransId="{6B551E98-A72C-4629-94C6-EDA1C7546712}"/>
    <dgm:cxn modelId="{A91662CD-4B11-4DC0-9BD8-316DE2E7A0CB}" srcId="{4E7FE627-D3E9-44D8-A741-8293B3A12CDF}" destId="{686A11EE-AC1B-4D8F-84FD-68465DBF4D70}" srcOrd="0" destOrd="0" parTransId="{35A4914F-15FD-47A6-A418-5C9CA17E1330}" sibTransId="{3BA5BE61-5AA6-4EB9-BFD1-D6C09A12E558}"/>
    <dgm:cxn modelId="{0004E63A-BCA3-4050-BBD0-7093690C9CD1}" srcId="{4E7FE627-D3E9-44D8-A741-8293B3A12CDF}" destId="{09D8820B-CF9A-4149-95C8-4F83DF764200}" srcOrd="2" destOrd="0" parTransId="{14FDB7BC-7C98-4AD7-9D24-11301B8F32E6}" sibTransId="{D50E9CD8-E4B9-4012-AA64-65CA6814A43E}"/>
    <dgm:cxn modelId="{4CE7E6C9-B313-43F8-B438-9FDDD8D5AC85}" type="presOf" srcId="{D321E992-5369-4B52-97CE-21B0BCF7A63E}" destId="{B357FC0D-3CF8-4BFA-8BED-B68E377AE172}" srcOrd="0" destOrd="0" presId="urn:microsoft.com/office/officeart/2005/8/layout/cycle3"/>
    <dgm:cxn modelId="{5FA1FF1A-2AB8-48C8-9F69-443B69F0F2CB}" type="presParOf" srcId="{3A064188-EB46-4B7A-AFD1-9DF14FD7C47F}" destId="{05EDEEB0-6AE5-483A-A507-2935B460C59F}" srcOrd="0" destOrd="0" presId="urn:microsoft.com/office/officeart/2005/8/layout/cycle3"/>
    <dgm:cxn modelId="{8861A094-84A3-47CB-8B0F-4E0A5EDD932B}" type="presParOf" srcId="{05EDEEB0-6AE5-483A-A507-2935B460C59F}" destId="{7C60B202-7F56-4741-B496-7E63BEB3B48A}" srcOrd="0" destOrd="0" presId="urn:microsoft.com/office/officeart/2005/8/layout/cycle3"/>
    <dgm:cxn modelId="{C41FC2D5-1731-45E0-A746-481B53BB41E8}" type="presParOf" srcId="{05EDEEB0-6AE5-483A-A507-2935B460C59F}" destId="{8CBBA0D4-0C6E-4407-A5BC-B284056ED5C9}" srcOrd="1" destOrd="0" presId="urn:microsoft.com/office/officeart/2005/8/layout/cycle3"/>
    <dgm:cxn modelId="{578F5B03-7BBE-4C84-A5DF-4A7A404E883B}" type="presParOf" srcId="{05EDEEB0-6AE5-483A-A507-2935B460C59F}" destId="{AF29B45C-7123-4191-872A-084D5332E429}" srcOrd="2" destOrd="0" presId="urn:microsoft.com/office/officeart/2005/8/layout/cycle3"/>
    <dgm:cxn modelId="{C4B46D9B-2C31-4A53-A2EE-B18700DF5762}" type="presParOf" srcId="{05EDEEB0-6AE5-483A-A507-2935B460C59F}" destId="{FADB2DDA-5D3A-473E-956D-47DB2B22295F}" srcOrd="3" destOrd="0" presId="urn:microsoft.com/office/officeart/2005/8/layout/cycle3"/>
    <dgm:cxn modelId="{E63E20DA-C1AB-44E3-84C1-C5391415681C}" type="presParOf" srcId="{05EDEEB0-6AE5-483A-A507-2935B460C59F}" destId="{B357FC0D-3CF8-4BFA-8BED-B68E377AE172}" srcOrd="4" destOrd="0" presId="urn:microsoft.com/office/officeart/2005/8/layout/cycle3"/>
    <dgm:cxn modelId="{C9C1ACB4-7A3D-4DF4-B056-1B036FE3A73A}" type="presParOf" srcId="{05EDEEB0-6AE5-483A-A507-2935B460C59F}" destId="{BBEA832F-5A11-45C2-BE2D-965413A561C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BA0D4-0C6E-4407-A5BC-B284056ED5C9}">
      <dsp:nvSpPr>
        <dsp:cNvPr id="0" name=""/>
        <dsp:cNvSpPr/>
      </dsp:nvSpPr>
      <dsp:spPr>
        <a:xfrm>
          <a:off x="1362809" y="-21943"/>
          <a:ext cx="3775239" cy="3775239"/>
        </a:xfrm>
        <a:prstGeom prst="circularArrow">
          <a:avLst>
            <a:gd name="adj1" fmla="val 5544"/>
            <a:gd name="adj2" fmla="val 330680"/>
            <a:gd name="adj3" fmla="val 13804674"/>
            <a:gd name="adj4" fmla="val 1736849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0B202-7F56-4741-B496-7E63BEB3B48A}">
      <dsp:nvSpPr>
        <dsp:cNvPr id="0" name=""/>
        <dsp:cNvSpPr/>
      </dsp:nvSpPr>
      <dsp:spPr>
        <a:xfrm>
          <a:off x="2377511" y="470"/>
          <a:ext cx="1745835" cy="87291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МБДОУ Боковской детский сад «Колокольчик»</a:t>
          </a:r>
          <a:endParaRPr lang="ru-RU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20123" y="43082"/>
        <a:ext cx="1660611" cy="787693"/>
      </dsp:txXfrm>
    </dsp:sp>
    <dsp:sp modelId="{AF29B45C-7123-4191-872A-084D5332E429}">
      <dsp:nvSpPr>
        <dsp:cNvPr id="0" name=""/>
        <dsp:cNvSpPr/>
      </dsp:nvSpPr>
      <dsp:spPr>
        <a:xfrm>
          <a:off x="3908626" y="1112891"/>
          <a:ext cx="1745835" cy="87291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МБОУ «</a:t>
          </a:r>
          <a:r>
            <a:rPr lang="ru-RU" sz="1100" b="1" kern="12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Овсянковская</a:t>
          </a:r>
          <a:r>
            <a:rPr lang="ru-RU" sz="11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100" b="1" kern="12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оош</a:t>
          </a:r>
          <a:r>
            <a:rPr lang="ru-RU" sz="11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»</a:t>
          </a:r>
          <a:endParaRPr lang="ru-RU" sz="11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51238" y="1155503"/>
        <a:ext cx="1660611" cy="787693"/>
      </dsp:txXfrm>
    </dsp:sp>
    <dsp:sp modelId="{FADB2DDA-5D3A-473E-956D-47DB2B22295F}">
      <dsp:nvSpPr>
        <dsp:cNvPr id="0" name=""/>
        <dsp:cNvSpPr/>
      </dsp:nvSpPr>
      <dsp:spPr>
        <a:xfrm>
          <a:off x="3567763" y="2503658"/>
          <a:ext cx="1745835" cy="87291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Дом культуры д. Боковая</a:t>
          </a:r>
          <a:endParaRPr lang="ru-RU" sz="1100" b="1" kern="1200" dirty="0" smtClean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610375" y="2546270"/>
        <a:ext cx="1660611" cy="787693"/>
      </dsp:txXfrm>
    </dsp:sp>
    <dsp:sp modelId="{B357FC0D-3CF8-4BFA-8BED-B68E377AE172}">
      <dsp:nvSpPr>
        <dsp:cNvPr id="0" name=""/>
        <dsp:cNvSpPr/>
      </dsp:nvSpPr>
      <dsp:spPr>
        <a:xfrm>
          <a:off x="1027140" y="2503656"/>
          <a:ext cx="1745835" cy="87291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Филиал ЦБС  д. Овсянка</a:t>
          </a:r>
          <a:endParaRPr lang="ru-RU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69752" y="2546268"/>
        <a:ext cx="1660611" cy="787693"/>
      </dsp:txXfrm>
    </dsp:sp>
    <dsp:sp modelId="{BBEA832F-5A11-45C2-BE2D-965413A561C4}">
      <dsp:nvSpPr>
        <dsp:cNvPr id="0" name=""/>
        <dsp:cNvSpPr/>
      </dsp:nvSpPr>
      <dsp:spPr>
        <a:xfrm>
          <a:off x="846395" y="1112891"/>
          <a:ext cx="1745835" cy="87291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Боковская врачебная амбулатория</a:t>
          </a:r>
          <a:endParaRPr lang="ru-RU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89007" y="1155503"/>
        <a:ext cx="1660611" cy="787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65C1-7B24-4585-AB16-CB080FC9E37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9614-1BFD-495E-9F57-AC0584FED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3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МДОАУ «Детский сад № 79 «Аистенок»   г. Орска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70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«Организация социального партнерства ДОУ с учреждениями социума в условиях реализации ФГОС ДО».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</a:t>
            </a:r>
            <a:r>
              <a:rPr lang="ru-RU" dirty="0" smtClean="0">
                <a:solidFill>
                  <a:srgbClr val="0070C0"/>
                </a:solidFill>
              </a:rPr>
              <a:t>2024г.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78579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МОАУ СОШ № 37 г. Орска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40007"/>
              </p:ext>
            </p:extLst>
          </p:nvPr>
        </p:nvGraphicFramePr>
        <p:xfrm>
          <a:off x="214282" y="857232"/>
          <a:ext cx="8786874" cy="41559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8759"/>
                <a:gridCol w="1714512"/>
                <a:gridCol w="2941616"/>
                <a:gridCol w="2701987"/>
              </a:tblGrid>
              <a:tr h="5811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4762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Взаимодействие </a:t>
                      </a:r>
                      <a:r>
                        <a:rPr lang="ru-RU" sz="1400" dirty="0"/>
                        <a:t>с учреждениями образования, науки и культуры;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</a:t>
                      </a:r>
                      <a:r>
                        <a:rPr lang="ru-RU" sz="1100" dirty="0" smtClean="0"/>
                        <a:t>ОАУ «СОШ</a:t>
                      </a:r>
                      <a:r>
                        <a:rPr lang="ru-RU" sz="1100" baseline="0" dirty="0" smtClean="0"/>
                        <a:t> № 37 г. Орска»</a:t>
                      </a:r>
                      <a:endParaRPr lang="ru-RU" sz="10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Char char=""/>
                        <a:tabLst>
                          <a:tab pos="201295" algn="l"/>
                        </a:tabLst>
                        <a:defRPr/>
                      </a:pPr>
                      <a:endParaRPr lang="ru-RU" sz="1200" dirty="0" smtClean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r>
                        <a:rPr lang="ru-RU" sz="1200" dirty="0" smtClean="0"/>
                        <a:t>установление партнерских отношений детского сада и школы.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r>
                        <a:rPr lang="ru-RU" sz="1200" dirty="0" smtClean="0"/>
                        <a:t>создание преемственности образовательных систем «детский сад – начальная школа»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r>
                        <a:rPr lang="ru-RU" sz="1200" dirty="0" smtClean="0"/>
                        <a:t>повышение уровня профессиональной компетентности педагогов и педагогической культуры родителей в подготовке детей к школе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совместные мероприятия детского сада и школы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мероприятия по ознакомлению детей со школой и школьной жизнью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Мероприятия направленные на </a:t>
                      </a:r>
                      <a:r>
                        <a:rPr lang="ru-RU" sz="1200" dirty="0" err="1" smtClean="0"/>
                        <a:t>здоровьесбережение</a:t>
                      </a:r>
                      <a:r>
                        <a:rPr lang="ru-RU" sz="1200" dirty="0" smtClean="0"/>
                        <a:t> детей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«Школа первоклассника»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28604"/>
            <a:ext cx="3357586" cy="259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2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Родительские собрания и мастер-классы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AppData\Local\Temp\Rar$DI23.702\SAM_2388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571480"/>
            <a:ext cx="5072066" cy="380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AppData\Local\Temp\Rar$DI29.949\SAM_23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3214686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26" name="Picture 2" descr="F:\ФОТО_САДИК\музей\100_08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3625454"/>
            <a:ext cx="4024308" cy="30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Desktop\Новая папка\IMG_94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714488"/>
            <a:ext cx="4036215" cy="2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Новая папка\IMG_94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36281" y="214290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0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 в школу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26" name="Picture 2" descr="d:\Desktop\Новая папка\IMG_94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01" y="142852"/>
            <a:ext cx="342902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Новая папка\IMG_94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571480"/>
            <a:ext cx="3393273" cy="226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5715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Посещение музея, библиотеки.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d:\Desktop\Новая папка\IMG_94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2857475"/>
            <a:ext cx="3714776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esktop\Новая папка\IMG_94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07720" y="3786190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7" name="Picture 17" descr="100_06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4647"/>
            <a:ext cx="3810535" cy="28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Спор овощей фото\IMG_16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7562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285784" y="0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Совместные праздники и мероприятия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dmin\Desktop\101_01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3" y="1000108"/>
            <a:ext cx="4572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Pictures\1474445158-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43971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F0"/>
                </a:solidFill>
              </a:rPr>
              <a:t>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8209" y="214290"/>
            <a:ext cx="4595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Школа первоклассника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d:\Desktop\Новая папка\IMG_94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642919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d:\Desktop\Новая папка\IMG_94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3714752"/>
            <a:ext cx="3643339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d:\Desktop\Новая папка\IMG_94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4286256"/>
            <a:ext cx="3714775" cy="247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3" name="Picture 9" descr="d:\Desktop\Новая папка\IMG_943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928670"/>
            <a:ext cx="4071964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Летний  лагерь «Радуга здоровья»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лагерь\лагер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42852"/>
            <a:ext cx="41906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лагерь\100_0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71435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лагерь\лагерь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286233"/>
            <a:ext cx="4503725" cy="337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142984"/>
            <a:ext cx="7858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8" name="Picture 3" descr="C:\Users\admin\Pictures\img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79269">
            <a:off x="465971" y="647896"/>
            <a:ext cx="3134677" cy="441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dmin\Pictures\img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30231">
            <a:off x="5296760" y="562055"/>
            <a:ext cx="3324489" cy="471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admin\Pictures\img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2500306"/>
            <a:ext cx="1656772" cy="286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31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857364"/>
            <a:ext cx="62151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2" descr="F:\фото разговор о правильном питании\SAM_07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5" y="142852"/>
            <a:ext cx="4429156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разговор о правильном питании\SAM_07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571876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разговор о правильном питании\SAM_15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142852"/>
            <a:ext cx="41909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фото разговор о правильном питании\SAM_079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371472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pic>
        <p:nvPicPr>
          <p:cNvPr id="1027" name="Picture 3" descr="C:\Users\admin\Pictures\14381012.82dtm9dcd9.W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643206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1142984"/>
            <a:ext cx="78581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1785950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9600" b="1" i="1" dirty="0" smtClean="0">
                <a:solidFill>
                  <a:srgbClr val="0070C0"/>
                </a:solidFill>
              </a:rPr>
              <a:t>             </a:t>
            </a:r>
            <a:r>
              <a:rPr lang="ru-RU" sz="9600" b="1" dirty="0" smtClean="0">
                <a:solidFill>
                  <a:srgbClr val="0070C0"/>
                </a:solidFill>
              </a:rPr>
              <a:t>Нет ничего хуже, чем воспитывать детей в однобоком ключе:   таким ключом не открывается ни одна дверь в этом мире, полном замков и запоров.</a:t>
            </a:r>
          </a:p>
          <a:p>
            <a:pPr algn="l"/>
            <a:r>
              <a:rPr lang="ru-RU" sz="9600" b="1" i="1" dirty="0" smtClean="0">
                <a:solidFill>
                  <a:srgbClr val="0070C0"/>
                </a:solidFill>
              </a:rPr>
              <a:t>                                                                           Борис Юрьевич  Кригер</a:t>
            </a:r>
            <a:endParaRPr lang="ru-RU" sz="9600" b="1" dirty="0" smtClean="0">
              <a:solidFill>
                <a:srgbClr val="0070C0"/>
              </a:solidFill>
            </a:endParaRPr>
          </a:p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pic>
        <p:nvPicPr>
          <p:cNvPr id="4" name="Picture 2" descr="C:\Users\admin\Pictures\deti_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643050"/>
            <a:ext cx="3785370" cy="253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Pictures\mini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66622"/>
            <a:ext cx="3912153" cy="291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Направления работы с социальными партнерами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543956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900" dirty="0" smtClean="0"/>
          </a:p>
          <a:p>
            <a:r>
              <a:rPr lang="ru-RU" sz="1900" b="1" dirty="0" smtClean="0"/>
              <a:t>Взаимодействие с учреждением здравоохранения; </a:t>
            </a:r>
          </a:p>
          <a:p>
            <a:r>
              <a:rPr lang="ru-RU" sz="1900" b="1" dirty="0" smtClean="0"/>
              <a:t>Работа с семьями воспитанников детского сада.</a:t>
            </a:r>
            <a:r>
              <a:rPr lang="ru-RU" sz="2300" b="1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/>
              <a:t>Работа с органами местного   самоуправления;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9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/>
              <a:t>Взаимодействие  с учреждениями образования и</a:t>
            </a:r>
          </a:p>
          <a:p>
            <a:pPr lvl="0"/>
            <a:r>
              <a:rPr lang="ru-RU" b="1" dirty="0" smtClean="0"/>
              <a:t>   культуры; </a:t>
            </a:r>
          </a:p>
          <a:p>
            <a:pPr lvl="0"/>
            <a:endParaRPr lang="ru-RU" b="1" dirty="0" smtClean="0"/>
          </a:p>
          <a:p>
            <a:pPr lvl="0"/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9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928926" y="3071786"/>
          <a:ext cx="650085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F0"/>
                </a:solidFill>
              </a:rPr>
              <a:t>Принципы, на основе которых коллектив нашего детского сада строит связи с социумом: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000240"/>
            <a:ext cx="6429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добровольность,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равноправие сторон,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уважение интересов друг друга,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соблюдение законов и иных нормативных актов,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обязательность исполнения договоренности,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ответственность за нарушение соглашений.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0"/>
            <a:ext cx="6543675" cy="7143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714356"/>
            <a:ext cx="692945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Создание системы партнерства ДОУ с социальными институтами для обеспечения благоприятных условий всестороннего развития детей дошкольного возраста, их способностей и творческого потенциала.</a:t>
            </a:r>
          </a:p>
          <a:p>
            <a:endParaRPr lang="ru-RU" sz="2000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                   Задачи:</a:t>
            </a:r>
          </a:p>
          <a:p>
            <a:r>
              <a:rPr lang="ru-RU" dirty="0" smtClean="0"/>
              <a:t>1.Разработать стратегию и тактику организации взаимодействия с социально значимыми партнёрами.</a:t>
            </a:r>
          </a:p>
          <a:p>
            <a:r>
              <a:rPr lang="ru-RU" dirty="0" smtClean="0"/>
              <a:t>2.Создать условия позитивного изменения ДОУ  в соответствии с требованиями ФГОС ДО и общественными ожиданиями.</a:t>
            </a:r>
          </a:p>
          <a:p>
            <a:r>
              <a:rPr lang="ru-RU" dirty="0" smtClean="0"/>
              <a:t>3.Установить партнёрские отношения с сообществом для поддержания благоприятного (как для ДОУ, так и сообщества) общественного окружения.</a:t>
            </a:r>
          </a:p>
          <a:p>
            <a:r>
              <a:rPr lang="ru-RU" dirty="0" smtClean="0"/>
              <a:t>4.Развивать у всех участников образовательного процесса коммуникативные способности, доброжелательность к окружающим, готовность к сотрудничеству и самореализации.</a:t>
            </a:r>
          </a:p>
          <a:p>
            <a:r>
              <a:rPr lang="ru-RU" dirty="0" smtClean="0"/>
              <a:t>5.Стимулировать развитие активной гражданской позиции сопричастности к судьбе ДОУ.</a:t>
            </a:r>
          </a:p>
          <a:p>
            <a:r>
              <a:rPr lang="ru-RU" dirty="0" smtClean="0"/>
              <a:t>6.Формировать положительный имидж ДОУ в местном социуме.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Дом культуры </a:t>
            </a:r>
            <a:r>
              <a:rPr lang="ru-RU" dirty="0" smtClean="0">
                <a:solidFill>
                  <a:srgbClr val="00B0F0"/>
                </a:solidFill>
              </a:rPr>
              <a:t>ЖД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39633"/>
              </p:ext>
            </p:extLst>
          </p:nvPr>
        </p:nvGraphicFramePr>
        <p:xfrm>
          <a:off x="428596" y="1120942"/>
          <a:ext cx="8229600" cy="2443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6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Взаимодействие </a:t>
                      </a:r>
                      <a:r>
                        <a:rPr lang="ru-RU" sz="1200" dirty="0"/>
                        <a:t>с учреждениями образования, науки и культуры;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Дом культуры </a:t>
                      </a: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железнодорожников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ru-RU" sz="1200" kern="1200" dirty="0" smtClean="0"/>
                        <a:t>способствовать созданию образовательной системы ДОУ с домом</a:t>
                      </a:r>
                      <a:r>
                        <a:rPr lang="ru-RU" sz="1200" kern="1200" baseline="0" dirty="0" smtClean="0"/>
                        <a:t> культуры</a:t>
                      </a:r>
                      <a:r>
                        <a:rPr lang="ru-RU" sz="1200" kern="1200" dirty="0" smtClean="0"/>
                        <a:t> для развития творческого потенциала и познавательной активности участников образовательного процесса.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/>
                        <a:t>участие воспитанников в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мероприятиях, проводимых в ДК;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/>
                        <a:t>посещение детьми кружков </a:t>
                      </a:r>
                      <a:r>
                        <a:rPr lang="ru-RU" sz="1200" dirty="0" smtClean="0"/>
                        <a:t>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7" name="Picture 1" descr="C:\Users\admin\AppData\Local\Temp\Rar$DI00.337\SAM_07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50030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dmin\AppData\Local\Temp\Rar$DI07.482\SAM_22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357562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050" name="Picture 2" descr="C:\Users\admin\AppData\Local\Temp\Rar$DI11.653\20160607_1016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309497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AppData\Local\Temp\Rar$DI27.748\20160607_1022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214289"/>
            <a:ext cx="3326756" cy="483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\AppData\Local\Temp\Rar$DI03.350\SAM_07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3357562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«Созвездие»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385475"/>
              </p:ext>
            </p:extLst>
          </p:nvPr>
        </p:nvGraphicFramePr>
        <p:xfrm>
          <a:off x="428596" y="1120942"/>
          <a:ext cx="8229600" cy="3364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6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Взаимодействие </a:t>
                      </a:r>
                      <a:r>
                        <a:rPr lang="ru-RU" sz="1200" dirty="0"/>
                        <a:t>с учреждениями образования, науки и культуры;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Центр «</a:t>
                      </a:r>
                      <a:r>
                        <a:rPr lang="ru-RU" sz="1200" dirty="0" err="1" smtClean="0"/>
                        <a:t>Созвезлие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195580" algn="l"/>
                        </a:tabLst>
                      </a:pPr>
                      <a:r>
                        <a:rPr lang="ru-RU" sz="1200" kern="1200" dirty="0" smtClean="0"/>
                        <a:t> </a:t>
                      </a:r>
                      <a:r>
                        <a:rPr lang="ru-RU" sz="1200" dirty="0" smtClean="0"/>
                        <a:t>Воспитание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грамотного слушателя;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195580" algn="l"/>
                        </a:tabLst>
                      </a:pPr>
                      <a:r>
                        <a:rPr lang="ru-RU" sz="1200" dirty="0" smtClean="0"/>
                        <a:t>приобщение к культуре чтения художественной литературы.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91465" algn="l"/>
                        </a:tabLst>
                      </a:pPr>
                      <a:r>
                        <a:rPr lang="ru-RU" sz="1200" dirty="0" smtClean="0"/>
                        <a:t> использование фонда библиотеки для организации занятий с детьми, воспитателями, родителями.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91465" algn="l"/>
                        </a:tabLst>
                      </a:pPr>
                      <a:r>
                        <a:rPr lang="ru-RU" sz="1200" dirty="0" smtClean="0"/>
                        <a:t>организация выставок детской литературы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91465" algn="l"/>
                        </a:tabLst>
                      </a:pPr>
                      <a:r>
                        <a:rPr lang="ru-RU" sz="1200" dirty="0" smtClean="0"/>
                        <a:t>проведение бесед с детьми по прочитанным книгам сотрудниками библиотеки, просмотр презентаций.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 descr="C:\Users\admin\AppData\Local\Temp\Rar$DI18.583\SAM_23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4286254"/>
            <a:ext cx="3286148" cy="246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78579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0911"/>
              </p:ext>
            </p:extLst>
          </p:nvPr>
        </p:nvGraphicFramePr>
        <p:xfrm>
          <a:off x="214282" y="857232"/>
          <a:ext cx="8786874" cy="30782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8759"/>
                <a:gridCol w="1714512"/>
                <a:gridCol w="2941616"/>
                <a:gridCol w="2701987"/>
              </a:tblGrid>
              <a:tr h="429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2258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учреждением здравоохранения;</a:t>
                      </a:r>
                      <a:endParaRPr lang="ru-RU" sz="1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smtClean="0"/>
                        <a:t>Детская поликлиника</a:t>
                      </a:r>
                      <a:endParaRPr lang="ru-RU" sz="10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Char char=""/>
                        <a:tabLst>
                          <a:tab pos="201295" algn="l"/>
                        </a:tabLst>
                        <a:defRPr/>
                      </a:pPr>
                      <a:endParaRPr lang="ru-RU" sz="12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Char char=""/>
                        <a:tabLst>
                          <a:tab pos="201295" algn="l"/>
                        </a:tabLst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объединение усилий сотрудников, родителей и медицинского учреждения для эффективной организации профилактики и оздоровительной работы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лечебно – профилактические мероприятия (медосмотры, прививки);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оказание врачебной помощи;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медицинских осмотров детей и работников ДОУ;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профилактические осмотры врачами-специалистами детской поликлиники детей детского сада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d:\Desktop\IMG_82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87124" y="4913155"/>
            <a:ext cx="2656876" cy="17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Desktop\IMG_82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3202" y="3071809"/>
            <a:ext cx="250033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14285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Детская поликлиника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629</Words>
  <Application>Microsoft Office PowerPoint</Application>
  <PresentationFormat>Экран (4:3)</PresentationFormat>
  <Paragraphs>283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МДОАУ «Детский сад № 79 «Аистенок»   г. Орска</vt:lpstr>
      <vt:lpstr>                 </vt:lpstr>
      <vt:lpstr>Направления работы с социальными партнерами</vt:lpstr>
      <vt:lpstr> Принципы, на основе которых коллектив нашего детского сада строит связи с социумом:</vt:lpstr>
      <vt:lpstr>Цель:</vt:lpstr>
      <vt:lpstr>Дом культуры ЖД</vt:lpstr>
      <vt:lpstr> </vt:lpstr>
      <vt:lpstr>«Созвездие»</vt:lpstr>
      <vt:lpstr> </vt:lpstr>
      <vt:lpstr>МОАУ СОШ № 37 г. Орска</vt:lpstr>
      <vt:lpstr> </vt:lpstr>
      <vt:lpstr> </vt:lpstr>
      <vt:lpstr> </vt:lpstr>
      <vt:lpstr> </vt:lpstr>
      <vt:lpstr>  </vt:lpstr>
      <vt:lpstr> </vt:lpstr>
      <vt:lpstr>                 </vt:lpstr>
      <vt:lpstr>                 </vt:lpstr>
      <vt:lpstr>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Боковской детский сад «Колокольчик»</dc:title>
  <dc:creator>admin</dc:creator>
  <cp:lastModifiedBy>Windows User</cp:lastModifiedBy>
  <cp:revision>74</cp:revision>
  <dcterms:created xsi:type="dcterms:W3CDTF">2016-11-16T13:19:02Z</dcterms:created>
  <dcterms:modified xsi:type="dcterms:W3CDTF">2024-01-31T19:11:01Z</dcterms:modified>
</cp:coreProperties>
</file>