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7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E44D0A"/>
    <a:srgbClr val="831373"/>
    <a:srgbClr val="562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99A1-5FC1-40EA-8496-261BAAB990B6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286676" cy="300039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«Развитие творческих способностей дошкольников средствами   </a:t>
            </a:r>
            <a:br>
              <a:rPr lang="ru-RU" sz="36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нетрадиционных техник рисования» </a:t>
            </a:r>
            <a:endParaRPr lang="ru-RU" sz="3600" b="1" i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365104"/>
            <a:ext cx="4071966" cy="128110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МДОАУ «Детский сад № 79 «Аистенок» г. Орска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</a:t>
            </a:r>
          </a:p>
          <a:p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Испусинова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Айгуль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Мерхатовна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092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2786082" cy="8461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C:\Users\USER\Desktop\Новая папка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3731360" cy="321471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5" descr="C:\Users\USER\Desktop\Новая папка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5674" y="357166"/>
            <a:ext cx="4088578" cy="328614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6" descr="C:\Users\USER\Desktop\Новая папка\Рисунок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926" y="3786190"/>
            <a:ext cx="6476759" cy="2500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1285860"/>
            <a:ext cx="2214578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5072074"/>
            <a:ext cx="3500462" cy="17859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Столько красок уместилось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 глаз не оторвать!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Будто радуга спустилась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нам цветы разрисовать.</a:t>
            </a:r>
            <a:endParaRPr lang="ru-RU" sz="2400" dirty="0" smtClean="0"/>
          </a:p>
          <a:p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Новая папка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3950587" cy="2786082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USER\Desktop\Новая папка\Рисунок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66"/>
            <a:ext cx="3086897" cy="288140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Users\USER\Desktop\Новая папка\Рисунок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429000"/>
            <a:ext cx="3706137" cy="278608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3" name="Picture 5" descr="C:\Users\USER\Desktop\Новая папка\Рисунок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429000"/>
            <a:ext cx="3773149" cy="164307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214422"/>
            <a:ext cx="2286016" cy="1143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4000496" y="5317490"/>
            <a:ext cx="33575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леплю из пластилина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Домик, на крыльце — кота.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Получается картина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Ах, какая красота!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Новая папка\Рисунок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3714776" cy="266170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Users\USER\Desktop\Новая папка\Рисунок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3588251" cy="264320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6" name="Picture 4" descr="C:\Users\USER\Desktop\Новая папка\Рисунок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071810"/>
            <a:ext cx="3071834" cy="3629052"/>
          </a:xfrm>
          <a:prstGeom prst="rect">
            <a:avLst/>
          </a:prstGeom>
          <a:noFill/>
        </p:spPr>
      </p:pic>
      <p:pic>
        <p:nvPicPr>
          <p:cNvPr id="3077" name="Picture 5" descr="C:\Users\USER\Desktop\Новая папка\Рисунок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928934"/>
            <a:ext cx="3718999" cy="252329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643314"/>
            <a:ext cx="4071966" cy="30003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2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Кобальт, и зелень, и ультрамарин,</a:t>
            </a:r>
            <a:br>
              <a:rPr lang="ru-RU" sz="22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Смуглая охра и яркий кармин…</a:t>
            </a:r>
            <a:br>
              <a:rPr lang="ru-RU" sz="22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Хочешь, невиданных птиц и зверей</a:t>
            </a:r>
            <a:br>
              <a:rPr lang="ru-RU" sz="22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Я нарисую? — Рисуй поскорей!</a:t>
            </a:r>
            <a:br>
              <a:rPr lang="ru-RU" sz="22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solidFill>
                <a:srgbClr val="831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Новая папка\Рисунок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4002022" cy="3643338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\Рисунок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28"/>
            <a:ext cx="4071966" cy="3181816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\Рисунок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57562"/>
            <a:ext cx="374800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928670"/>
            <a:ext cx="2071702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85786" y="5416187"/>
            <a:ext cx="4357718" cy="132343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Рисуют дети на стекле,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Рисуют дети на асфальте,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Возводят город на песке, —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Такого нет ещё на карте.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Новая папка\Рисунок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700" y="214290"/>
            <a:ext cx="2928300" cy="2955539"/>
          </a:xfrm>
          <a:prstGeom prst="rect">
            <a:avLst/>
          </a:prstGeom>
          <a:noFill/>
        </p:spPr>
      </p:pic>
      <p:pic>
        <p:nvPicPr>
          <p:cNvPr id="5123" name="Picture 3" descr="C:\Users\USER\Desktop\Новая папка\Рисунок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3286148" cy="3403329"/>
          </a:xfrm>
          <a:prstGeom prst="rect">
            <a:avLst/>
          </a:prstGeom>
          <a:noFill/>
        </p:spPr>
      </p:pic>
      <p:pic>
        <p:nvPicPr>
          <p:cNvPr id="5124" name="Picture 4" descr="C:\Users\USER\Desktop\Новая папка\Рисунок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000371"/>
            <a:ext cx="3000396" cy="2506807"/>
          </a:xfrm>
          <a:prstGeom prst="rect">
            <a:avLst/>
          </a:prstGeom>
          <a:noFill/>
        </p:spPr>
      </p:pic>
      <p:pic>
        <p:nvPicPr>
          <p:cNvPr id="5125" name="Picture 5" descr="C:\Users\USER\Desktop\Новая папка\Рисунок2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8068" y="3500438"/>
            <a:ext cx="4225898" cy="3279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4071966" cy="178595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руках мелки, карандаши…</a:t>
            </a:r>
            <a:b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Детишки – маленькие маги.</a:t>
            </a:r>
            <a:b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столько вложено души</a:t>
            </a:r>
            <a:b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их мир прекрасный на бумаге!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857884" y="3429001"/>
            <a:ext cx="1500198" cy="16430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Новая папка\Рисунок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146" y="2428869"/>
            <a:ext cx="4071854" cy="4000528"/>
          </a:xfrm>
          <a:prstGeom prst="rect">
            <a:avLst/>
          </a:prstGeom>
          <a:noFill/>
        </p:spPr>
      </p:pic>
      <p:pic>
        <p:nvPicPr>
          <p:cNvPr id="6147" name="Picture 3" descr="C:\Users\USER\Desktop\Новая папка\Рисунок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186" y="533513"/>
            <a:ext cx="3778904" cy="5681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3786190"/>
            <a:ext cx="4786346" cy="285752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рисую на песке,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Словно мелом на доске.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 палочкой черчу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Все, что только захочу.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ежик, это кит,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бабочка летит…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Новая папка\Рисунок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755" y="328461"/>
            <a:ext cx="3104808" cy="3243415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1" name="Picture 3" descr="C:\Users\USER\Desktop\Новая папка\Рисунок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6584" y="500042"/>
            <a:ext cx="3245667" cy="3071834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72" name="Picture 4" descr="C:\Users\USER\Desktop\Новая папка\Рисунок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97" y="3786190"/>
            <a:ext cx="4026943" cy="278608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000108"/>
            <a:ext cx="2143140" cy="857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Новая папка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381" y="428604"/>
            <a:ext cx="2852781" cy="2000264"/>
          </a:xfrm>
          <a:prstGeom prst="rect">
            <a:avLst/>
          </a:prstGeom>
          <a:noFill/>
        </p:spPr>
      </p:pic>
      <p:pic>
        <p:nvPicPr>
          <p:cNvPr id="8195" name="Picture 3" descr="C:\Users\USER\Desktop\Новая папка\Рисунок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00042"/>
            <a:ext cx="2158439" cy="2789239"/>
          </a:xfrm>
          <a:prstGeom prst="rect">
            <a:avLst/>
          </a:prstGeom>
          <a:noFill/>
        </p:spPr>
      </p:pic>
      <p:pic>
        <p:nvPicPr>
          <p:cNvPr id="8196" name="Picture 4" descr="C:\Users\USER\Desktop\Новая папка\Рисунок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04544"/>
            <a:ext cx="2801938" cy="2063986"/>
          </a:xfrm>
          <a:prstGeom prst="rect">
            <a:avLst/>
          </a:prstGeom>
          <a:noFill/>
        </p:spPr>
      </p:pic>
      <p:pic>
        <p:nvPicPr>
          <p:cNvPr id="8197" name="Picture 5" descr="C:\Users\USER\Desktop\Новая папка\Рисунок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500306"/>
            <a:ext cx="2873376" cy="2091550"/>
          </a:xfrm>
          <a:prstGeom prst="rect">
            <a:avLst/>
          </a:prstGeom>
          <a:noFill/>
        </p:spPr>
      </p:pic>
      <p:pic>
        <p:nvPicPr>
          <p:cNvPr id="8198" name="Picture 6" descr="C:\Users\USER\Desktop\Новая папка\Рисунок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571876"/>
            <a:ext cx="2163285" cy="2678113"/>
          </a:xfrm>
          <a:prstGeom prst="rect">
            <a:avLst/>
          </a:prstGeom>
          <a:noFill/>
        </p:spPr>
      </p:pic>
      <p:pic>
        <p:nvPicPr>
          <p:cNvPr id="8199" name="Picture 7" descr="C:\Users\USER\Desktop\Новая папка\Рисунок33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428868"/>
            <a:ext cx="2830092" cy="2040446"/>
          </a:xfrm>
          <a:prstGeom prst="rect">
            <a:avLst/>
          </a:prstGeom>
          <a:noFill/>
        </p:spPr>
      </p:pic>
      <p:pic>
        <p:nvPicPr>
          <p:cNvPr id="8200" name="Picture 8" descr="C:\Users\USER\Desktop\Новая папка\Рисунок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4643446"/>
            <a:ext cx="2719387" cy="2047875"/>
          </a:xfrm>
          <a:prstGeom prst="rect">
            <a:avLst/>
          </a:prstGeom>
          <a:noFill/>
        </p:spPr>
      </p:pic>
      <p:pic>
        <p:nvPicPr>
          <p:cNvPr id="8201" name="Picture 9" descr="C:\Users\USER\Desktop\Новая папка\Рисунок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4500570"/>
            <a:ext cx="2857520" cy="2148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857232"/>
            <a:ext cx="4857784" cy="5604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C:\Users\USER\Desktop\Новая папка\Рисунок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560383" cy="5921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85786" y="6072206"/>
            <a:ext cx="7786742" cy="7857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Мои документы\ДЛЯ РАБОТЫ рисунки апликация\для презентаций фон и движущие кар\карт. из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328323" cy="5869727"/>
          </a:xfrm>
          <a:prstGeom prst="rect">
            <a:avLst/>
          </a:prstGeom>
          <a:noFill/>
          <a:ln>
            <a:solidFill>
              <a:srgbClr val="6600C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2171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858048" cy="79690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56207E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i="1" dirty="0">
              <a:solidFill>
                <a:srgbClr val="5620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214422"/>
            <a:ext cx="8286808" cy="5000660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ru-RU" sz="2200" b="1" i="1" dirty="0" smtClean="0">
                <a:solidFill>
                  <a:srgbClr val="831373"/>
                </a:solidFill>
              </a:rPr>
              <a:t>  </a:t>
            </a:r>
            <a:r>
              <a:rPr lang="ru-RU" sz="22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Актуальность работы  состоит в том, что знания не ограничиваются рамками программы. Дети знакомятся с разнообразием нетрадиционных способов рисования, их особенностями, многообразием материалов, используемых в рисовании, учатся на основе полученных знаний создавать свои рисунки. Таким образом, развивается творческая личность, способная применять свои знания и умения в различных ситуациях.</a:t>
            </a:r>
            <a:endParaRPr lang="ru-RU" sz="2200" b="1" i="1" dirty="0" smtClean="0">
              <a:solidFill>
                <a:srgbClr val="831373"/>
              </a:solidFill>
            </a:endParaRPr>
          </a:p>
          <a:p>
            <a:r>
              <a:rPr lang="ru-RU" sz="2200" b="1" i="1" dirty="0">
                <a:solidFill>
                  <a:srgbClr val="831373"/>
                </a:solidFill>
              </a:rPr>
              <a:t> </a:t>
            </a:r>
            <a:r>
              <a:rPr lang="ru-RU" sz="2200" b="1" i="1" dirty="0" smtClean="0">
                <a:solidFill>
                  <a:srgbClr val="831373"/>
                </a:solidFill>
              </a:rPr>
              <a:t> </a:t>
            </a:r>
            <a:r>
              <a:rPr lang="ru-RU" sz="22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Рисование нетрадиционными техниками - важнейшее дело эстетического воспитания. Изобразительная деятельность - одна из самых интересных для детей дошкольного возраста: она глубоко волнует ребенка, вызывает положительные эмоции.</a:t>
            </a:r>
          </a:p>
          <a:p>
            <a:r>
              <a:rPr lang="ru-RU" sz="22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   Изобразительная продуктивная деятельность с использованием нетрадиционных техник рисования является наиболее благоприятной для творческого развития способностей детей.</a:t>
            </a: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53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56207E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sz="4000" b="1" i="1" dirty="0">
              <a:solidFill>
                <a:srgbClr val="5620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115328" cy="476886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  - Определить, оценить и показать значение применения нетрадиционных техник рисования в формировании и развитии успешной творческой личности детей дошкольного возраста.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  - Формировать умение выполнять коллективную композицию, согласовывать свои действия со сверстниками;</a:t>
            </a:r>
          </a:p>
          <a:p>
            <a:pPr>
              <a:buNone/>
            </a:pPr>
            <a:r>
              <a:rPr lang="ru-RU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  - Развивать потребность к созданию нового, необычного продукта творческой деятельности;</a:t>
            </a:r>
          </a:p>
          <a:p>
            <a:pPr>
              <a:buNone/>
            </a:pPr>
            <a:r>
              <a:rPr lang="ru-RU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  - Развивать эстетическую оценку, стремление к творческой самореализации.</a:t>
            </a:r>
            <a:endParaRPr lang="ru-RU" b="1" i="1" dirty="0">
              <a:solidFill>
                <a:srgbClr val="83137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86808" cy="100013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56207E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000" b="1" i="1" dirty="0">
              <a:solidFill>
                <a:srgbClr val="5620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143932" cy="5340369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b="1" dirty="0" smtClean="0">
              <a:solidFill>
                <a:srgbClr val="83137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Повышать собственный уровень знаний путем изучения необходимой литературы по теме самообразования, подготовки и организации занятий, консультаций, мастер-классов.</a:t>
            </a:r>
          </a:p>
          <a:p>
            <a:r>
              <a:rPr lang="ru-RU" sz="1600" b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Раскрыть понятие </a:t>
            </a:r>
            <a:r>
              <a:rPr lang="ru-RU" sz="16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«нетрадиционные техники рисования»</a:t>
            </a:r>
            <a:r>
              <a:rPr lang="ru-RU" sz="1600" b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Рассмотреть различные способы и приемы нетрадиционного рисования и применять их в работе с детьми.</a:t>
            </a:r>
          </a:p>
          <a:p>
            <a:r>
              <a:rPr lang="ru-RU" sz="1600" b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Провести диагностики на начало и конец учебного года.</a:t>
            </a:r>
          </a:p>
          <a:p>
            <a:r>
              <a:rPr lang="ru-RU" sz="1600" b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Формировать эстетическое отношение детей к окружающей действительности на основе ознакомления с нетрадиционными техниками рисования.</a:t>
            </a:r>
          </a:p>
          <a:p>
            <a:r>
              <a:rPr lang="ru-RU" sz="1600" b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Развивать художественный вкус, творческие способности и фантазии детей.</a:t>
            </a:r>
          </a:p>
          <a:p>
            <a:r>
              <a:rPr lang="ru-RU" sz="1600" b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Формировать умение использовать на выбор сочетание различных материалов в рисунке, создавать свой неповторимый образ.</a:t>
            </a:r>
          </a:p>
          <a:p>
            <a:r>
              <a:rPr lang="ru-RU" sz="1600" b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Развивать ассоциативное мышление и любознательность, наблюдательность и воображение.</a:t>
            </a:r>
          </a:p>
          <a:p>
            <a:r>
              <a:rPr lang="ru-RU" sz="1600" b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Совершенствовать технические умения и навыки рисования.</a:t>
            </a:r>
          </a:p>
          <a:p>
            <a:r>
              <a:rPr lang="ru-RU" sz="1600" b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Воспитывать художественный вкус и чувство гармонии.</a:t>
            </a:r>
          </a:p>
          <a:p>
            <a:r>
              <a:rPr lang="ru-RU" sz="1600" b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- Воспитывать интерес к изобразительному искусству как средству выражения чувств, отношений к прекрасному.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358114" cy="64294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56207E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b="1" i="1" dirty="0">
              <a:solidFill>
                <a:srgbClr val="5620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5357850"/>
          </a:xfrm>
        </p:spPr>
        <p:txBody>
          <a:bodyPr>
            <a:normAutofit fontScale="32500" lnSpcReduction="20000"/>
          </a:bodyPr>
          <a:lstStyle/>
          <a:p>
            <a:endParaRPr lang="ru-RU" b="1" dirty="0" smtClean="0"/>
          </a:p>
          <a:p>
            <a:r>
              <a:rPr lang="ru-RU" sz="60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Гипотеза представляет собой — процесс развития художественно-творческих способностей дошкольников средствами нетрадиционного рисования пройдет успешно, если:</a:t>
            </a:r>
          </a:p>
          <a:p>
            <a:endParaRPr lang="ru-RU" sz="6000" b="1" i="1" dirty="0" smtClean="0">
              <a:solidFill>
                <a:srgbClr val="83137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1. Теоретически обосновать эффективность применения техник нетрадиционного рисования в изобразительном творчестве дошкольников;</a:t>
            </a:r>
          </a:p>
          <a:p>
            <a:r>
              <a:rPr lang="ru-RU" sz="60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2. Выявить нетрадиционные для дошкольного образования художественные техники и научно обосновать доступность дошкольникам средств выразительности;</a:t>
            </a:r>
          </a:p>
          <a:p>
            <a:r>
              <a:rPr lang="ru-RU" sz="60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3. Разработать методики ознакомления дошкольников с видами нетрадиционного рисования;</a:t>
            </a:r>
          </a:p>
          <a:p>
            <a:r>
              <a:rPr lang="ru-RU" sz="60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4. Обеспечить преемственность и последовательность в обучении детей приёмам нетрадиционного рисования, учёт возрастных и индивидуальных способностей дошкольников;</a:t>
            </a:r>
          </a:p>
          <a:p>
            <a:r>
              <a:rPr lang="ru-RU" sz="60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5. Создать педагогические условия для развития художественно-творческих способностей.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56207E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4000" b="1" i="1" dirty="0">
              <a:solidFill>
                <a:srgbClr val="5620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1. На первом этапе – репродуктивном, велась активная работа с детьми по обучению нетрадиционным техникам рисования, по ознакомлению с различными средствами выразительности.</a:t>
            </a:r>
          </a:p>
          <a:p>
            <a:r>
              <a:rPr lang="ru-RU" sz="2600" b="1" i="1" dirty="0" smtClean="0">
                <a:solidFill>
                  <a:srgbClr val="831373"/>
                </a:solidFill>
                <a:latin typeface="Times New Roman" pitchFamily="18" charset="0"/>
                <a:cs typeface="Times New Roman" pitchFamily="18" charset="0"/>
              </a:rPr>
              <a:t>2. На втором этапе – конструктивном, велась активная работа по совместной деятельности детей друг с другом, сотворчество воспитателя и детей по использованию нетрадиционных техник в умении передавать выразительный образ.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86808" cy="328612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утверждают многие педагоги – все дети талантливы. </a:t>
            </a:r>
            <a:r>
              <a:rPr lang="ru-RU" sz="2400" b="1" i="1" dirty="0" smtClean="0">
                <a:solidFill>
                  <a:srgbClr val="56207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56207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56207E"/>
                </a:solidFill>
                <a:latin typeface="Times New Roman" pitchFamily="18" charset="0"/>
                <a:cs typeface="Times New Roman" pitchFamily="18" charset="0"/>
              </a:rPr>
              <a:t>Поэтому необходимо, вовремя заметить, почувствовать эти таланты и  постараться, как можно раньше дать возможность детям проявить их на практике, в реальной жизни. Развивая с помощью взрослых художественно-творческие способности, ребенок создает новые работы.</a:t>
            </a:r>
            <a:endParaRPr lang="ru-RU" sz="2400" b="1" i="1" dirty="0">
              <a:solidFill>
                <a:srgbClr val="5620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71810"/>
            <a:ext cx="8186766" cy="23574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 </a:t>
            </a: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 это способы создания нового, оригинального произведения искусства, в котором гармонирует все: и цвет, и линия, и сюжет. Это огромная возможность для детей думать, пробовать, искать, экспериментировать, а самое главное, самовыражаться.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Нетрадиционные способы изображения в рисовании</a:t>
            </a:r>
            <a:endParaRPr lang="ru-RU" b="1" dirty="0">
              <a:ln>
                <a:solidFill>
                  <a:srgbClr val="6600CC"/>
                </a:solidFill>
              </a:ln>
              <a:solidFill>
                <a:srgbClr val="66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68" y="5429263"/>
            <a:ext cx="1543032" cy="214315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071802" y="3000372"/>
            <a:ext cx="2857520" cy="157163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</a:t>
            </a:r>
            <a:endParaRPr lang="ru-RU" sz="14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6" idx="7"/>
            <a:endCxn id="39" idx="3"/>
          </p:cNvCxnSpPr>
          <p:nvPr/>
        </p:nvCxnSpPr>
        <p:spPr>
          <a:xfrm rot="5400000" flipH="1" flipV="1">
            <a:off x="5479617" y="2477434"/>
            <a:ext cx="784331" cy="721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6"/>
          </p:cNvCxnSpPr>
          <p:nvPr/>
        </p:nvCxnSpPr>
        <p:spPr>
          <a:xfrm flipV="1">
            <a:off x="5929322" y="3429000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5"/>
          </p:cNvCxnSpPr>
          <p:nvPr/>
        </p:nvCxnSpPr>
        <p:spPr>
          <a:xfrm rot="16200000" flipH="1">
            <a:off x="5676442" y="4176253"/>
            <a:ext cx="730226" cy="1061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4"/>
          </p:cNvCxnSpPr>
          <p:nvPr/>
        </p:nvCxnSpPr>
        <p:spPr>
          <a:xfrm rot="5400000">
            <a:off x="3714752" y="4714894"/>
            <a:ext cx="928697" cy="642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3"/>
          </p:cNvCxnSpPr>
          <p:nvPr/>
        </p:nvCxnSpPr>
        <p:spPr>
          <a:xfrm rot="5400000">
            <a:off x="2880211" y="4247694"/>
            <a:ext cx="515912" cy="704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4"/>
          </p:cNvCxnSpPr>
          <p:nvPr/>
        </p:nvCxnSpPr>
        <p:spPr>
          <a:xfrm rot="16200000" flipH="1">
            <a:off x="4536279" y="4536291"/>
            <a:ext cx="928696" cy="1000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42" idx="2"/>
          </p:cNvCxnSpPr>
          <p:nvPr/>
        </p:nvCxnSpPr>
        <p:spPr>
          <a:xfrm>
            <a:off x="5786446" y="4071942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0"/>
            <a:endCxn id="97" idx="4"/>
          </p:cNvCxnSpPr>
          <p:nvPr/>
        </p:nvCxnSpPr>
        <p:spPr>
          <a:xfrm rot="5400000" flipH="1" flipV="1">
            <a:off x="4296960" y="2761052"/>
            <a:ext cx="44292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3071804" y="2500308"/>
            <a:ext cx="714379" cy="571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2857488" y="3357562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5929322" y="1714488"/>
            <a:ext cx="2071702" cy="857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пескография</a:t>
            </a:r>
            <a:endParaRPr lang="ru-RU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357950" y="2643182"/>
            <a:ext cx="2143140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6600CC"/>
                </a:solidFill>
              </a:rPr>
              <a:t>Изонить</a:t>
            </a:r>
            <a:r>
              <a:rPr lang="ru-RU" dirty="0" smtClean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dirty="0" smtClean="0">
                <a:solidFill>
                  <a:srgbClr val="6600CC"/>
                </a:solidFill>
              </a:rPr>
              <a:t>батик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6000760" y="3714752"/>
            <a:ext cx="2643206" cy="10001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6600CC"/>
                </a:solidFill>
              </a:rPr>
              <a:t>Восковые мелки,</a:t>
            </a:r>
          </a:p>
          <a:p>
            <a:pPr algn="ctr"/>
            <a:r>
              <a:rPr lang="ru-RU" dirty="0" smtClean="0">
                <a:solidFill>
                  <a:srgbClr val="6600CC"/>
                </a:solidFill>
              </a:rPr>
              <a:t>Рисование ватной палочкой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6500826" y="4786322"/>
            <a:ext cx="207170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6600CC"/>
                </a:solidFill>
              </a:rPr>
              <a:t>Риование</a:t>
            </a:r>
            <a:r>
              <a:rPr lang="ru-RU" dirty="0" smtClean="0">
                <a:solidFill>
                  <a:srgbClr val="6600CC"/>
                </a:solidFill>
              </a:rPr>
              <a:t> на воде – </a:t>
            </a:r>
            <a:r>
              <a:rPr lang="ru-RU" dirty="0" err="1" smtClean="0">
                <a:solidFill>
                  <a:srgbClr val="6600CC"/>
                </a:solidFill>
              </a:rPr>
              <a:t>эбру</a:t>
            </a:r>
            <a:r>
              <a:rPr lang="ru-RU" dirty="0" smtClean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dirty="0" err="1" smtClean="0">
                <a:solidFill>
                  <a:srgbClr val="6600CC"/>
                </a:solidFill>
              </a:rPr>
              <a:t>монотопия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4929190" y="5500702"/>
            <a:ext cx="2214578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6600CC"/>
                </a:solidFill>
              </a:rPr>
              <a:t>Кляксография,набрызг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714612" y="5572140"/>
            <a:ext cx="2128846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Рисование по мокрому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00034" y="4857760"/>
            <a:ext cx="3071834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6600CC"/>
                </a:solidFill>
              </a:rPr>
              <a:t>Пластилинография</a:t>
            </a:r>
            <a:r>
              <a:rPr lang="ru-RU" dirty="0" smtClean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dirty="0" smtClean="0">
                <a:solidFill>
                  <a:srgbClr val="6600CC"/>
                </a:solidFill>
              </a:rPr>
              <a:t>отпечатки листьев</a:t>
            </a:r>
            <a:endParaRPr lang="ru-RU" dirty="0">
              <a:solidFill>
                <a:srgbClr val="6600CC"/>
              </a:solidFill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rot="10800000" flipV="1">
            <a:off x="2571736" y="4071942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571472" y="3857628"/>
            <a:ext cx="2000264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Рисование мятой бумагой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500034" y="2786058"/>
            <a:ext cx="2357454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eaLnBrk="0" hangingPunct="0">
              <a:buClr>
                <a:srgbClr val="FFFF00"/>
              </a:buClr>
              <a:tabLst>
                <a:tab pos="180975" algn="l"/>
              </a:tabLst>
              <a:defRPr/>
            </a:pPr>
            <a:r>
              <a:rPr lang="ru-RU" dirty="0" err="1" smtClean="0">
                <a:solidFill>
                  <a:srgbClr val="6600CC"/>
                </a:solidFill>
                <a:latin typeface="Times New Roman" pitchFamily="18" charset="0"/>
              </a:rPr>
              <a:t>Тычёк</a:t>
            </a:r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</a:rPr>
              <a:t> жёсткой кистью</a:t>
            </a:r>
            <a:endParaRPr lang="ru-RU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1071538" y="1785926"/>
            <a:ext cx="2128846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Рисование пальчиком и ладошкой</a:t>
            </a:r>
            <a:endParaRPr lang="ru-RU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3428992" y="1643050"/>
            <a:ext cx="2214578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Рисование по мокрому,</a:t>
            </a:r>
          </a:p>
          <a:p>
            <a:pPr algn="ctr"/>
            <a:r>
              <a:rPr lang="ru-RU" dirty="0" smtClean="0">
                <a:solidFill>
                  <a:srgbClr val="6600CC"/>
                </a:solidFill>
              </a:rPr>
              <a:t>оттиск</a:t>
            </a:r>
            <a:endParaRPr lang="ru-RU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428604"/>
            <a:ext cx="4000528" cy="2214578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7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рисую – руки в краске, это мелочь для меня.</a:t>
            </a:r>
            <a:b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рисую яркой краской, посмотрите на меня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Рисунок 7" descr="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857628"/>
            <a:ext cx="3500462" cy="2662016"/>
          </a:xfrm>
          <a:prstGeom prst="rect">
            <a:avLst/>
          </a:prstGeom>
        </p:spPr>
      </p:pic>
      <p:pic>
        <p:nvPicPr>
          <p:cNvPr id="1026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464" y="2928934"/>
            <a:ext cx="5048208" cy="3571900"/>
          </a:xfrm>
          <a:prstGeom prst="rect">
            <a:avLst/>
          </a:prstGeom>
          <a:noFill/>
        </p:spPr>
      </p:pic>
      <p:pic>
        <p:nvPicPr>
          <p:cNvPr id="3" name="Picture 3" descr="C:\Users\USER\Desktop\Новая папка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28"/>
            <a:ext cx="4438087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446</Words>
  <Application>Microsoft Office PowerPoint</Application>
  <PresentationFormat>Экран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«Развитие творческих способностей дошкольников средствами     нетрадиционных техник рисования» </vt:lpstr>
      <vt:lpstr>АКТУАЛЬНОСТЬ</vt:lpstr>
      <vt:lpstr>ЦЕЛИ</vt:lpstr>
      <vt:lpstr>ЗАДАЧИ</vt:lpstr>
      <vt:lpstr>ГИПОТЕЗА</vt:lpstr>
      <vt:lpstr>ЭТАПЫ РАБОТЫ</vt:lpstr>
      <vt:lpstr>        Как утверждают многие педагоги – все дети талантливы.  Поэтому необходимо, вовремя заметить, почувствовать эти таланты и  постараться, как можно раньше дать возможность детям проявить их на практике, в реальной жизни. Развивая с помощью взрослых художественно-творческие способности, ребенок создает новые работы.</vt:lpstr>
      <vt:lpstr>Нетрадиционные способы изображения в рисовании</vt:lpstr>
      <vt:lpstr>  Я рисую – руки в краске, это мелочь для меня. Я рисую яркой краской, посмотрите на меня. </vt:lpstr>
      <vt:lpstr>Презентация PowerPoint</vt:lpstr>
      <vt:lpstr>Презентация PowerPoint</vt:lpstr>
      <vt:lpstr>Презентация PowerPoint</vt:lpstr>
      <vt:lpstr> Кобальт, и зелень, и ультрамарин, Смуглая охра и яркий кармин… Хочешь, невиданных птиц и зверей Я нарисую? — Рисуй поскорей! </vt:lpstr>
      <vt:lpstr>Презентация PowerPoint</vt:lpstr>
      <vt:lpstr>    В руках мелки, карандаши… Детишки – маленькие маги. Но столько вложено души  В их мир прекрасный на бумаге! </vt:lpstr>
      <vt:lpstr>Я рисую на песке, Словно мелом на доске. Просто палочкой черчу Все, что только захочу. Это ежик, это кит, Это бабочка летит… </vt:lpstr>
      <vt:lpstr>Презентация PowerPoint</vt:lpstr>
      <vt:lpstr>Презентация PowerPoint</vt:lpstr>
      <vt:lpstr>2023 год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Windows User</cp:lastModifiedBy>
  <cp:revision>64</cp:revision>
  <dcterms:created xsi:type="dcterms:W3CDTF">2015-02-12T11:22:36Z</dcterms:created>
  <dcterms:modified xsi:type="dcterms:W3CDTF">2024-01-31T18:56:20Z</dcterms:modified>
</cp:coreProperties>
</file>