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6"/>
  </p:normalViewPr>
  <p:slideViewPr>
    <p:cSldViewPr snapToGrid="0" snapToObjects="1">
      <p:cViewPr varScale="1">
        <p:scale>
          <a:sx n="64" d="100"/>
          <a:sy n="64" d="100"/>
        </p:scale>
        <p:origin x="9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87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25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160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898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222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296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107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457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33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25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42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891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61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44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98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058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CE74B-D450-224B-8670-F0851932AB3A}" type="datetimeFigureOut">
              <a:rPr lang="fr-FR" smtClean="0"/>
              <a:t>14/03/2025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3596F7-493A-6748-A8B6-8D92AB8FCF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39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TJYjjFQswQ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TJYjjFQswQ?feature=oembed" TargetMode="Externa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0K7NjQCYls?feature=oembed" TargetMode="External"/><Relationship Id="rId4" Type="http://schemas.openxmlformats.org/officeDocument/2006/relationships/hyperlink" Target="https://youtu.be/W0K7NjQCYl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31333F-ADE3-7D46-A2FB-49F93F2E43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Mon cours en 90 secondes</a:t>
            </a:r>
          </a:p>
        </p:txBody>
      </p:sp>
    </p:spTree>
    <p:extLst>
      <p:ext uri="{BB962C8B-B14F-4D97-AF65-F5344CB8AC3E}">
        <p14:creationId xmlns:p14="http://schemas.microsoft.com/office/powerpoint/2010/main" val="217921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E2210C-2173-744F-A542-A0601B48D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Inspiration « Ma thèse en 180 secondes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3A21D1-0957-B84E-ADC1-B05E048EE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0539"/>
            <a:ext cx="3631776" cy="434021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hlinkClick r:id="rId3"/>
              </a:rPr>
              <a:t>https://</a:t>
            </a:r>
            <a:r>
              <a:rPr lang="fr-FR" dirty="0" err="1">
                <a:hlinkClick r:id="rId3"/>
              </a:rPr>
              <a:t>youtu.be</a:t>
            </a:r>
            <a:r>
              <a:rPr lang="fr-FR" dirty="0">
                <a:hlinkClick r:id="rId3"/>
              </a:rPr>
              <a:t>/</a:t>
            </a:r>
            <a:r>
              <a:rPr lang="fr-FR" dirty="0" err="1">
                <a:hlinkClick r:id="rId3"/>
              </a:rPr>
              <a:t>PTJYjjFQswQ</a:t>
            </a:r>
            <a:endParaRPr lang="fr-FR" dirty="0">
              <a:hlinkClick r:id="rId3"/>
            </a:endParaRPr>
          </a:p>
        </p:txBody>
      </p:sp>
      <p:pic>
        <p:nvPicPr>
          <p:cNvPr id="4" name="Média en ligne 3" descr="MT180 - UNIL -  Prix du public : Gwennaëlle Monnot">
            <a:hlinkClick r:id="" action="ppaction://media"/>
            <a:extLst>
              <a:ext uri="{FF2B5EF4-FFF2-40B4-BE49-F238E27FC236}">
                <a16:creationId xmlns:a16="http://schemas.microsoft.com/office/drawing/2014/main" id="{7885D8CE-DDE4-4943-90E7-B8CE80F5A6D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40236" y="2490808"/>
            <a:ext cx="7123112" cy="402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38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A7411A-090D-E745-BD9F-8A9E150C1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Consignes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3D3B24-8923-6F43-B0BA-380DF510D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fr-FR" sz="2400" dirty="0"/>
              <a:t>Durée du discours 90 secondes.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/>
              <a:t>Elève </a:t>
            </a:r>
            <a:r>
              <a:rPr lang="fr-FR" sz="2400" dirty="0"/>
              <a:t>tiré au sort.</a:t>
            </a:r>
          </a:p>
          <a:p>
            <a:pPr algn="just">
              <a:lnSpc>
                <a:spcPct val="150000"/>
              </a:lnSpc>
            </a:pPr>
            <a:r>
              <a:rPr lang="fr-FR" sz="2400" dirty="0"/>
              <a:t>Introduction présentant le problème à traiter (sous forme de question).</a:t>
            </a:r>
          </a:p>
          <a:p>
            <a:pPr algn="just">
              <a:lnSpc>
                <a:spcPct val="150000"/>
              </a:lnSpc>
            </a:pPr>
            <a:r>
              <a:rPr lang="fr-FR" sz="2400" dirty="0"/>
              <a:t>Développement répondant au problème (apport de connaissances).</a:t>
            </a:r>
          </a:p>
          <a:p>
            <a:pPr algn="just">
              <a:lnSpc>
                <a:spcPct val="150000"/>
              </a:lnSpc>
            </a:pPr>
            <a:r>
              <a:rPr lang="fr-FR" sz="2400" dirty="0"/>
              <a:t>Conclusion rapide répondant au problème.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0409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9593" y="1345690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 Les principes de datation relative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 La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paléostratigraphie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3 L’échelle des temps géologiques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4 Principe de la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radiochronologie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5 Principe de la méthode isochrone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6 Principe de la méthode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concordia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/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discordia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7 La feuille, structure et fonction.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8 La racine, structure et fonction.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9 Les vaisseaux conducteurs.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10 La croissance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méristématique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 des plantes.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11 Les tropismes végétaux.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12 La fécondation, déroulement et conséquences.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13 Le déroulement de la mitose.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14 Les mutations ponctuelles et leurs origines.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15 Le déroulement de la méiose.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16 Le brassage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intrachromosomique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91396" y="1354702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17 Le brassage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interchromosomique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18 L’origine des aneuploïdies.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19 Origine des familles multigéniques.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20 Du myocyte au muscle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21 Mécanisme moléculaire de la contraction musculaire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22 Matrice extracellulaire, cytosquelette et contraction musculaire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23 La glycolyse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24 Le cycle de Krebs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25 La chaîne respiratoire mitochondriale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26 Le métabolisme respiratoire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27 La fermentation lactique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28 Rôle du foie dans la régulation de la glycémie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29 Régulation de l’hyperglycémie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30 Régulation de l’hypoglycémie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31 Le diabète de type 1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32 Le diabète de type 2 </a:t>
            </a:r>
            <a:endParaRPr lang="fr-FR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A5A7411A-090D-E745-BD9F-8A9E150C1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dirty="0" smtClean="0"/>
              <a:t>Sujets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229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A7411A-090D-E745-BD9F-8A9E150C1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Évaluation 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9536D09-E19A-044B-A34D-EEF26C33C6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656147"/>
              </p:ext>
            </p:extLst>
          </p:nvPr>
        </p:nvGraphicFramePr>
        <p:xfrm>
          <a:off x="275815" y="2067902"/>
          <a:ext cx="11347292" cy="2722196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990661">
                  <a:extLst>
                    <a:ext uri="{9D8B030D-6E8A-4147-A177-3AD203B41FA5}">
                      <a16:colId xmlns:a16="http://schemas.microsoft.com/office/drawing/2014/main" val="2274922440"/>
                    </a:ext>
                  </a:extLst>
                </a:gridCol>
                <a:gridCol w="1624111">
                  <a:extLst>
                    <a:ext uri="{9D8B030D-6E8A-4147-A177-3AD203B41FA5}">
                      <a16:colId xmlns:a16="http://schemas.microsoft.com/office/drawing/2014/main" val="2353621075"/>
                    </a:ext>
                  </a:extLst>
                </a:gridCol>
                <a:gridCol w="1243199">
                  <a:extLst>
                    <a:ext uri="{9D8B030D-6E8A-4147-A177-3AD203B41FA5}">
                      <a16:colId xmlns:a16="http://schemas.microsoft.com/office/drawing/2014/main" val="1493596267"/>
                    </a:ext>
                  </a:extLst>
                </a:gridCol>
                <a:gridCol w="2265811">
                  <a:extLst>
                    <a:ext uri="{9D8B030D-6E8A-4147-A177-3AD203B41FA5}">
                      <a16:colId xmlns:a16="http://schemas.microsoft.com/office/drawing/2014/main" val="856508778"/>
                    </a:ext>
                  </a:extLst>
                </a:gridCol>
                <a:gridCol w="1353667">
                  <a:extLst>
                    <a:ext uri="{9D8B030D-6E8A-4147-A177-3AD203B41FA5}">
                      <a16:colId xmlns:a16="http://schemas.microsoft.com/office/drawing/2014/main" val="1052472898"/>
                    </a:ext>
                  </a:extLst>
                </a:gridCol>
                <a:gridCol w="1316567">
                  <a:extLst>
                    <a:ext uri="{9D8B030D-6E8A-4147-A177-3AD203B41FA5}">
                      <a16:colId xmlns:a16="http://schemas.microsoft.com/office/drawing/2014/main" val="3586953563"/>
                    </a:ext>
                  </a:extLst>
                </a:gridCol>
                <a:gridCol w="2553276">
                  <a:extLst>
                    <a:ext uri="{9D8B030D-6E8A-4147-A177-3AD203B41FA5}">
                      <a16:colId xmlns:a16="http://schemas.microsoft.com/office/drawing/2014/main" val="1180928471"/>
                    </a:ext>
                  </a:extLst>
                </a:gridCol>
              </a:tblGrid>
              <a:tr h="107886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Qualités orales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Connaissances et mise à portée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>
                          <a:effectLst/>
                        </a:rPr>
                        <a:t>Qualité de prise de parole en continu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806819"/>
                  </a:ext>
                </a:extLst>
              </a:tr>
              <a:tr h="1243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Voix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Engagement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Posture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Connaissances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Mise à portée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Temps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effectLst/>
                        </a:rPr>
                        <a:t>Fluidité du discours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6310276"/>
                  </a:ext>
                </a:extLst>
              </a:tr>
              <a:tr h="400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/1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/1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/1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/4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/1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/1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dirty="0">
                          <a:effectLst/>
                        </a:rPr>
                        <a:t>/1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0643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19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616602"/>
              </p:ext>
            </p:extLst>
          </p:nvPr>
        </p:nvGraphicFramePr>
        <p:xfrm>
          <a:off x="584615" y="0"/>
          <a:ext cx="6526566" cy="6734420"/>
        </p:xfrm>
        <a:graphic>
          <a:graphicData uri="http://schemas.openxmlformats.org/drawingml/2006/table">
            <a:tbl>
              <a:tblPr/>
              <a:tblGrid>
                <a:gridCol w="2898378">
                  <a:extLst>
                    <a:ext uri="{9D8B030D-6E8A-4147-A177-3AD203B41FA5}">
                      <a16:colId xmlns:a16="http://schemas.microsoft.com/office/drawing/2014/main" val="3186228328"/>
                    </a:ext>
                  </a:extLst>
                </a:gridCol>
                <a:gridCol w="1209396">
                  <a:extLst>
                    <a:ext uri="{9D8B030D-6E8A-4147-A177-3AD203B41FA5}">
                      <a16:colId xmlns:a16="http://schemas.microsoft.com/office/drawing/2014/main" val="1975376952"/>
                    </a:ext>
                  </a:extLst>
                </a:gridCol>
                <a:gridCol w="1209396">
                  <a:extLst>
                    <a:ext uri="{9D8B030D-6E8A-4147-A177-3AD203B41FA5}">
                      <a16:colId xmlns:a16="http://schemas.microsoft.com/office/drawing/2014/main" val="3242434789"/>
                    </a:ext>
                  </a:extLst>
                </a:gridCol>
                <a:gridCol w="1209396">
                  <a:extLst>
                    <a:ext uri="{9D8B030D-6E8A-4147-A177-3AD203B41FA5}">
                      <a16:colId xmlns:a16="http://schemas.microsoft.com/office/drawing/2014/main" val="451144104"/>
                    </a:ext>
                  </a:extLst>
                </a:gridCol>
              </a:tblGrid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Élève</a:t>
                      </a:r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Sujet 1</a:t>
                      </a:r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Sujet 2</a:t>
                      </a:r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Sujet 3</a:t>
                      </a:r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650991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CUILLIER--BERNARD Noam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123029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DEMOMENT Esther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630740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 DAOUDY Ali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808054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EGEA Julian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657657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GOMEZ Cyprien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63519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GONNET Rémy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7042811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GUEMBOURA Yanis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379217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MAITREJEAN Maêlle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366525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MONNIER Eléonore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146938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MOREAU Léa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219303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MOSTEFAOUI Imran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433410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PEZANT Delphin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7733474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REBELO Carla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084349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ROL Clara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116358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SAILLANT Mehdi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667296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SEIGLE Enguerrand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7597102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SEIGLE Ethan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059719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SIFFLET Cynthia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6770722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SIMEON Martin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612054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VINNEMANN Cleophee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063363"/>
                  </a:ext>
                </a:extLst>
              </a:tr>
              <a:tr h="266461"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1" i="0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ZIANE Yanis </a:t>
                      </a:r>
                      <a:endParaRPr lang="fr-FR" sz="3600" b="1" i="0" cap="all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 w="952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11 </a:t>
                      </a:r>
                      <a:endParaRPr lang="fr-FR" sz="3600" b="0" i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fr-FR" sz="16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32 </a:t>
                      </a:r>
                      <a:endParaRPr lang="fr-FR" sz="3600" b="0" i="0" dirty="0">
                        <a:effectLst/>
                      </a:endParaRPr>
                    </a:p>
                  </a:txBody>
                  <a:tcPr marL="62269" marR="62269" marT="31135" marB="311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529194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254633" y="2767045"/>
            <a:ext cx="28337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Répartition des sujets </a:t>
            </a:r>
          </a:p>
        </p:txBody>
      </p:sp>
    </p:spTree>
    <p:extLst>
      <p:ext uri="{BB962C8B-B14F-4D97-AF65-F5344CB8AC3E}">
        <p14:creationId xmlns:p14="http://schemas.microsoft.com/office/powerpoint/2010/main" val="284568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édia en ligne 3" descr="90 Second Timer">
            <a:hlinkClick r:id="" action="ppaction://media"/>
            <a:extLst>
              <a:ext uri="{FF2B5EF4-FFF2-40B4-BE49-F238E27FC236}">
                <a16:creationId xmlns:a16="http://schemas.microsoft.com/office/drawing/2014/main" id="{0E939A7E-D8C0-6147-AE2D-37AAC8F3227A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44383" y="1166178"/>
            <a:ext cx="6869112" cy="3881437"/>
          </a:xfrm>
          <a:prstGeom prst="rect">
            <a:avLst/>
          </a:prstGeom>
        </p:spPr>
      </p:pic>
      <p:sp>
        <p:nvSpPr>
          <p:cNvPr id="5" name="Rectangle 4">
            <a:hlinkClick r:id="rId4"/>
            <a:extLst>
              <a:ext uri="{FF2B5EF4-FFF2-40B4-BE49-F238E27FC236}">
                <a16:creationId xmlns:a16="http://schemas.microsoft.com/office/drawing/2014/main" id="{C2B9A807-8B8C-5D4B-A34C-B1F50A58BD8C}"/>
              </a:ext>
            </a:extLst>
          </p:cNvPr>
          <p:cNvSpPr/>
          <p:nvPr/>
        </p:nvSpPr>
        <p:spPr>
          <a:xfrm>
            <a:off x="5032818" y="5997893"/>
            <a:ext cx="3478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hlinkClick r:id="rId4"/>
              </a:rPr>
              <a:t>https://</a:t>
            </a:r>
            <a:r>
              <a:rPr lang="fr-FR" dirty="0" err="1">
                <a:hlinkClick r:id="rId4"/>
              </a:rPr>
              <a:t>youtu.be</a:t>
            </a:r>
            <a:r>
              <a:rPr lang="fr-FR" dirty="0">
                <a:hlinkClick r:id="rId4"/>
              </a:rPr>
              <a:t>/W0K7NjQCYls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366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{7B032D31-2F34-024C-AAC8-1CA0F3BD1AE0}tf10001060</Template>
  <TotalTime>30</TotalTime>
  <Words>526</Words>
  <Application>Microsoft Office PowerPoint</Application>
  <PresentationFormat>Grand écran</PresentationFormat>
  <Paragraphs>150</Paragraphs>
  <Slides>7</Slides>
  <Notes>0</Notes>
  <HiddenSlides>0</HiddenSlides>
  <MMClips>2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Segoe UI</vt:lpstr>
      <vt:lpstr>Times New Roman</vt:lpstr>
      <vt:lpstr>Trebuchet MS</vt:lpstr>
      <vt:lpstr>Wingdings 3</vt:lpstr>
      <vt:lpstr>Facette</vt:lpstr>
      <vt:lpstr>Mon cours en 90 secondes</vt:lpstr>
      <vt:lpstr>Inspiration « Ma thèse en 180 secondes »</vt:lpstr>
      <vt:lpstr>Consignes </vt:lpstr>
      <vt:lpstr>Sujets </vt:lpstr>
      <vt:lpstr>Évaluation 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cours en 90 secondes</dc:title>
  <dc:creator>Noémie Bubbe</dc:creator>
  <cp:lastModifiedBy>Rosalie MACEROT</cp:lastModifiedBy>
  <cp:revision>7</cp:revision>
  <dcterms:created xsi:type="dcterms:W3CDTF">2021-06-10T08:53:45Z</dcterms:created>
  <dcterms:modified xsi:type="dcterms:W3CDTF">2025-03-14T11:38:09Z</dcterms:modified>
</cp:coreProperties>
</file>