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  <p:sldMasterId id="2147483707" r:id="rId5"/>
  </p:sldMasterIdLst>
  <p:notesMasterIdLst>
    <p:notesMasterId r:id="rId60"/>
  </p:notesMasterIdLst>
  <p:sldIdLst>
    <p:sldId id="871" r:id="rId6"/>
    <p:sldId id="3462" r:id="rId7"/>
    <p:sldId id="3606" r:id="rId8"/>
    <p:sldId id="3556" r:id="rId9"/>
    <p:sldId id="3585" r:id="rId10"/>
    <p:sldId id="3557" r:id="rId11"/>
    <p:sldId id="3558" r:id="rId12"/>
    <p:sldId id="3586" r:id="rId13"/>
    <p:sldId id="3582" r:id="rId14"/>
    <p:sldId id="3574" r:id="rId15"/>
    <p:sldId id="3573" r:id="rId16"/>
    <p:sldId id="3562" r:id="rId17"/>
    <p:sldId id="3578" r:id="rId18"/>
    <p:sldId id="3547" r:id="rId19"/>
    <p:sldId id="3521" r:id="rId20"/>
    <p:sldId id="3487" r:id="rId21"/>
    <p:sldId id="3575" r:id="rId22"/>
    <p:sldId id="3608" r:id="rId23"/>
    <p:sldId id="3500" r:id="rId24"/>
    <p:sldId id="3570" r:id="rId25"/>
    <p:sldId id="3523" r:id="rId26"/>
    <p:sldId id="3579" r:id="rId27"/>
    <p:sldId id="3511" r:id="rId28"/>
    <p:sldId id="3566" r:id="rId29"/>
    <p:sldId id="3555" r:id="rId30"/>
    <p:sldId id="3522" r:id="rId31"/>
    <p:sldId id="3576" r:id="rId32"/>
    <p:sldId id="3605" r:id="rId33"/>
    <p:sldId id="3528" r:id="rId34"/>
    <p:sldId id="3527" r:id="rId35"/>
    <p:sldId id="3467" r:id="rId36"/>
    <p:sldId id="3594" r:id="rId37"/>
    <p:sldId id="3595" r:id="rId38"/>
    <p:sldId id="3596" r:id="rId39"/>
    <p:sldId id="3597" r:id="rId40"/>
    <p:sldId id="3598" r:id="rId41"/>
    <p:sldId id="3599" r:id="rId42"/>
    <p:sldId id="3602" r:id="rId43"/>
    <p:sldId id="3603" r:id="rId44"/>
    <p:sldId id="3604" r:id="rId45"/>
    <p:sldId id="3496" r:id="rId46"/>
    <p:sldId id="1068" r:id="rId47"/>
    <p:sldId id="3444" r:id="rId48"/>
    <p:sldId id="3587" r:id="rId49"/>
    <p:sldId id="3484" r:id="rId50"/>
    <p:sldId id="3588" r:id="rId51"/>
    <p:sldId id="3497" r:id="rId52"/>
    <p:sldId id="3589" r:id="rId53"/>
    <p:sldId id="3590" r:id="rId54"/>
    <p:sldId id="3591" r:id="rId55"/>
    <p:sldId id="3592" r:id="rId56"/>
    <p:sldId id="3485" r:id="rId57"/>
    <p:sldId id="3593" r:id="rId58"/>
    <p:sldId id="3607" r:id="rId5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D90329-27C9-F727-49AE-7E15AC6D7A2D}" name="Elisa MASSE" initials="EM" userId="S::elisa.masse@etamine.coop::448a2d63-2e79-4be4-907d-5e1bcbd39f84" providerId="AD"/>
  <p188:author id="{3B8E7977-ED38-FFAF-95C6-D134A08127D7}" name="Aurore ROSSAT" initials="AR" userId="S::a.rossat@eodd.fr::8c258b77-280a-4881-bb41-a4d51380fd2a" providerId="AD"/>
  <p188:author id="{4EBAC683-D8CC-D2F5-580E-F223A3FDF642}" name="Emilie Bouchard" initials="EB" userId="S::emilie.bouchard@ifpeb.fr::7a99bf23-13fe-48c9-ab87-2cce11890509" providerId="AD"/>
  <p188:author id="{1D38D5AB-229A-4267-706B-19931CE55D81}" name="BRISEBOURG, JULIEN" initials="BJ" userId="S::j.brisebourg@bouygues-immobilier.com::71a3570a-41e9-46ec-a875-4bf8b16d4898" providerId="AD"/>
  <p188:author id="{34687BB7-87E5-EDEC-F7D0-2173E5DDCD03}" name="BRAGADO, Alan" initials="BA" userId="S::a.bragado@elan-france.com::ae6a0660-9517-4e68-b4a2-4a058b3721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3A0"/>
    <a:srgbClr val="7EB2AF"/>
    <a:srgbClr val="FFC008"/>
    <a:srgbClr val="FFDD7B"/>
    <a:srgbClr val="98DEDA"/>
    <a:srgbClr val="94D1CA"/>
    <a:srgbClr val="92D0C9"/>
    <a:srgbClr val="ADADAD"/>
    <a:srgbClr val="D6D6D6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FDF1B-FCF4-9622-223B-3B0D5C6A3688}" v="245" dt="2023-06-26T14:56:05.065"/>
    <p1510:client id="{3F440510-074C-FDCF-E966-F80488F95F93}" v="496" dt="2023-06-27T05:37:29.827"/>
    <p1510:client id="{52270A42-D14A-4E41-ADCC-E40FA5AE79F5}" v="29" dt="2023-06-27T09:00:27.211"/>
    <p1510:client id="{69650300-CD38-438E-A1A9-4BD3D75FACF7}" v="181" dt="2023-06-27T06:36:09.817"/>
    <p1510:client id="{773B24AD-E773-8A47-ACFC-9BECD3C874F3}" v="2162" dt="2023-06-27T07:06:01.798"/>
    <p1510:client id="{E9610FD7-332A-B546-98F4-B9FE1EA73796}" v="41" dt="2023-06-27T07:21:48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8" autoAdjust="0"/>
    <p:restoredTop sz="84022" autoAdjust="0"/>
  </p:normalViewPr>
  <p:slideViewPr>
    <p:cSldViewPr snapToGrid="0">
      <p:cViewPr varScale="1">
        <p:scale>
          <a:sx n="105" d="100"/>
          <a:sy n="105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ifpebfr.sharepoint.com/sites/COSUIfpebCarbone4/Documents%20partages/General/Hub%20BC_chantier%20Observatoire%20RE2020/230615_Restitution/Restitution%20n&#176;1_Observatoire%20RE2020(Re&#769;cupe&#769;ration%20automatique)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\juliettesorret\Dropbox%20(Carbone%204)\Restitution%20n&#176;1_Observatoire%20RE2020(Re&#769;cupe&#769;ration%20automatique)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ie%20Bouchard\Wimi%20Drive%20ifpeb\Espace%20projets%20-%20interne\Hub%20Bas%20Carbone\10-chantier%20Obs%20RE2020\REX%20et%20contributions_&#224;%20traiter\fiches%20logments%20exemplaires%20pour%20Book\230529_graphs%20ACV%20pour%20fiche%20REX%20RE2020_Hub%20BC_bouygues%20immo_JB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ie%20Bouchard\Wimi%20Drive%20ifpeb\Espace%20projets%20-%20interne\Hub%20Bas%20Carbone\10-chantier%20Obs%20RE2020\REX%20et%20contributions_&#224;%20traiter\fiches%20logments%20exemplaires%20pour%20Book\230529_graphs%20ACV%20pour%20fiche%20REX%20RE2020_Hub%20BC_bouygues%20immo_JB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ie%20Bouchard\Wimi%20Drive%20ifpeb\Espace%20projets%20-%20interne\Hub%20Bas%20Carbone\10-chantier%20Obs%20RE2020\REX%20et%20contributions_&#224;%20traiter\fiches%20logments%20exemplaires%20pour%20Book\les%20balcons%20de%20Maya%20-%20Bouygues%20immo\230608_graphs%20fiche%20REX%20RE2020_Hub%20BC_JBR_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bouyguesconstruction.sharepoint.com/sites/idfelanfr/Affaires/LINKCITY%20-SAINT-ANDRE-LEZ-LILLE%20-%20QUAI%2022%20-AMO%20CARBONE%20ET%20FACILITATEUR%20CLIMAT/_Webinar%20IFPEB/230608_graphs%20fiche%20REX%20RE2020_Quai%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bouyguesconstruction.sharepoint.com/sites/idfelanfr/Affaires/LINKCITY%20-SAINT-ANDRE-LEZ-LILLE%20-%20QUAI%2022%20-AMO%20CARBONE%20ET%20FACILITATEUR%20CLIMAT/_Webinar%20IFPEB/230608_graphs%20fiche%20REX%20RE2020_Quai%20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bouyguesconstruction.sharepoint.com/sites/idfelanfr/Affaires/LINKCITY%20-SAINT-ANDRE-LEZ-LILLE%20-%20QUAI%2022%20-AMO%20CARBONE%20ET%20FACILITATEUR%20CLIMAT/_Webinar%20IFPEB/230608_graphs%20fiche%20REX%20RE2020_Quai%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ifpebfr.sharepoint.com/sites/COSUIfpebCarbone4/Documents%20partages/General/Hub%20BC_chantier%20Observatoire%20RE2020/230615_Restitution/Restitution%20n&#176;1_Observatoire%20RE2020(Re&#769;cupe&#769;ration%20automatique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ifpebfr.sharepoint.com/sites/COSUIfpebCarbone4/Documents%20partages/General/Hub%20BC_chantier%20Observatoire%20RE2020/230615_Restitution/Restitution%20n&#176;1_Observatoire%20RE2020(Re&#769;cupe&#769;ration%20automatique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https://ifpebfr.sharepoint.com/sites/COSUIfpebCarbone4/Documents%20partages/General/Hub%20BC_chantier%20Observatoire%20RE2020/230615_Restitution/Restitution%20n&#176;1_Observatoire%20RE2020(Re&#769;cupe&#769;ration%20automatique)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ifpebfr.sharepoint.com/sites/COSUIfpebCarbone4/Documents%20partages/General/Hub%20BC_chantier%20Observatoire%20RE2020/230615_Restitution/Restitution%20n&#176;1_Observatoire%20RE2020(Re&#769;cupe&#769;ration%20automatique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ifpebfr.sharepoint.com/sites/COSUIfpebCarbone4/Documents%20partages/General/Hub%20BC_chantier%20Observatoire%20RE2020/230615_Restitution/Restitution%20n&#176;1_Observatoire%20RE2020(Re&#769;cupe&#769;ration%20automatique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ifpebfr.sharepoint.com/sites/COSUIfpebCarbone4/Documents%20partages/General/Hub%20BC_chantier%20Observatoire%20RE2020/230615_Restitution/Restitution%20n&#176;1_Observatoire%20RE2020(Re&#769;cupe&#769;ration%20automatique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\juliettesorret\Dropbox%20(Carbone%204)\Restitution%20n&#176;1_Observatoire%20RE2020(Re&#769;cupe&#769;ration%20automatique)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\juliettesorret\Dropbox%20(Carbone%204)\Restitution%20n&#176;1_Observatoire%20RE2020(Re&#769;cupe&#769;ration%20automatique)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'ODG '!$E$120</c:f>
              <c:strCache>
                <c:ptCount val="1"/>
                <c:pt idx="0">
                  <c:v>Lot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'!$F$120:$H$120</c:f>
              <c:numCache>
                <c:formatCode>0</c:formatCode>
                <c:ptCount val="3"/>
                <c:pt idx="0" formatCode="0.000">
                  <c:v>15.421236</c:v>
                </c:pt>
                <c:pt idx="1">
                  <c:v>13.352742000000001</c:v>
                </c:pt>
                <c:pt idx="2" formatCode="0.000">
                  <c:v>19.918779999999998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3-DF44-B6A4-EE35D4B5BD88}"/>
            </c:ext>
          </c:extLst>
        </c:ser>
        <c:ser>
          <c:idx val="1"/>
          <c:order val="1"/>
          <c:tx>
            <c:strRef>
              <c:f>'ODG '!$E$121</c:f>
              <c:strCache>
                <c:ptCount val="1"/>
                <c:pt idx="0">
                  <c:v>Lot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'!$F$121:$H$121</c:f>
              <c:numCache>
                <c:formatCode>0</c:formatCode>
                <c:ptCount val="3"/>
                <c:pt idx="0">
                  <c:v>79.946933999999999</c:v>
                </c:pt>
                <c:pt idx="1">
                  <c:v>44.280888000000004</c:v>
                </c:pt>
                <c:pt idx="2">
                  <c:v>46.331628000000002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D3-DF44-B6A4-EE35D4B5BD88}"/>
            </c:ext>
          </c:extLst>
        </c:ser>
        <c:ser>
          <c:idx val="2"/>
          <c:order val="2"/>
          <c:tx>
            <c:strRef>
              <c:f>'ODG '!$E$122</c:f>
              <c:strCache>
                <c:ptCount val="1"/>
                <c:pt idx="0">
                  <c:v>Lot 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'!$F$122:$H$122</c:f>
              <c:numCache>
                <c:formatCode>0</c:formatCode>
                <c:ptCount val="3"/>
                <c:pt idx="0">
                  <c:v>162.05825200000001</c:v>
                </c:pt>
                <c:pt idx="1">
                  <c:v>143.57050799999999</c:v>
                </c:pt>
                <c:pt idx="2">
                  <c:v>138.06716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D3-DF44-B6A4-EE35D4B5BD88}"/>
            </c:ext>
          </c:extLst>
        </c:ser>
        <c:ser>
          <c:idx val="3"/>
          <c:order val="3"/>
          <c:tx>
            <c:strRef>
              <c:f>'ODG '!$E$123</c:f>
              <c:strCache>
                <c:ptCount val="1"/>
                <c:pt idx="0">
                  <c:v>Lot 4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'!$F$123:$H$123</c:f>
              <c:numCache>
                <c:formatCode>0</c:formatCode>
                <c:ptCount val="3"/>
                <c:pt idx="0">
                  <c:v>16.165243</c:v>
                </c:pt>
                <c:pt idx="1">
                  <c:v>15.863513999999999</c:v>
                </c:pt>
                <c:pt idx="2">
                  <c:v>24.993976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D3-DF44-B6A4-EE35D4B5BD88}"/>
            </c:ext>
          </c:extLst>
        </c:ser>
        <c:ser>
          <c:idx val="4"/>
          <c:order val="4"/>
          <c:tx>
            <c:strRef>
              <c:f>'ODG '!$E$124</c:f>
              <c:strCache>
                <c:ptCount val="1"/>
                <c:pt idx="0">
                  <c:v>Lot 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'!$F$124:$H$124</c:f>
              <c:numCache>
                <c:formatCode>0</c:formatCode>
                <c:ptCount val="3"/>
                <c:pt idx="0">
                  <c:v>45.857886000000001</c:v>
                </c:pt>
                <c:pt idx="1">
                  <c:v>38.631650999999998</c:v>
                </c:pt>
                <c:pt idx="2">
                  <c:v>30.396604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D3-DF44-B6A4-EE35D4B5BD88}"/>
            </c:ext>
          </c:extLst>
        </c:ser>
        <c:ser>
          <c:idx val="5"/>
          <c:order val="5"/>
          <c:tx>
            <c:strRef>
              <c:f>'ODG '!$E$125</c:f>
              <c:strCache>
                <c:ptCount val="1"/>
                <c:pt idx="0">
                  <c:v>Lot 6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'!$F$125:$H$125</c:f>
              <c:numCache>
                <c:formatCode>0</c:formatCode>
                <c:ptCount val="3"/>
                <c:pt idx="0">
                  <c:v>60.602752000000002</c:v>
                </c:pt>
                <c:pt idx="1">
                  <c:v>54.894605999999996</c:v>
                </c:pt>
                <c:pt idx="2">
                  <c:v>54.408284000000002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D3-DF44-B6A4-EE35D4B5BD88}"/>
            </c:ext>
          </c:extLst>
        </c:ser>
        <c:ser>
          <c:idx val="6"/>
          <c:order val="6"/>
          <c:tx>
            <c:strRef>
              <c:f>'ODG '!$E$126</c:f>
              <c:strCache>
                <c:ptCount val="1"/>
                <c:pt idx="0">
                  <c:v>Lot 7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'!$F$126:$H$126</c:f>
              <c:numCache>
                <c:formatCode>0</c:formatCode>
                <c:ptCount val="3"/>
                <c:pt idx="0">
                  <c:v>85.628441999999993</c:v>
                </c:pt>
                <c:pt idx="1">
                  <c:v>75.950852999999995</c:v>
                </c:pt>
                <c:pt idx="2">
                  <c:v>67.450991999999999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D3-DF44-B6A4-EE35D4B5BD88}"/>
            </c:ext>
          </c:extLst>
        </c:ser>
        <c:ser>
          <c:idx val="7"/>
          <c:order val="7"/>
          <c:tx>
            <c:strRef>
              <c:f>'ODG '!$E$127</c:f>
              <c:strCache>
                <c:ptCount val="1"/>
                <c:pt idx="0">
                  <c:v>Lot 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'!$F$127:$H$127</c:f>
              <c:numCache>
                <c:formatCode>0</c:formatCode>
                <c:ptCount val="3"/>
                <c:pt idx="0">
                  <c:v>86.575360000000003</c:v>
                </c:pt>
                <c:pt idx="1">
                  <c:v>70.529867999999993</c:v>
                </c:pt>
                <c:pt idx="2">
                  <c:v>56.427448000000005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D3-DF44-B6A4-EE35D4B5BD88}"/>
            </c:ext>
          </c:extLst>
        </c:ser>
        <c:ser>
          <c:idx val="8"/>
          <c:order val="8"/>
          <c:tx>
            <c:strRef>
              <c:f>'ODG '!$E$128</c:f>
              <c:strCache>
                <c:ptCount val="1"/>
                <c:pt idx="0">
                  <c:v>Lot 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'!$F$128:$H$128</c:f>
              <c:numCache>
                <c:formatCode>0</c:formatCode>
                <c:ptCount val="3"/>
                <c:pt idx="0">
                  <c:v>40.446925999999998</c:v>
                </c:pt>
                <c:pt idx="1">
                  <c:v>37.832768999999999</c:v>
                </c:pt>
                <c:pt idx="2">
                  <c:v>35.962948000000004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D3-DF44-B6A4-EE35D4B5BD88}"/>
            </c:ext>
          </c:extLst>
        </c:ser>
        <c:ser>
          <c:idx val="9"/>
          <c:order val="9"/>
          <c:tx>
            <c:strRef>
              <c:f>'ODG '!$E$129</c:f>
              <c:strCache>
                <c:ptCount val="1"/>
                <c:pt idx="0">
                  <c:v>Lot 10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'!$F$129:$H$129</c:f>
              <c:numCache>
                <c:formatCode>0</c:formatCode>
                <c:ptCount val="3"/>
                <c:pt idx="0">
                  <c:v>51.201209000000006</c:v>
                </c:pt>
                <c:pt idx="1">
                  <c:v>47.533479</c:v>
                </c:pt>
                <c:pt idx="2">
                  <c:v>47.805072000000003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D3-DF44-B6A4-EE35D4B5BD88}"/>
            </c:ext>
          </c:extLst>
        </c:ser>
        <c:ser>
          <c:idx val="10"/>
          <c:order val="10"/>
          <c:tx>
            <c:strRef>
              <c:f>'ODG '!$E$130</c:f>
              <c:strCache>
                <c:ptCount val="1"/>
                <c:pt idx="0">
                  <c:v>Lot 11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'!$F$130:$H$130</c:f>
              <c:numCache>
                <c:formatCode>0</c:formatCode>
                <c:ptCount val="3"/>
                <c:pt idx="0">
                  <c:v>2.0291100000000002</c:v>
                </c:pt>
                <c:pt idx="1">
                  <c:v>1.9972050000000001</c:v>
                </c:pt>
                <c:pt idx="2">
                  <c:v>1.9645920000000001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D3-DF44-B6A4-EE35D4B5BD88}"/>
            </c:ext>
          </c:extLst>
        </c:ser>
        <c:ser>
          <c:idx val="11"/>
          <c:order val="11"/>
          <c:tx>
            <c:strRef>
              <c:f>'ODG '!$E$131</c:f>
              <c:strCache>
                <c:ptCount val="1"/>
                <c:pt idx="0">
                  <c:v>Lot 12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'!$F$131:$H$131</c:f>
              <c:numCache>
                <c:formatCode>0</c:formatCode>
                <c:ptCount val="3"/>
                <c:pt idx="0">
                  <c:v>25.093327000000002</c:v>
                </c:pt>
                <c:pt idx="1">
                  <c:v>22.825199999999999</c:v>
                </c:pt>
                <c:pt idx="2">
                  <c:v>21.883371999999998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7D3-DF44-B6A4-EE35D4B5BD88}"/>
            </c:ext>
          </c:extLst>
        </c:ser>
        <c:ser>
          <c:idx val="12"/>
          <c:order val="12"/>
          <c:tx>
            <c:strRef>
              <c:f>'ODG '!$E$132</c:f>
              <c:strCache>
                <c:ptCount val="1"/>
                <c:pt idx="0">
                  <c:v>Lot 13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'ODG '!$F$119:$H$119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'ODG '!$F$132:$H$132</c:f>
              <c:numCache>
                <c:formatCode>0</c:formatCode>
                <c:ptCount val="3"/>
                <c:pt idx="0">
                  <c:v>5.3433230000000007</c:v>
                </c:pt>
                <c:pt idx="1">
                  <c:v>3.366717</c:v>
                </c:pt>
                <c:pt idx="2" formatCode="0.00">
                  <c:v>0.109144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D3-DF44-B6A4-EE35D4B5B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410825680"/>
        <c:axId val="412118720"/>
      </c:barChart>
      <c:catAx>
        <c:axId val="410825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2118720"/>
        <c:crosses val="autoZero"/>
        <c:auto val="1"/>
        <c:lblAlgn val="ctr"/>
        <c:lblOffset val="100"/>
        <c:noMultiLvlLbl val="0"/>
      </c:catAx>
      <c:valAx>
        <c:axId val="412118720"/>
        <c:scaling>
          <c:orientation val="minMax"/>
          <c:max val="7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082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chemeClr val="accent1"/>
                </a:solidFill>
              </a:ln>
            </c:spPr>
          </c:marker>
          <c:xVal>
            <c:numRef>
              <c:f>forfaits!$B$2:$AY$2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xVal>
          <c:yVal>
            <c:numRef>
              <c:f>forfaits!$B$5:$AY$5</c:f>
              <c:numCache>
                <c:formatCode>General</c:formatCode>
                <c:ptCount val="50"/>
                <c:pt idx="0">
                  <c:v>1.2429999999999899</c:v>
                </c:pt>
                <c:pt idx="1">
                  <c:v>1.9964999999999999</c:v>
                </c:pt>
                <c:pt idx="2">
                  <c:v>1.9964835999999999</c:v>
                </c:pt>
                <c:pt idx="3">
                  <c:v>1.9964835999999999</c:v>
                </c:pt>
                <c:pt idx="4">
                  <c:v>1.9964835999999999</c:v>
                </c:pt>
                <c:pt idx="5">
                  <c:v>1.9964835999999999</c:v>
                </c:pt>
                <c:pt idx="6">
                  <c:v>1.9964835999999999</c:v>
                </c:pt>
                <c:pt idx="7">
                  <c:v>1.9964835999999999</c:v>
                </c:pt>
                <c:pt idx="8">
                  <c:v>1.9964835999999999</c:v>
                </c:pt>
                <c:pt idx="9">
                  <c:v>1.9964835999999999</c:v>
                </c:pt>
                <c:pt idx="10">
                  <c:v>1.9964835999999999</c:v>
                </c:pt>
                <c:pt idx="11">
                  <c:v>1.9964835999999999</c:v>
                </c:pt>
                <c:pt idx="12">
                  <c:v>1.9964835999999999</c:v>
                </c:pt>
                <c:pt idx="13">
                  <c:v>1.9964835999999999</c:v>
                </c:pt>
                <c:pt idx="14">
                  <c:v>1.9964999999999999</c:v>
                </c:pt>
                <c:pt idx="15">
                  <c:v>1.9964835999999999</c:v>
                </c:pt>
                <c:pt idx="16">
                  <c:v>1.9964835999999999</c:v>
                </c:pt>
                <c:pt idx="17">
                  <c:v>1.9964835999999999</c:v>
                </c:pt>
                <c:pt idx="18">
                  <c:v>1.9964835999999999</c:v>
                </c:pt>
                <c:pt idx="19">
                  <c:v>1.9964999999999999</c:v>
                </c:pt>
                <c:pt idx="20">
                  <c:v>1.9964999999999999</c:v>
                </c:pt>
                <c:pt idx="21">
                  <c:v>1.9964999999999999</c:v>
                </c:pt>
                <c:pt idx="22">
                  <c:v>1.9964999999999999</c:v>
                </c:pt>
                <c:pt idx="23">
                  <c:v>1.9964835999999999</c:v>
                </c:pt>
                <c:pt idx="24">
                  <c:v>1.9964835999999999</c:v>
                </c:pt>
                <c:pt idx="25">
                  <c:v>1.9964835999999999</c:v>
                </c:pt>
                <c:pt idx="26">
                  <c:v>1.9964835999999999</c:v>
                </c:pt>
                <c:pt idx="27">
                  <c:v>1.9964835999999999</c:v>
                </c:pt>
                <c:pt idx="28">
                  <c:v>1.9964835999999999</c:v>
                </c:pt>
                <c:pt idx="29">
                  <c:v>1.9964835999999999</c:v>
                </c:pt>
                <c:pt idx="30">
                  <c:v>2.4099273354713899</c:v>
                </c:pt>
                <c:pt idx="31">
                  <c:v>1.9964835999999999</c:v>
                </c:pt>
                <c:pt idx="32">
                  <c:v>1.9964835999999999</c:v>
                </c:pt>
                <c:pt idx="33">
                  <c:v>1.9964835999999999</c:v>
                </c:pt>
                <c:pt idx="34">
                  <c:v>1.9964835999999999</c:v>
                </c:pt>
                <c:pt idx="35">
                  <c:v>1.9964835999999999</c:v>
                </c:pt>
                <c:pt idx="36">
                  <c:v>1.9964835999999999</c:v>
                </c:pt>
                <c:pt idx="37">
                  <c:v>1.9964835999999999</c:v>
                </c:pt>
                <c:pt idx="38">
                  <c:v>1.9964835999999999</c:v>
                </c:pt>
                <c:pt idx="39">
                  <c:v>1.9964835999999999</c:v>
                </c:pt>
                <c:pt idx="40">
                  <c:v>1.9964835999999999</c:v>
                </c:pt>
                <c:pt idx="41">
                  <c:v>1.9964835999999999</c:v>
                </c:pt>
                <c:pt idx="42">
                  <c:v>1.9964835999999999</c:v>
                </c:pt>
                <c:pt idx="43">
                  <c:v>1.9964835999999999</c:v>
                </c:pt>
                <c:pt idx="44">
                  <c:v>1.9964835999999999</c:v>
                </c:pt>
                <c:pt idx="45">
                  <c:v>1.9964835999999999</c:v>
                </c:pt>
                <c:pt idx="46">
                  <c:v>1.9963149153999999</c:v>
                </c:pt>
                <c:pt idx="47">
                  <c:v>1.9964835999999999</c:v>
                </c:pt>
                <c:pt idx="48">
                  <c:v>1.9964999999999999</c:v>
                </c:pt>
                <c:pt idx="49">
                  <c:v>1.9964999999999999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78-A14E-91F8-1940F1967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4459064"/>
        <c:axId val="-2114455384"/>
      </c:scatterChart>
      <c:valAx>
        <c:axId val="-2114459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0" i="1">
                <a:solidFill>
                  <a:schemeClr val="bg1"/>
                </a:solidFill>
                <a:latin typeface="Century Gothic"/>
                <a:ea typeface="Century Gothic"/>
                <a:cs typeface="Century Gothic"/>
              </a:defRPr>
            </a:pPr>
            <a:endParaRPr lang="fr-FR"/>
          </a:p>
        </c:txPr>
        <c:crossAx val="-2114455384"/>
        <c:crosses val="autoZero"/>
        <c:crossBetween val="midCat"/>
        <c:majorUnit val="1"/>
      </c:valAx>
      <c:valAx>
        <c:axId val="-2114455384"/>
        <c:scaling>
          <c:orientation val="minMax"/>
          <c:max val="3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100" b="0" i="1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fr-FR"/>
          </a:p>
        </c:txPr>
        <c:crossAx val="-2114459064"/>
        <c:crosses val="autoZero"/>
        <c:crossBetween val="midCat"/>
        <c:majorUnit val="1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Ic construction par lot (kg CO2e/m²)</a:t>
            </a:r>
            <a:endParaRPr lang="en-GB" sz="1400" b="1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0061135965893959"/>
          <c:y val="0"/>
        </c:manualLayout>
      </c:layout>
      <c:overlay val="0"/>
      <c:spPr>
        <a:solidFill>
          <a:schemeClr val="bg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53241300881871512"/>
          <c:y val="6.5362252634242904E-2"/>
          <c:w val="0.44918313465628906"/>
          <c:h val="0.93463774736575711"/>
        </c:manualLayout>
      </c:layout>
      <c:doughnutChart>
        <c:varyColors val="1"/>
        <c:ser>
          <c:idx val="0"/>
          <c:order val="0"/>
          <c:tx>
            <c:strRef>
              <c:f>Feuil1!$D$4</c:f>
              <c:strCache>
                <c:ptCount val="1"/>
                <c:pt idx="0">
                  <c:v>Ic (kg CO2e/m²)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55-4D2E-8744-813A6CC2A50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55-4D2E-8744-813A6CC2A50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55-4D2E-8744-813A6CC2A50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55-4D2E-8744-813A6CC2A50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55-4D2E-8744-813A6CC2A50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55-4D2E-8744-813A6CC2A50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55-4D2E-8744-813A6CC2A508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855-4D2E-8744-813A6CC2A508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855-4D2E-8744-813A6CC2A508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855-4D2E-8744-813A6CC2A508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855-4D2E-8744-813A6CC2A50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855-4D2E-8744-813A6CC2A508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855-4D2E-8744-813A6CC2A508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855-4D2E-8744-813A6CC2A50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Feuil1!$C$5:$C$18</c:f>
              <c:strCache>
                <c:ptCount val="14"/>
                <c:pt idx="0">
                  <c:v>1.VRD (Voirie et Réseaux Divers)</c:v>
                </c:pt>
                <c:pt idx="1">
                  <c:v>2.Fondations et infrastructure</c:v>
                </c:pt>
                <c:pt idx="2">
                  <c:v>3. Superstructure - Maçonnerie</c:v>
                </c:pt>
                <c:pt idx="3">
                  <c:v>4. Couverture – Etanchéité - Charpente - Zinguerie</c:v>
                </c:pt>
                <c:pt idx="4">
                  <c:v>5. Cloisonnement - Doublage - Plafonds suspendus - Menuiseries intérieures</c:v>
                </c:pt>
                <c:pt idx="5">
                  <c:v>6. Façades et menuiseries extérieures</c:v>
                </c:pt>
                <c:pt idx="6">
                  <c:v>7. Revêtements des sols, murs et plafonds - Chape -Peintures - Produits de décoration</c:v>
                </c:pt>
                <c:pt idx="7">
                  <c:v>8. CVC (Chauffage – Ventilation – Refroidissement - eau chaude sanitaire)</c:v>
                </c:pt>
                <c:pt idx="8">
                  <c:v>9. Installations sanitaires</c:v>
                </c:pt>
                <c:pt idx="9">
                  <c:v>10. Réseaux d'énergie (courant fort)</c:v>
                </c:pt>
                <c:pt idx="10">
                  <c:v>11. Réseaux de communication (courant faible)</c:v>
                </c:pt>
                <c:pt idx="11">
                  <c:v>12. Appareils élévateurs et autres équipements de transport intérieur</c:v>
                </c:pt>
                <c:pt idx="12">
                  <c:v>13. Equipement de production locale d'électricité</c:v>
                </c:pt>
                <c:pt idx="13">
                  <c:v>Chantier</c:v>
                </c:pt>
              </c:strCache>
            </c:strRef>
          </c:cat>
          <c:val>
            <c:numRef>
              <c:f>Feuil1!$D$5:$D$18</c:f>
              <c:numCache>
                <c:formatCode>#,##0\ "kCO2e/m²"</c:formatCode>
                <c:ptCount val="14"/>
                <c:pt idx="0">
                  <c:v>11</c:v>
                </c:pt>
                <c:pt idx="1">
                  <c:v>5</c:v>
                </c:pt>
                <c:pt idx="2">
                  <c:v>152</c:v>
                </c:pt>
                <c:pt idx="3">
                  <c:v>8</c:v>
                </c:pt>
                <c:pt idx="4">
                  <c:v>31</c:v>
                </c:pt>
                <c:pt idx="5">
                  <c:v>60</c:v>
                </c:pt>
                <c:pt idx="6">
                  <c:v>60</c:v>
                </c:pt>
                <c:pt idx="7">
                  <c:v>114</c:v>
                </c:pt>
                <c:pt idx="8">
                  <c:v>26</c:v>
                </c:pt>
                <c:pt idx="9">
                  <c:v>48</c:v>
                </c:pt>
                <c:pt idx="10">
                  <c:v>2</c:v>
                </c:pt>
                <c:pt idx="11">
                  <c:v>21</c:v>
                </c:pt>
                <c:pt idx="12">
                  <c:v>0</c:v>
                </c:pt>
                <c:pt idx="13">
                  <c:v>22.26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855-4D2E-8744-813A6CC2A5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2964599511668406E-3"/>
          <c:y val="1.0135604032181715E-2"/>
          <c:w val="0.5336177418998006"/>
          <c:h val="0.98986439596781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fr-FR"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 dirty="0" err="1">
                <a:effectLst/>
              </a:rPr>
              <a:t>Ic</a:t>
            </a:r>
            <a:r>
              <a:rPr lang="en-GB" sz="1400" b="1" i="0" u="none" strike="noStrike" baseline="0" dirty="0">
                <a:effectLst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construction </a:t>
            </a:r>
            <a:r>
              <a:rPr lang="fr-FR" sz="1400" b="1" i="0" u="none" strike="noStrike" kern="1200" spc="0" baseline="0" dirty="0">
                <a:solidFill>
                  <a:schemeClr val="bg1"/>
                </a:solidFill>
              </a:rPr>
              <a:t>par macro-lot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(kg CO2e/m²)</a:t>
            </a:r>
            <a:endParaRPr lang="fr-FR" sz="1400" b="1" i="0" u="none" strike="noStrike" kern="1200" spc="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08840746550733"/>
          <c:y val="4.5351140263655901E-2"/>
        </c:manualLayout>
      </c:layout>
      <c:overlay val="0"/>
      <c:spPr>
        <a:solidFill>
          <a:sysClr val="window" lastClr="FFFFFF">
            <a:lumMod val="50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fr-FR"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8535688197152315"/>
          <c:y val="0.14474332039644611"/>
          <c:w val="0.44410702388183265"/>
          <c:h val="0.85525667960355389"/>
        </c:manualLayout>
      </c:layout>
      <c:doughnutChart>
        <c:varyColors val="1"/>
        <c:ser>
          <c:idx val="0"/>
          <c:order val="0"/>
          <c:tx>
            <c:strRef>
              <c:f>Feuil1!$D$4</c:f>
              <c:strCache>
                <c:ptCount val="1"/>
                <c:pt idx="0">
                  <c:v>Ic (kg CO2e/m²)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D0-4F69-95CA-C910903DB45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D0-4F69-95CA-C910903DB45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D0-4F69-95CA-C910903DB45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D0-4F69-95CA-C910903DB45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D0-4F69-95CA-C910903DB455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D0-4F69-95CA-C910903DB455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D0-4F69-95CA-C910903DB455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D0-4F69-95CA-C910903DB455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D0-4F69-95CA-C910903DB455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D0-4F69-95CA-C910903DB455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6D0-4F69-95CA-C910903DB45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6D0-4F69-95CA-C910903DB455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6D0-4F69-95CA-C910903DB455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6D0-4F69-95CA-C910903DB455}"/>
              </c:ext>
            </c:extLst>
          </c:dPt>
          <c:dPt>
            <c:idx val="1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6D0-4F69-95CA-C910903DB455}"/>
              </c:ext>
            </c:extLst>
          </c:dPt>
          <c:dPt>
            <c:idx val="15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6D0-4F69-95CA-C910903DB455}"/>
              </c:ext>
            </c:extLst>
          </c:dPt>
          <c:dPt>
            <c:idx val="16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6D0-4F69-95CA-C910903DB455}"/>
              </c:ext>
            </c:extLst>
          </c:dPt>
          <c:dPt>
            <c:idx val="17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6D0-4F69-95CA-C910903DB455}"/>
              </c:ext>
            </c:extLst>
          </c:dPt>
          <c:dPt>
            <c:idx val="18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26D0-4F69-95CA-C910903DB455}"/>
              </c:ext>
            </c:extLst>
          </c:dPt>
          <c:dPt>
            <c:idx val="1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26D0-4F69-95CA-C910903DB455}"/>
              </c:ext>
            </c:extLst>
          </c:dPt>
          <c:dPt>
            <c:idx val="20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26D0-4F69-95CA-C910903DB455}"/>
              </c:ext>
            </c:extLst>
          </c:dPt>
          <c:dPt>
            <c:idx val="21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26D0-4F69-95CA-C910903DB455}"/>
              </c:ext>
            </c:extLst>
          </c:dPt>
          <c:dPt>
            <c:idx val="22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26D0-4F69-95CA-C910903DB455}"/>
              </c:ext>
            </c:extLst>
          </c:dPt>
          <c:dPt>
            <c:idx val="23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26D0-4F69-95CA-C910903DB455}"/>
              </c:ext>
            </c:extLst>
          </c:dPt>
          <c:dPt>
            <c:idx val="24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26D0-4F69-95CA-C910903DB455}"/>
              </c:ext>
            </c:extLst>
          </c:dPt>
          <c:dPt>
            <c:idx val="25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26D0-4F69-95CA-C910903DB455}"/>
              </c:ext>
            </c:extLst>
          </c:dPt>
          <c:dPt>
            <c:idx val="26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26D0-4F69-95CA-C910903DB455}"/>
              </c:ext>
            </c:extLst>
          </c:dPt>
          <c:dPt>
            <c:idx val="2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26D0-4F69-95CA-C910903DB455}"/>
              </c:ext>
            </c:extLst>
          </c:dPt>
          <c:dPt>
            <c:idx val="28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26D0-4F69-95CA-C910903DB455}"/>
              </c:ext>
            </c:extLst>
          </c:dPt>
          <c:dPt>
            <c:idx val="29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26D0-4F69-95CA-C910903DB455}"/>
              </c:ext>
            </c:extLst>
          </c:dPt>
          <c:dPt>
            <c:idx val="30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26D0-4F69-95CA-C910903DB455}"/>
              </c:ext>
            </c:extLst>
          </c:dPt>
          <c:dPt>
            <c:idx val="31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26D0-4F69-95CA-C910903DB455}"/>
              </c:ext>
            </c:extLst>
          </c:dPt>
          <c:dPt>
            <c:idx val="32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26D0-4F69-95CA-C910903DB455}"/>
              </c:ext>
            </c:extLst>
          </c:dPt>
          <c:dPt>
            <c:idx val="3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26D0-4F69-95CA-C910903DB455}"/>
              </c:ext>
            </c:extLst>
          </c:dPt>
          <c:dPt>
            <c:idx val="34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26D0-4F69-95CA-C910903DB455}"/>
              </c:ext>
            </c:extLst>
          </c:dPt>
          <c:dPt>
            <c:idx val="35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26D0-4F69-95CA-C910903DB455}"/>
              </c:ext>
            </c:extLst>
          </c:dPt>
          <c:dPt>
            <c:idx val="36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26D0-4F69-95CA-C910903DB455}"/>
              </c:ext>
            </c:extLst>
          </c:dPt>
          <c:dPt>
            <c:idx val="37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26D0-4F69-95CA-C910903DB455}"/>
              </c:ext>
            </c:extLst>
          </c:dPt>
          <c:dPt>
            <c:idx val="38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26D0-4F69-95CA-C910903DB455}"/>
              </c:ext>
            </c:extLst>
          </c:dPt>
          <c:dPt>
            <c:idx val="3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26D0-4F69-95CA-C910903DB455}"/>
              </c:ext>
            </c:extLst>
          </c:dPt>
          <c:dPt>
            <c:idx val="4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26D0-4F69-95CA-C910903DB455}"/>
              </c:ext>
            </c:extLst>
          </c:dPt>
          <c:dPt>
            <c:idx val="4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26D0-4F69-95CA-C910903DB455}"/>
              </c:ext>
            </c:extLst>
          </c:dPt>
          <c:dPt>
            <c:idx val="4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26D0-4F69-95CA-C910903DB455}"/>
              </c:ext>
            </c:extLst>
          </c:dPt>
          <c:dPt>
            <c:idx val="4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26D0-4F69-95CA-C910903DB455}"/>
              </c:ext>
            </c:extLst>
          </c:dPt>
          <c:dPt>
            <c:idx val="44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26D0-4F69-95CA-C910903DB455}"/>
              </c:ext>
            </c:extLst>
          </c:dPt>
          <c:dPt>
            <c:idx val="45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26D0-4F69-95CA-C910903DB455}"/>
              </c:ext>
            </c:extLst>
          </c:dPt>
          <c:dPt>
            <c:idx val="46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26D0-4F69-95CA-C910903DB455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26D0-4F69-95CA-C910903DB455}"/>
              </c:ext>
            </c:extLst>
          </c:dPt>
          <c:dPt>
            <c:idx val="48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26D0-4F69-95CA-C910903DB455}"/>
              </c:ext>
            </c:extLst>
          </c:dPt>
          <c:dPt>
            <c:idx val="49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26D0-4F69-95CA-C910903DB455}"/>
              </c:ext>
            </c:extLst>
          </c:dPt>
          <c:dPt>
            <c:idx val="50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26D0-4F69-95CA-C910903DB455}"/>
              </c:ext>
            </c:extLst>
          </c:dPt>
          <c:dPt>
            <c:idx val="51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26D0-4F69-95CA-C910903DB455}"/>
              </c:ext>
            </c:extLst>
          </c:dPt>
          <c:dPt>
            <c:idx val="52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26D0-4F69-95CA-C910903DB455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26D0-4F69-95CA-C910903DB455}"/>
              </c:ext>
            </c:extLst>
          </c:dPt>
          <c:dPt>
            <c:idx val="5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26D0-4F69-95CA-C910903DB455}"/>
              </c:ext>
            </c:extLst>
          </c:dPt>
          <c:dPt>
            <c:idx val="5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26D0-4F69-95CA-C910903DB455}"/>
              </c:ext>
            </c:extLst>
          </c:dPt>
          <c:dPt>
            <c:idx val="56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26D0-4F69-95CA-C910903DB455}"/>
              </c:ext>
            </c:extLst>
          </c:dPt>
          <c:dPt>
            <c:idx val="5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26D0-4F69-95CA-C910903DB455}"/>
              </c:ext>
            </c:extLst>
          </c:dPt>
          <c:dPt>
            <c:idx val="58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26D0-4F69-95CA-C910903DB455}"/>
              </c:ext>
            </c:extLst>
          </c:dPt>
          <c:dPt>
            <c:idx val="59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26D0-4F69-95CA-C910903DB455}"/>
              </c:ext>
            </c:extLst>
          </c:dPt>
          <c:dPt>
            <c:idx val="6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26D0-4F69-95CA-C910903DB455}"/>
              </c:ext>
            </c:extLst>
          </c:dPt>
          <c:dPt>
            <c:idx val="61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26D0-4F69-95CA-C910903DB45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(Feuil1!$C$5,Feuil1!$C$18,Feuil1!$C$21,Feuil1!$C$22,Feuil1!$C$24)</c:f>
              <c:strCache>
                <c:ptCount val="5"/>
                <c:pt idx="0">
                  <c:v>1.VRD (Voirie et Réseaux Divers)</c:v>
                </c:pt>
                <c:pt idx="1">
                  <c:v>Chantier</c:v>
                </c:pt>
                <c:pt idx="2">
                  <c:v>sous total gros œuvre</c:v>
                </c:pt>
                <c:pt idx="3">
                  <c:v>sous total 2nd œuvre</c:v>
                </c:pt>
                <c:pt idx="4">
                  <c:v>sous total lots techniques</c:v>
                </c:pt>
              </c:strCache>
            </c:strRef>
          </c:cat>
          <c:val>
            <c:numRef>
              <c:f>(Feuil1!$D$5,Feuil1!$D$18,Feuil1!$D$21,Feuil1!$D$22,Feuil1!$D$24)</c:f>
              <c:numCache>
                <c:formatCode>#,##0\ "kCO2e/m²"</c:formatCode>
                <c:ptCount val="5"/>
                <c:pt idx="0">
                  <c:v>11</c:v>
                </c:pt>
                <c:pt idx="1">
                  <c:v>22.26</c:v>
                </c:pt>
                <c:pt idx="2">
                  <c:v>157</c:v>
                </c:pt>
                <c:pt idx="3">
                  <c:v>91</c:v>
                </c:pt>
                <c:pt idx="4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C-26D0-4F69-95CA-C910903DB4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085935761506739E-2"/>
          <c:y val="0.2044463875562095"/>
          <c:w val="0.19254506880645633"/>
          <c:h val="0.64247299919942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kumimoji="0" lang="fr-FR" sz="14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pP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5 PCE les plus </a:t>
            </a:r>
            <a:r>
              <a:rPr kumimoji="0" lang="fr-FR" sz="1400" b="1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impactants</a:t>
            </a: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(kg CO2e/m²)</a:t>
            </a: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c:rich>
      </c:tx>
      <c:layout>
        <c:manualLayout>
          <c:xMode val="edge"/>
          <c:yMode val="edge"/>
          <c:x val="0.24759842868652468"/>
          <c:y val="0"/>
        </c:manualLayout>
      </c:layout>
      <c:overlay val="0"/>
      <c:spPr>
        <a:solidFill>
          <a:schemeClr val="bg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kumimoji="0" lang="fr-FR" sz="1400" b="1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75660434624318718"/>
          <c:y val="0.12202223321227168"/>
          <c:w val="0.19839391758743175"/>
          <c:h val="0.794113639407293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Feuil1!$G$4</c:f>
              <c:strCache>
                <c:ptCount val="1"/>
                <c:pt idx="0">
                  <c:v>Ic construction (kg CO2e/m²)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Feuil1!$F$5:$F$9</c:f>
              <c:strCache>
                <c:ptCount val="5"/>
                <c:pt idx="0">
                  <c:v>Dalle béton armé CEM II XF1 (fiche configurée)</c:v>
                </c:pt>
                <c:pt idx="1">
                  <c:v>Lot CFO (forfaitaire)</c:v>
                </c:pt>
                <c:pt idx="2">
                  <c:v>Pompe à Chaleur (DED)</c:v>
                </c:pt>
                <c:pt idx="3">
                  <c:v>Volet roulant PVC motorisé (FDES)</c:v>
                </c:pt>
                <c:pt idx="4">
                  <c:v>Voile intérieur en béton C25/30 (fiche configurée)</c:v>
                </c:pt>
              </c:strCache>
            </c:strRef>
          </c:cat>
          <c:val>
            <c:numRef>
              <c:f>Feuil1!$G$5:$G$9</c:f>
              <c:numCache>
                <c:formatCode>#,##0\ "kCO2e/m²"</c:formatCode>
                <c:ptCount val="5"/>
                <c:pt idx="0">
                  <c:v>69</c:v>
                </c:pt>
                <c:pt idx="1">
                  <c:v>48</c:v>
                </c:pt>
                <c:pt idx="2">
                  <c:v>37</c:v>
                </c:pt>
                <c:pt idx="3">
                  <c:v>22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9-4863-9FD3-5EF9E55CE427}"/>
            </c:ext>
          </c:extLst>
        </c:ser>
        <c:ser>
          <c:idx val="1"/>
          <c:order val="1"/>
          <c:tx>
            <c:strRef>
              <c:f>Feuil1!$H$4</c:f>
              <c:strCache>
                <c:ptCount val="1"/>
                <c:pt idx="0">
                  <c:v>par rapport à Ic total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Feuil1!$F$5:$F$9</c:f>
              <c:strCache>
                <c:ptCount val="5"/>
                <c:pt idx="0">
                  <c:v>Dalle béton armé CEM II XF1 (fiche configurée)</c:v>
                </c:pt>
                <c:pt idx="1">
                  <c:v>Lot CFO (forfaitaire)</c:v>
                </c:pt>
                <c:pt idx="2">
                  <c:v>Pompe à Chaleur (DED)</c:v>
                </c:pt>
                <c:pt idx="3">
                  <c:v>Volet roulant PVC motorisé (FDES)</c:v>
                </c:pt>
                <c:pt idx="4">
                  <c:v>Voile intérieur en béton C25/30 (fiche configurée)</c:v>
                </c:pt>
              </c:strCache>
            </c:strRef>
          </c:cat>
          <c:val>
            <c:numRef>
              <c:f>Feuil1!$H$5:$H$9</c:f>
              <c:numCache>
                <c:formatCode>0%</c:formatCode>
                <c:ptCount val="5"/>
                <c:pt idx="0">
                  <c:v>0.12825278810408922</c:v>
                </c:pt>
                <c:pt idx="1">
                  <c:v>8.9219330855018583E-2</c:v>
                </c:pt>
                <c:pt idx="2">
                  <c:v>6.8773234200743494E-2</c:v>
                </c:pt>
                <c:pt idx="3">
                  <c:v>4.0892193308550186E-2</c:v>
                </c:pt>
                <c:pt idx="4">
                  <c:v>3.9033457249070633E-2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9-4863-9FD3-5EF9E55CE4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100"/>
        <c:axId val="1266138528"/>
        <c:axId val="1266135200"/>
      </c:barChart>
      <c:catAx>
        <c:axId val="1266138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6135200"/>
        <c:crosses val="autoZero"/>
        <c:auto val="1"/>
        <c:lblAlgn val="ctr"/>
        <c:lblOffset val="100"/>
        <c:noMultiLvlLbl val="0"/>
      </c:catAx>
      <c:valAx>
        <c:axId val="12661352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61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Ic construction par lot (kg CO2e/m²)</a:t>
            </a:r>
            <a:endParaRPr lang="en-GB" sz="1400" b="1">
              <a:solidFill>
                <a:schemeClr val="bg1"/>
              </a:solidFill>
            </a:endParaRPr>
          </a:p>
        </c:rich>
      </c:tx>
      <c:overlay val="0"/>
      <c:spPr>
        <a:solidFill>
          <a:schemeClr val="bg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4264387651934378"/>
          <c:y val="0.10427335108048731"/>
          <c:w val="0.49420856367932581"/>
          <c:h val="0.86566173347262221"/>
        </c:manualLayout>
      </c:layout>
      <c:doughnutChart>
        <c:varyColors val="1"/>
        <c:ser>
          <c:idx val="0"/>
          <c:order val="0"/>
          <c:tx>
            <c:strRef>
              <c:f>Feuil1!$D$4</c:f>
              <c:strCache>
                <c:ptCount val="1"/>
                <c:pt idx="0">
                  <c:v>Ic (kg CO2e/m²)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8A-4F45-97C7-5716307F0CD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8A-4F45-97C7-5716307F0CD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8A-4F45-97C7-5716307F0CD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8A-4F45-97C7-5716307F0CDB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8A-4F45-97C7-5716307F0CDB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C8A-4F45-97C7-5716307F0CDB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C8A-4F45-97C7-5716307F0CDB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C8A-4F45-97C7-5716307F0CDB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C8A-4F45-97C7-5716307F0CDB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C8A-4F45-97C7-5716307F0CDB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C8A-4F45-97C7-5716307F0CD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C8A-4F45-97C7-5716307F0CDB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C8A-4F45-97C7-5716307F0CDB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C8A-4F45-97C7-5716307F0CD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Feuil1!$C$5:$C$18</c:f>
              <c:strCache>
                <c:ptCount val="14"/>
                <c:pt idx="0">
                  <c:v>1.VRD (Voirie et Réseaux Divers)</c:v>
                </c:pt>
                <c:pt idx="1">
                  <c:v>2.Fondations et infrastructure</c:v>
                </c:pt>
                <c:pt idx="2">
                  <c:v>3. Superstructure - Maçonnerie</c:v>
                </c:pt>
                <c:pt idx="3">
                  <c:v>4. Couverture – Etanchéité - Charpente - Zinguerie</c:v>
                </c:pt>
                <c:pt idx="4">
                  <c:v>5. Cloisonnement - Doublage - Plafonds suspendus - Menuiseries intérieures</c:v>
                </c:pt>
                <c:pt idx="5">
                  <c:v>6. Façades et menuiseries extérieures</c:v>
                </c:pt>
                <c:pt idx="6">
                  <c:v>7. Revêtements des sols, murs et plafonds - Chape -Peintures - Produits de décoration</c:v>
                </c:pt>
                <c:pt idx="7">
                  <c:v>8. CVC (Chauffage – Ventilation – Refroidissement - eau chaude sanitaire)</c:v>
                </c:pt>
                <c:pt idx="8">
                  <c:v>9. Installations sanitaires</c:v>
                </c:pt>
                <c:pt idx="9">
                  <c:v>10. Réseaux d'énergie (courant fort)</c:v>
                </c:pt>
                <c:pt idx="10">
                  <c:v>11. Réseaux de communication (courant faible)</c:v>
                </c:pt>
                <c:pt idx="11">
                  <c:v>12. Appareils élévateurs et autres équipements de transport intérieur</c:v>
                </c:pt>
                <c:pt idx="12">
                  <c:v>13. Equipement de production locale d'électricité</c:v>
                </c:pt>
                <c:pt idx="13">
                  <c:v>Chantier</c:v>
                </c:pt>
              </c:strCache>
            </c:strRef>
          </c:cat>
          <c:val>
            <c:numRef>
              <c:f>Feuil1!$D$5:$D$18</c:f>
              <c:numCache>
                <c:formatCode>#\ ##0\ "kCO2e/m²"</c:formatCode>
                <c:ptCount val="14"/>
                <c:pt idx="0">
                  <c:v>7.48</c:v>
                </c:pt>
                <c:pt idx="1">
                  <c:v>69.400000000000006</c:v>
                </c:pt>
                <c:pt idx="2">
                  <c:v>35.9</c:v>
                </c:pt>
                <c:pt idx="3">
                  <c:v>0</c:v>
                </c:pt>
                <c:pt idx="4">
                  <c:v>72.010000000000005</c:v>
                </c:pt>
                <c:pt idx="5">
                  <c:v>71.02</c:v>
                </c:pt>
                <c:pt idx="6">
                  <c:v>40.71</c:v>
                </c:pt>
                <c:pt idx="7">
                  <c:v>82.82</c:v>
                </c:pt>
                <c:pt idx="8">
                  <c:v>39.119999999999997</c:v>
                </c:pt>
                <c:pt idx="9">
                  <c:v>57.21</c:v>
                </c:pt>
                <c:pt idx="10">
                  <c:v>2.38</c:v>
                </c:pt>
                <c:pt idx="11">
                  <c:v>0</c:v>
                </c:pt>
                <c:pt idx="12">
                  <c:v>0</c:v>
                </c:pt>
                <c:pt idx="13">
                  <c:v>20.88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C8A-4F45-97C7-5716307F0C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2964599511668406E-3"/>
          <c:y val="4.5155653142633222E-2"/>
          <c:w val="0.40407949352036215"/>
          <c:h val="0.95484425148128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fr-FR"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>
                <a:effectLst/>
              </a:rPr>
              <a:t>Ic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construction </a:t>
            </a:r>
            <a:r>
              <a:rPr lang="fr-FR" sz="1400" b="1" i="0" u="none" strike="noStrike" kern="1200" spc="0" baseline="0">
                <a:solidFill>
                  <a:schemeClr val="bg1"/>
                </a:solidFill>
              </a:rPr>
              <a:t>par macro-lot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(kg CO2e/m²)</a:t>
            </a:r>
            <a:endParaRPr lang="fr-FR"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34045080550174467"/>
          <c:y val="1.9891632809296549E-2"/>
        </c:manualLayout>
      </c:layout>
      <c:overlay val="0"/>
      <c:spPr>
        <a:solidFill>
          <a:sysClr val="window" lastClr="FFFFFF">
            <a:lumMod val="50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fr-FR"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8471934512579222"/>
          <c:y val="0.13455941973717919"/>
          <c:w val="0.66857408534002782"/>
          <c:h val="0.74316770445526847"/>
        </c:manualLayout>
      </c:layout>
      <c:doughnutChart>
        <c:varyColors val="1"/>
        <c:ser>
          <c:idx val="0"/>
          <c:order val="0"/>
          <c:tx>
            <c:strRef>
              <c:f>Feuil1!$D$4</c:f>
              <c:strCache>
                <c:ptCount val="1"/>
                <c:pt idx="0">
                  <c:v>Ic (kg CO2e/m²)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F3-431A-A3FE-342D79486F2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F3-431A-A3FE-342D79486F2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F3-431A-A3FE-342D79486F2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F3-431A-A3FE-342D79486F22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F3-431A-A3FE-342D79486F22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4F3-431A-A3FE-342D79486F22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4F3-431A-A3FE-342D79486F22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4F3-431A-A3FE-342D79486F22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4F3-431A-A3FE-342D79486F22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4F3-431A-A3FE-342D79486F22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4F3-431A-A3FE-342D79486F2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4F3-431A-A3FE-342D79486F22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4F3-431A-A3FE-342D79486F22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4F3-431A-A3FE-342D79486F22}"/>
              </c:ext>
            </c:extLst>
          </c:dPt>
          <c:dPt>
            <c:idx val="1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4F3-431A-A3FE-342D79486F22}"/>
              </c:ext>
            </c:extLst>
          </c:dPt>
          <c:dPt>
            <c:idx val="15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4F3-431A-A3FE-342D79486F22}"/>
              </c:ext>
            </c:extLst>
          </c:dPt>
          <c:dPt>
            <c:idx val="16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4F3-431A-A3FE-342D79486F22}"/>
              </c:ext>
            </c:extLst>
          </c:dPt>
          <c:dPt>
            <c:idx val="17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4F3-431A-A3FE-342D79486F22}"/>
              </c:ext>
            </c:extLst>
          </c:dPt>
          <c:dPt>
            <c:idx val="18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24F3-431A-A3FE-342D79486F22}"/>
              </c:ext>
            </c:extLst>
          </c:dPt>
          <c:dPt>
            <c:idx val="1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24F3-431A-A3FE-342D79486F22}"/>
              </c:ext>
            </c:extLst>
          </c:dPt>
          <c:dPt>
            <c:idx val="20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24F3-431A-A3FE-342D79486F22}"/>
              </c:ext>
            </c:extLst>
          </c:dPt>
          <c:dPt>
            <c:idx val="21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24F3-431A-A3FE-342D79486F22}"/>
              </c:ext>
            </c:extLst>
          </c:dPt>
          <c:dPt>
            <c:idx val="22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24F3-431A-A3FE-342D79486F22}"/>
              </c:ext>
            </c:extLst>
          </c:dPt>
          <c:dPt>
            <c:idx val="23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24F3-431A-A3FE-342D79486F22}"/>
              </c:ext>
            </c:extLst>
          </c:dPt>
          <c:dPt>
            <c:idx val="24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24F3-431A-A3FE-342D79486F22}"/>
              </c:ext>
            </c:extLst>
          </c:dPt>
          <c:dPt>
            <c:idx val="25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24F3-431A-A3FE-342D79486F22}"/>
              </c:ext>
            </c:extLst>
          </c:dPt>
          <c:dPt>
            <c:idx val="26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24F3-431A-A3FE-342D79486F22}"/>
              </c:ext>
            </c:extLst>
          </c:dPt>
          <c:dPt>
            <c:idx val="2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24F3-431A-A3FE-342D79486F22}"/>
              </c:ext>
            </c:extLst>
          </c:dPt>
          <c:dPt>
            <c:idx val="28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24F3-431A-A3FE-342D79486F22}"/>
              </c:ext>
            </c:extLst>
          </c:dPt>
          <c:dPt>
            <c:idx val="29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24F3-431A-A3FE-342D79486F22}"/>
              </c:ext>
            </c:extLst>
          </c:dPt>
          <c:dPt>
            <c:idx val="30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24F3-431A-A3FE-342D79486F22}"/>
              </c:ext>
            </c:extLst>
          </c:dPt>
          <c:dPt>
            <c:idx val="31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24F3-431A-A3FE-342D79486F22}"/>
              </c:ext>
            </c:extLst>
          </c:dPt>
          <c:dPt>
            <c:idx val="32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24F3-431A-A3FE-342D79486F22}"/>
              </c:ext>
            </c:extLst>
          </c:dPt>
          <c:dPt>
            <c:idx val="3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24F3-431A-A3FE-342D79486F22}"/>
              </c:ext>
            </c:extLst>
          </c:dPt>
          <c:dPt>
            <c:idx val="34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24F3-431A-A3FE-342D79486F22}"/>
              </c:ext>
            </c:extLst>
          </c:dPt>
          <c:dPt>
            <c:idx val="35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24F3-431A-A3FE-342D79486F22}"/>
              </c:ext>
            </c:extLst>
          </c:dPt>
          <c:dPt>
            <c:idx val="36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24F3-431A-A3FE-342D79486F22}"/>
              </c:ext>
            </c:extLst>
          </c:dPt>
          <c:dPt>
            <c:idx val="37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24F3-431A-A3FE-342D79486F22}"/>
              </c:ext>
            </c:extLst>
          </c:dPt>
          <c:dPt>
            <c:idx val="38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24F3-431A-A3FE-342D79486F22}"/>
              </c:ext>
            </c:extLst>
          </c:dPt>
          <c:dPt>
            <c:idx val="3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24F3-431A-A3FE-342D79486F22}"/>
              </c:ext>
            </c:extLst>
          </c:dPt>
          <c:dPt>
            <c:idx val="4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24F3-431A-A3FE-342D79486F22}"/>
              </c:ext>
            </c:extLst>
          </c:dPt>
          <c:dPt>
            <c:idx val="4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24F3-431A-A3FE-342D79486F22}"/>
              </c:ext>
            </c:extLst>
          </c:dPt>
          <c:dPt>
            <c:idx val="4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24F3-431A-A3FE-342D79486F22}"/>
              </c:ext>
            </c:extLst>
          </c:dPt>
          <c:dPt>
            <c:idx val="4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24F3-431A-A3FE-342D79486F22}"/>
              </c:ext>
            </c:extLst>
          </c:dPt>
          <c:dPt>
            <c:idx val="44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24F3-431A-A3FE-342D79486F22}"/>
              </c:ext>
            </c:extLst>
          </c:dPt>
          <c:dPt>
            <c:idx val="45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24F3-431A-A3FE-342D79486F22}"/>
              </c:ext>
            </c:extLst>
          </c:dPt>
          <c:dPt>
            <c:idx val="46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24F3-431A-A3FE-342D79486F22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24F3-431A-A3FE-342D79486F22}"/>
              </c:ext>
            </c:extLst>
          </c:dPt>
          <c:dPt>
            <c:idx val="48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24F3-431A-A3FE-342D79486F22}"/>
              </c:ext>
            </c:extLst>
          </c:dPt>
          <c:dPt>
            <c:idx val="49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24F3-431A-A3FE-342D79486F22}"/>
              </c:ext>
            </c:extLst>
          </c:dPt>
          <c:dPt>
            <c:idx val="50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24F3-431A-A3FE-342D79486F22}"/>
              </c:ext>
            </c:extLst>
          </c:dPt>
          <c:dPt>
            <c:idx val="51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24F3-431A-A3FE-342D79486F22}"/>
              </c:ext>
            </c:extLst>
          </c:dPt>
          <c:dPt>
            <c:idx val="52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24F3-431A-A3FE-342D79486F22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24F3-431A-A3FE-342D79486F22}"/>
              </c:ext>
            </c:extLst>
          </c:dPt>
          <c:dPt>
            <c:idx val="5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24F3-431A-A3FE-342D79486F22}"/>
              </c:ext>
            </c:extLst>
          </c:dPt>
          <c:dPt>
            <c:idx val="5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24F3-431A-A3FE-342D79486F22}"/>
              </c:ext>
            </c:extLst>
          </c:dPt>
          <c:dPt>
            <c:idx val="56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24F3-431A-A3FE-342D79486F22}"/>
              </c:ext>
            </c:extLst>
          </c:dPt>
          <c:dPt>
            <c:idx val="5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24F3-431A-A3FE-342D79486F22}"/>
              </c:ext>
            </c:extLst>
          </c:dPt>
          <c:dPt>
            <c:idx val="58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24F3-431A-A3FE-342D79486F22}"/>
              </c:ext>
            </c:extLst>
          </c:dPt>
          <c:dPt>
            <c:idx val="59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24F3-431A-A3FE-342D79486F22}"/>
              </c:ext>
            </c:extLst>
          </c:dPt>
          <c:dPt>
            <c:idx val="6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24F3-431A-A3FE-342D79486F22}"/>
              </c:ext>
            </c:extLst>
          </c:dPt>
          <c:dPt>
            <c:idx val="61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24F3-431A-A3FE-342D79486F2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(Feuil1!$C$5,Feuil1!$C$18,Feuil1!$C$21,Feuil1!$C$22,Feuil1!$C$24)</c:f>
              <c:strCache>
                <c:ptCount val="5"/>
                <c:pt idx="0">
                  <c:v>1.VRD (Voirie et Réseaux Divers)</c:v>
                </c:pt>
                <c:pt idx="1">
                  <c:v>Chantier</c:v>
                </c:pt>
                <c:pt idx="2">
                  <c:v>sous total gros œuvre</c:v>
                </c:pt>
                <c:pt idx="3">
                  <c:v>sous total 2nd œuvre</c:v>
                </c:pt>
                <c:pt idx="4">
                  <c:v>sous total lots techniques</c:v>
                </c:pt>
              </c:strCache>
            </c:strRef>
          </c:cat>
          <c:val>
            <c:numRef>
              <c:f>(Feuil1!$D$5,Feuil1!$D$18,Feuil1!$D$21,Feuil1!$D$22,Feuil1!$D$24)</c:f>
              <c:numCache>
                <c:formatCode>#\ ##0\ "kCO2e/m²"</c:formatCode>
                <c:ptCount val="5"/>
                <c:pt idx="0">
                  <c:v>7.48</c:v>
                </c:pt>
                <c:pt idx="1">
                  <c:v>20.88</c:v>
                </c:pt>
                <c:pt idx="2">
                  <c:v>105.30000000000001</c:v>
                </c:pt>
                <c:pt idx="3">
                  <c:v>112.72</c:v>
                </c:pt>
                <c:pt idx="4">
                  <c:v>181.53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C-24F3-431A-A3FE-342D79486F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085935761506739E-2"/>
          <c:y val="0.2044463875562095"/>
          <c:w val="0.19254506880645633"/>
          <c:h val="0.64247299919942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kumimoji="0" lang="fr-FR" sz="14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pPr>
            <a:r>
              <a:rPr kumimoji="0" lang="fr-FR" sz="14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5 PCE les plus impactants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(kg CO2e/m²)</a:t>
            </a:r>
            <a:endParaRPr kumimoji="0" lang="fr-FR" sz="1400" b="1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3016067927129921"/>
          <c:y val="0"/>
        </c:manualLayout>
      </c:layout>
      <c:overlay val="0"/>
      <c:spPr>
        <a:solidFill>
          <a:schemeClr val="bg1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kumimoji="0" lang="fr-FR" sz="1400" b="1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64710714917112044"/>
          <c:y val="0.18538082027763075"/>
          <c:w val="0.3078911509118355"/>
          <c:h val="0.73075479867224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Feuil1!$G$4</c:f>
              <c:strCache>
                <c:ptCount val="1"/>
                <c:pt idx="0">
                  <c:v>Ic construction (kg CO2e/m²)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Feuil1!$F$5:$F$9</c:f>
              <c:strCache>
                <c:ptCount val="5"/>
                <c:pt idx="0">
                  <c:v>Lot CFO (forfaitaire)</c:v>
                </c:pt>
                <c:pt idx="1">
                  <c:v>ALFEA EXTENSA A.I.5 R32 (PAC AIR/EAU)</c:v>
                </c:pt>
                <c:pt idx="2">
                  <c:v>Volet roulant alu motorisé (FDES)</c:v>
                </c:pt>
                <c:pt idx="3">
                  <c:v>Dalle béton premier niveau logement (23 cm CEM II)</c:v>
                </c:pt>
                <c:pt idx="4">
                  <c:v>Dalle parking (20 cm CEM II)</c:v>
                </c:pt>
              </c:strCache>
            </c:strRef>
          </c:cat>
          <c:val>
            <c:numRef>
              <c:f>Feuil1!$G$5:$G$9</c:f>
              <c:numCache>
                <c:formatCode>#\ ##0\ "kCO2e/m²"</c:formatCode>
                <c:ptCount val="5"/>
                <c:pt idx="0">
                  <c:v>57.21</c:v>
                </c:pt>
                <c:pt idx="1">
                  <c:v>52</c:v>
                </c:pt>
                <c:pt idx="2">
                  <c:v>34</c:v>
                </c:pt>
                <c:pt idx="3">
                  <c:v>29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C-41B3-A4B9-540AB5B88F63}"/>
            </c:ext>
          </c:extLst>
        </c:ser>
        <c:ser>
          <c:idx val="1"/>
          <c:order val="1"/>
          <c:tx>
            <c:strRef>
              <c:f>Feuil1!$H$4</c:f>
              <c:strCache>
                <c:ptCount val="1"/>
                <c:pt idx="0">
                  <c:v>par rapport à Ic total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Feuil1!$F$5:$F$9</c:f>
              <c:strCache>
                <c:ptCount val="5"/>
                <c:pt idx="0">
                  <c:v>Lot CFO (forfaitaire)</c:v>
                </c:pt>
                <c:pt idx="1">
                  <c:v>ALFEA EXTENSA A.I.5 R32 (PAC AIR/EAU)</c:v>
                </c:pt>
                <c:pt idx="2">
                  <c:v>Volet roulant alu motorisé (FDES)</c:v>
                </c:pt>
                <c:pt idx="3">
                  <c:v>Dalle béton premier niveau logement (23 cm CEM II)</c:v>
                </c:pt>
                <c:pt idx="4">
                  <c:v>Dalle parking (20 cm CEM II)</c:v>
                </c:pt>
              </c:strCache>
            </c:strRef>
          </c:cat>
          <c:val>
            <c:numRef>
              <c:f>Feuil1!$H$5:$H$9</c:f>
              <c:numCache>
                <c:formatCode>0%</c:formatCode>
                <c:ptCount val="5"/>
                <c:pt idx="0">
                  <c:v>0.11967367430185129</c:v>
                </c:pt>
                <c:pt idx="1">
                  <c:v>0.10877523271624308</c:v>
                </c:pt>
                <c:pt idx="2">
                  <c:v>7.1122267545235859E-2</c:v>
                </c:pt>
                <c:pt idx="3">
                  <c:v>6.0663110553289414E-2</c:v>
                </c:pt>
                <c:pt idx="4">
                  <c:v>4.8112122162953672E-2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4C-41B3-A4B9-540AB5B88F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100"/>
        <c:axId val="1266138528"/>
        <c:axId val="1266135200"/>
      </c:barChart>
      <c:catAx>
        <c:axId val="1266138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6135200"/>
        <c:crosses val="autoZero"/>
        <c:auto val="1"/>
        <c:lblAlgn val="ctr"/>
        <c:lblOffset val="100"/>
        <c:noMultiLvlLbl val="0"/>
      </c:catAx>
      <c:valAx>
        <c:axId val="12661352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61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0A-4AC0-8ED7-8E268CDFBB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0A-4AC0-8ED7-8E268CDFBB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0A-4AC0-8ED7-8E268CDFBB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0A-4AC0-8ED7-8E268CDFBBB2}"/>
              </c:ext>
            </c:extLst>
          </c:dPt>
          <c:dLbls>
            <c:dLbl>
              <c:idx val="2"/>
              <c:layout>
                <c:manualLayout>
                  <c:x val="1.4908152669051955E-2"/>
                  <c:y val="1.797272383265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0A-4AC0-8ED7-8E268CDFBBB2}"/>
                </c:ext>
              </c:extLst>
            </c:dLbl>
            <c:dLbl>
              <c:idx val="3"/>
              <c:layout>
                <c:manualLayout>
                  <c:x val="2.8052056788375481E-3"/>
                  <c:y val="5.94947374905398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17754780364819"/>
                      <c:h val="9.7365227435156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0A-4AC0-8ED7-8E268CDFB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'ODG '!$D$219:$D$222</c:f>
              <c:strCache>
                <c:ptCount val="4"/>
                <c:pt idx="0">
                  <c:v>Électricité</c:v>
                </c:pt>
                <c:pt idx="1">
                  <c:v>Réseau</c:v>
                </c:pt>
                <c:pt idx="2">
                  <c:v>Bois plaquettes bois</c:v>
                </c:pt>
                <c:pt idx="3">
                  <c:v>Autre</c:v>
                </c:pt>
              </c:strCache>
            </c:strRef>
          </c:cat>
          <c:val>
            <c:numRef>
              <c:f>'ODG '!$F$219:$F$222</c:f>
              <c:numCache>
                <c:formatCode>0%</c:formatCode>
                <c:ptCount val="4"/>
                <c:pt idx="0">
                  <c:v>0.66</c:v>
                </c:pt>
                <c:pt idx="1">
                  <c:v>0.22</c:v>
                </c:pt>
                <c:pt idx="2">
                  <c:v>0.06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0A-4AC0-8ED7-8E268CDFBB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48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11560386972874"/>
          <c:y val="0.10170983375439008"/>
          <c:w val="0.60373677539908333"/>
          <c:h val="0.7965803324912198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F7-49CB-B059-D7187CDC49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F7-49CB-B059-D7187CDC49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F7-49CB-B059-D7187CDC49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F7-49CB-B059-D7187CDC49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F7-49CB-B059-D7187CDC492D}"/>
              </c:ext>
            </c:extLst>
          </c:dPt>
          <c:dLbls>
            <c:dLbl>
              <c:idx val="0"/>
              <c:layout>
                <c:manualLayout>
                  <c:x val="-4.0328464901812381E-3"/>
                  <c:y val="1.4054154793016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F7-49CB-B059-D7187CDC492D}"/>
                </c:ext>
              </c:extLst>
            </c:dLbl>
            <c:dLbl>
              <c:idx val="2"/>
              <c:layout>
                <c:manualLayout>
                  <c:x val="-4.0728601216193164E-2"/>
                  <c:y val="9.2835504949532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F7-49CB-B059-D7187CDC49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'ODG '!$D$219:$D$223</c:f>
              <c:strCache>
                <c:ptCount val="5"/>
                <c:pt idx="0">
                  <c:v>Électricité</c:v>
                </c:pt>
                <c:pt idx="1">
                  <c:v>Réseau</c:v>
                </c:pt>
                <c:pt idx="2">
                  <c:v>Bois plaquettes bois</c:v>
                </c:pt>
                <c:pt idx="3">
                  <c:v>Autre</c:v>
                </c:pt>
                <c:pt idx="4">
                  <c:v>Gaz</c:v>
                </c:pt>
              </c:strCache>
            </c:strRef>
          </c:cat>
          <c:val>
            <c:numRef>
              <c:f>'ODG '!$E$219:$E$223</c:f>
              <c:numCache>
                <c:formatCode>0%</c:formatCode>
                <c:ptCount val="5"/>
                <c:pt idx="0">
                  <c:v>0.15</c:v>
                </c:pt>
                <c:pt idx="1">
                  <c:v>0.18</c:v>
                </c:pt>
                <c:pt idx="2">
                  <c:v>0.18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F7-49CB-B059-D7187CDC49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710120556861803E-2"/>
          <c:y val="2.9783356860907374E-2"/>
          <c:w val="0.75783119384588127"/>
          <c:h val="0.91208110702045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Leviers!$E$7</c:f>
              <c:strCache>
                <c:ptCount val="1"/>
                <c:pt idx="0">
                  <c:v>DED</c:v>
                </c:pt>
              </c:strCache>
            </c:strRef>
          </c:tx>
          <c:spPr>
            <a:solidFill>
              <a:srgbClr val="5F8C82"/>
            </a:solidFill>
            <a:ln w="6350" cmpd="sng"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bg1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Leviers!$D$8:$D$11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Leviers!$E$8:$E$11</c:f>
              <c:numCache>
                <c:formatCode>#,##0</c:formatCode>
                <c:ptCount val="3"/>
                <c:pt idx="0">
                  <c:v>294.387559704164</c:v>
                </c:pt>
                <c:pt idx="1">
                  <c:v>226.70363538548273</c:v>
                </c:pt>
                <c:pt idx="2">
                  <c:v>171.99912307724546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A-F146-A5E6-BED69AF2069F}"/>
            </c:ext>
          </c:extLst>
        </c:ser>
        <c:ser>
          <c:idx val="1"/>
          <c:order val="1"/>
          <c:tx>
            <c:strRef>
              <c:f>Leviers!$F$7</c:f>
              <c:strCache>
                <c:ptCount val="1"/>
                <c:pt idx="0">
                  <c:v>Hors DED</c:v>
                </c:pt>
              </c:strCache>
            </c:strRef>
          </c:tx>
          <c:spPr>
            <a:solidFill>
              <a:srgbClr val="A0C8B9"/>
            </a:solidFill>
            <a:ln w="6350" cmpd="sng"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bg1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Leviers!$D$8:$D$11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Leviers!$F$8:$F$11</c:f>
              <c:numCache>
                <c:formatCode>#,##0</c:formatCode>
                <c:ptCount val="3"/>
                <c:pt idx="0">
                  <c:v>459.83009415518757</c:v>
                </c:pt>
                <c:pt idx="1">
                  <c:v>373.51802861764668</c:v>
                </c:pt>
                <c:pt idx="2">
                  <c:v>378.40031357395435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A-F146-A5E6-BED69AF20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2114596248"/>
        <c:axId val="-2114593064"/>
      </c:barChart>
      <c:catAx>
        <c:axId val="-21145962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4593064"/>
        <c:crosses val="autoZero"/>
        <c:auto val="1"/>
        <c:lblAlgn val="ctr"/>
        <c:lblOffset val="100"/>
        <c:noMultiLvlLbl val="0"/>
      </c:catAx>
      <c:valAx>
        <c:axId val="-21145930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 i="1">
                <a:solidFill>
                  <a:sysClr val="windowText" lastClr="000000"/>
                </a:solidFill>
                <a:latin typeface="Century Gothic"/>
                <a:ea typeface="Century Gothic"/>
                <a:cs typeface="Century Gothic"/>
              </a:defRPr>
            </a:pPr>
            <a:endParaRPr lang="fr-FR"/>
          </a:p>
        </c:txPr>
        <c:crossAx val="-211459624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2103693203546879"/>
          <c:y val="0.45871850822465748"/>
          <c:w val="0.17724878516395826"/>
          <c:h val="0.22400156134193991"/>
        </c:manualLayout>
      </c:layout>
      <c:overlay val="0"/>
      <c:txPr>
        <a:bodyPr/>
        <a:lstStyle/>
        <a:p>
          <a:pPr>
            <a:defRPr sz="1100">
              <a:solidFill>
                <a:sysClr val="windowText" lastClr="000000"/>
              </a:solidFill>
              <a:latin typeface="Century Gothic"/>
              <a:ea typeface="Century Gothic"/>
              <a:cs typeface="Century Gothic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4726613026535"/>
          <c:y val="0.17502166807026273"/>
          <c:w val="0.83303978654147881"/>
          <c:h val="0.787676675543944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Leviers!$E$69</c:f>
              <c:strCache>
                <c:ptCount val="1"/>
                <c:pt idx="0">
                  <c:v>Béton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Leviers!$D$70:$D$72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Leviers!$E$70:$E$72</c:f>
              <c:numCache>
                <c:formatCode>0%</c:formatCode>
                <c:ptCount val="3"/>
                <c:pt idx="0">
                  <c:v>0.75</c:v>
                </c:pt>
                <c:pt idx="1">
                  <c:v>0.63636363636363635</c:v>
                </c:pt>
                <c:pt idx="2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0-4D73-B5AE-2D07C6381747}"/>
            </c:ext>
          </c:extLst>
        </c:ser>
        <c:ser>
          <c:idx val="2"/>
          <c:order val="1"/>
          <c:tx>
            <c:strRef>
              <c:f>Leviers!$G$69</c:f>
              <c:strCache>
                <c:ptCount val="1"/>
                <c:pt idx="0">
                  <c:v>Pierre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B0-4D73-B5AE-2D07C63817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B0-4D73-B5AE-2D07C6381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Leviers!$D$70:$D$72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Leviers!$G$70:$G$72</c:f>
              <c:numCache>
                <c:formatCode>0%</c:formatCode>
                <c:ptCount val="3"/>
                <c:pt idx="0">
                  <c:v>8.3333333333333329E-2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B0-4D73-B5AE-2D07C6381747}"/>
            </c:ext>
          </c:extLst>
        </c:ser>
        <c:ser>
          <c:idx val="1"/>
          <c:order val="2"/>
          <c:tx>
            <c:strRef>
              <c:f>Leviers!$F$69</c:f>
              <c:strCache>
                <c:ptCount val="1"/>
                <c:pt idx="0">
                  <c:v>Terre cuite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Leviers!$D$70:$D$72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Leviers!$F$70:$F$72</c:f>
              <c:numCache>
                <c:formatCode>0%</c:formatCode>
                <c:ptCount val="3"/>
                <c:pt idx="0">
                  <c:v>0.16666666666666666</c:v>
                </c:pt>
                <c:pt idx="1">
                  <c:v>0.36363636363636365</c:v>
                </c:pt>
                <c:pt idx="2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B0-4D73-B5AE-2D07C63817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462196720"/>
        <c:axId val="544125600"/>
      </c:barChart>
      <c:catAx>
        <c:axId val="462196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4125600"/>
        <c:crosses val="autoZero"/>
        <c:auto val="1"/>
        <c:lblAlgn val="ctr"/>
        <c:lblOffset val="100"/>
        <c:noMultiLvlLbl val="0"/>
      </c:catAx>
      <c:valAx>
        <c:axId val="54412560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219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154649982299035"/>
          <c:y val="5.0865895071535341E-2"/>
          <c:w val="0.52087984142136701"/>
          <c:h val="5.6334579570013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47269669706735"/>
          <c:y val="0.19744454907315634"/>
          <c:w val="0.83303974054368568"/>
          <c:h val="0.764157996318022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Leviers!$H$130</c:f>
              <c:strCache>
                <c:ptCount val="1"/>
                <c:pt idx="0">
                  <c:v>Béton ordinaire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Leviers!$D$137:$D$139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Leviers!$H$137:$H$139</c:f>
              <c:numCache>
                <c:formatCode>0%</c:formatCode>
                <c:ptCount val="3"/>
                <c:pt idx="0">
                  <c:v>0.5</c:v>
                </c:pt>
                <c:pt idx="1">
                  <c:v>0.27272727272727271</c:v>
                </c:pt>
                <c:pt idx="2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D2-49A8-B878-B1B4BD878810}"/>
            </c:ext>
          </c:extLst>
        </c:ser>
        <c:ser>
          <c:idx val="3"/>
          <c:order val="1"/>
          <c:tx>
            <c:strRef>
              <c:f>Leviers!$G$130</c:f>
              <c:strCache>
                <c:ptCount val="1"/>
                <c:pt idx="0">
                  <c:v>Béton cellulaire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D2-49A8-B878-B1B4BD8788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Leviers!$D$137:$D$139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Leviers!$G$137:$G$139</c:f>
              <c:numCache>
                <c:formatCode>0%</c:formatCode>
                <c:ptCount val="3"/>
                <c:pt idx="0">
                  <c:v>0.25</c:v>
                </c:pt>
                <c:pt idx="1">
                  <c:v>9.0909090909090912E-2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D2-49A8-B878-B1B4BD878810}"/>
            </c:ext>
          </c:extLst>
        </c:ser>
        <c:ser>
          <c:idx val="4"/>
          <c:order val="2"/>
          <c:tx>
            <c:strRef>
              <c:f>Leviers!$I$130</c:f>
              <c:strCache>
                <c:ptCount val="1"/>
                <c:pt idx="0">
                  <c:v>Bloc de béton manufacturé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D2-49A8-B878-B1B4BD8788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D2-49A8-B878-B1B4BD8788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Leviers!$D$137:$D$139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Leviers!$I$137:$I$139</c:f>
              <c:numCache>
                <c:formatCode>0%</c:formatCode>
                <c:ptCount val="3"/>
                <c:pt idx="0">
                  <c:v>0</c:v>
                </c:pt>
                <c:pt idx="1">
                  <c:v>9.0909090909090912E-2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D2-49A8-B878-B1B4BD878810}"/>
            </c:ext>
          </c:extLst>
        </c:ser>
        <c:ser>
          <c:idx val="2"/>
          <c:order val="3"/>
          <c:tx>
            <c:strRef>
              <c:f>Leviers!$F$130</c:f>
              <c:strCache>
                <c:ptCount val="1"/>
                <c:pt idx="0">
                  <c:v>Panneaux de bois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D2-49A8-B878-B1B4BD8788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Leviers!$D$137:$D$139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Leviers!$F$137:$F$139</c:f>
              <c:numCache>
                <c:formatCode>0%</c:formatCode>
                <c:ptCount val="3"/>
                <c:pt idx="0">
                  <c:v>0</c:v>
                </c:pt>
                <c:pt idx="1">
                  <c:v>0.18181818181818182</c:v>
                </c:pt>
                <c:pt idx="2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D2-49A8-B878-B1B4BD878810}"/>
            </c:ext>
          </c:extLst>
        </c:ser>
        <c:ser>
          <c:idx val="1"/>
          <c:order val="4"/>
          <c:tx>
            <c:strRef>
              <c:f>Leviers!$E$130</c:f>
              <c:strCache>
                <c:ptCount val="1"/>
                <c:pt idx="0">
                  <c:v>Terre cuite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Leviers!$D$137:$D$139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Leviers!$E$137:$E$139</c:f>
              <c:numCache>
                <c:formatCode>0%</c:formatCode>
                <c:ptCount val="3"/>
                <c:pt idx="0">
                  <c:v>0.25</c:v>
                </c:pt>
                <c:pt idx="1">
                  <c:v>0.36363636363636365</c:v>
                </c:pt>
                <c:pt idx="2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D2-49A8-B878-B1B4BD8788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490304128"/>
        <c:axId val="465016736"/>
      </c:barChart>
      <c:catAx>
        <c:axId val="49030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5016736"/>
        <c:crosses val="autoZero"/>
        <c:auto val="1"/>
        <c:lblAlgn val="ctr"/>
        <c:lblOffset val="100"/>
        <c:noMultiLvlLbl val="0"/>
      </c:catAx>
      <c:valAx>
        <c:axId val="46501673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030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477878125198495"/>
          <c:y val="2.0944013687655309E-2"/>
          <c:w val="0.88778387179151486"/>
          <c:h val="0.10714446722702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100058749003725E-2"/>
          <c:y val="3.9870268937378849E-2"/>
          <c:w val="0.65861571441216493"/>
          <c:h val="0.92025946212524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Leviers!$E$168</c:f>
              <c:strCache>
                <c:ptCount val="1"/>
                <c:pt idx="0">
                  <c:v>Electricité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Leviers!$D$169:$D$171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Leviers!$E$169:$E$171</c:f>
              <c:numCache>
                <c:formatCode>0</c:formatCode>
                <c:ptCount val="3"/>
                <c:pt idx="0">
                  <c:v>11</c:v>
                </c:pt>
                <c:pt idx="1">
                  <c:v>21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2-40F1-959F-72C13579440C}"/>
            </c:ext>
          </c:extLst>
        </c:ser>
        <c:ser>
          <c:idx val="1"/>
          <c:order val="1"/>
          <c:tx>
            <c:strRef>
              <c:f>Leviers!$F$168</c:f>
              <c:strCache>
                <c:ptCount val="1"/>
                <c:pt idx="0">
                  <c:v>Réseau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Leviers!$D$169:$D$171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Leviers!$F$169:$F$171</c:f>
              <c:numCache>
                <c:formatCode>0</c:formatCode>
                <c:ptCount val="3"/>
                <c:pt idx="0">
                  <c:v>5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E2-40F1-959F-72C13579440C}"/>
            </c:ext>
          </c:extLst>
        </c:ser>
        <c:ser>
          <c:idx val="2"/>
          <c:order val="2"/>
          <c:tx>
            <c:strRef>
              <c:f>Leviers!$G$168</c:f>
              <c:strCache>
                <c:ptCount val="1"/>
                <c:pt idx="0">
                  <c:v>Bois plaquettes poêle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E2-40F1-959F-72C135794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Leviers!$D$169:$D$171</c:f>
              <c:strCache>
                <c:ptCount val="3"/>
                <c:pt idx="0">
                  <c:v>Seuil 2022</c:v>
                </c:pt>
                <c:pt idx="1">
                  <c:v>Seuil 2025</c:v>
                </c:pt>
                <c:pt idx="2">
                  <c:v>Seuil 2028</c:v>
                </c:pt>
              </c:strCache>
            </c:strRef>
          </c:cat>
          <c:val>
            <c:numRef>
              <c:f>Leviers!$G$169:$G$171</c:f>
              <c:numCache>
                <c:formatCode>0</c:formatCode>
                <c:ptCount val="3"/>
                <c:pt idx="0">
                  <c:v>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E2-40F1-959F-72C1357944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4"/>
        <c:overlap val="100"/>
        <c:axId val="983353343"/>
        <c:axId val="990371599"/>
      </c:barChart>
      <c:catAx>
        <c:axId val="983353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0371599"/>
        <c:crosses val="autoZero"/>
        <c:auto val="1"/>
        <c:lblAlgn val="ctr"/>
        <c:lblOffset val="100"/>
        <c:noMultiLvlLbl val="0"/>
      </c:catAx>
      <c:valAx>
        <c:axId val="990371599"/>
        <c:scaling>
          <c:orientation val="minMax"/>
          <c:max val="3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3353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32889806713284"/>
          <c:y val="0.34395370368256295"/>
          <c:w val="0.27813915732937317"/>
          <c:h val="0.3687443348257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chemeClr val="accent1"/>
                </a:solidFill>
              </a:ln>
            </c:spPr>
          </c:marker>
          <c:xVal>
            <c:numRef>
              <c:f>forfaits!$B$2:$AY$2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xVal>
          <c:yVal>
            <c:numRef>
              <c:f>forfaits!$B$3:$AY$3</c:f>
              <c:numCache>
                <c:formatCode>General</c:formatCode>
                <c:ptCount val="50"/>
                <c:pt idx="0">
                  <c:v>11.435</c:v>
                </c:pt>
                <c:pt idx="1">
                  <c:v>6.7560000000000002</c:v>
                </c:pt>
                <c:pt idx="2">
                  <c:v>73.997</c:v>
                </c:pt>
                <c:pt idx="3">
                  <c:v>90.087999999999994</c:v>
                </c:pt>
                <c:pt idx="4">
                  <c:v>97.903999999999996</c:v>
                </c:pt>
                <c:pt idx="5">
                  <c:v>40.218000000000004</c:v>
                </c:pt>
                <c:pt idx="6">
                  <c:v>46.527999999999999</c:v>
                </c:pt>
                <c:pt idx="7">
                  <c:v>45.631999999999998</c:v>
                </c:pt>
                <c:pt idx="8">
                  <c:v>73.997</c:v>
                </c:pt>
                <c:pt idx="9">
                  <c:v>73.997</c:v>
                </c:pt>
                <c:pt idx="10">
                  <c:v>0</c:v>
                </c:pt>
                <c:pt idx="11">
                  <c:v>73.997</c:v>
                </c:pt>
                <c:pt idx="12">
                  <c:v>73.997</c:v>
                </c:pt>
                <c:pt idx="13">
                  <c:v>73.997</c:v>
                </c:pt>
                <c:pt idx="14">
                  <c:v>7.2539999999999996</c:v>
                </c:pt>
                <c:pt idx="15">
                  <c:v>73.997</c:v>
                </c:pt>
                <c:pt idx="16">
                  <c:v>169.999</c:v>
                </c:pt>
                <c:pt idx="17">
                  <c:v>73.997</c:v>
                </c:pt>
                <c:pt idx="18">
                  <c:v>169.999</c:v>
                </c:pt>
                <c:pt idx="19">
                  <c:v>74</c:v>
                </c:pt>
                <c:pt idx="20">
                  <c:v>74</c:v>
                </c:pt>
                <c:pt idx="21">
                  <c:v>74</c:v>
                </c:pt>
                <c:pt idx="22">
                  <c:v>10.781000000000001</c:v>
                </c:pt>
                <c:pt idx="23">
                  <c:v>11.914999999999999</c:v>
                </c:pt>
                <c:pt idx="24">
                  <c:v>11.914999999999999</c:v>
                </c:pt>
                <c:pt idx="25">
                  <c:v>11.747</c:v>
                </c:pt>
                <c:pt idx="26">
                  <c:v>11.510999999999999</c:v>
                </c:pt>
                <c:pt idx="27">
                  <c:v>20.047000000000001</c:v>
                </c:pt>
                <c:pt idx="28">
                  <c:v>5.2610000000000001</c:v>
                </c:pt>
                <c:pt idx="29">
                  <c:v>73.997</c:v>
                </c:pt>
                <c:pt idx="30">
                  <c:v>29.503</c:v>
                </c:pt>
                <c:pt idx="31">
                  <c:v>11.148</c:v>
                </c:pt>
                <c:pt idx="32">
                  <c:v>12.805</c:v>
                </c:pt>
                <c:pt idx="33">
                  <c:v>20.376000000000001</c:v>
                </c:pt>
                <c:pt idx="34">
                  <c:v>12.711</c:v>
                </c:pt>
                <c:pt idx="35">
                  <c:v>73.997</c:v>
                </c:pt>
                <c:pt idx="36">
                  <c:v>73.997</c:v>
                </c:pt>
                <c:pt idx="37">
                  <c:v>17.832000000000001</c:v>
                </c:pt>
                <c:pt idx="38">
                  <c:v>14.285</c:v>
                </c:pt>
                <c:pt idx="39">
                  <c:v>73.997</c:v>
                </c:pt>
                <c:pt idx="40">
                  <c:v>73.997</c:v>
                </c:pt>
                <c:pt idx="41">
                  <c:v>73.997</c:v>
                </c:pt>
                <c:pt idx="42">
                  <c:v>73.997</c:v>
                </c:pt>
                <c:pt idx="43">
                  <c:v>10.057</c:v>
                </c:pt>
                <c:pt idx="44">
                  <c:v>10.045</c:v>
                </c:pt>
                <c:pt idx="45">
                  <c:v>10.896000000000001</c:v>
                </c:pt>
                <c:pt idx="46">
                  <c:v>0</c:v>
                </c:pt>
                <c:pt idx="47">
                  <c:v>34.432000000000002</c:v>
                </c:pt>
                <c:pt idx="48">
                  <c:v>14.51</c:v>
                </c:pt>
                <c:pt idx="49">
                  <c:v>15.084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A43-204A-AD05-2FD41A940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4459064"/>
        <c:axId val="-2114455384"/>
      </c:scatterChart>
      <c:valAx>
        <c:axId val="-2114459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0" i="1">
                <a:solidFill>
                  <a:schemeClr val="bg1"/>
                </a:solidFill>
                <a:latin typeface="Century Gothic"/>
                <a:ea typeface="Century Gothic"/>
                <a:cs typeface="Century Gothic"/>
              </a:defRPr>
            </a:pPr>
            <a:endParaRPr lang="fr-FR"/>
          </a:p>
        </c:txPr>
        <c:crossAx val="-2114455384"/>
        <c:crosses val="autoZero"/>
        <c:crossBetween val="midCat"/>
        <c:majorUnit val="1"/>
      </c:valAx>
      <c:valAx>
        <c:axId val="-2114455384"/>
        <c:scaling>
          <c:orientation val="minMax"/>
          <c:max val="2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100" b="0" i="1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fr-FR"/>
          </a:p>
        </c:txPr>
        <c:crossAx val="-2114459064"/>
        <c:crosses val="autoZero"/>
        <c:crossBetween val="midCat"/>
        <c:majorUnit val="5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4"/>
          <c:order val="0"/>
          <c:spPr>
            <a:ln w="19050">
              <a:noFill/>
            </a:ln>
          </c:spPr>
          <c:xVal>
            <c:numRef>
              <c:f>forfaits!$B$2:$AY$2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xVal>
          <c:yVal>
            <c:numRef>
              <c:f>forfaits!$B$4:$AY$4</c:f>
              <c:numCache>
                <c:formatCode>General</c:formatCode>
                <c:ptCount val="50"/>
                <c:pt idx="0">
                  <c:v>29.882599999999901</c:v>
                </c:pt>
                <c:pt idx="1">
                  <c:v>47.999899999999997</c:v>
                </c:pt>
                <c:pt idx="2">
                  <c:v>47.998148800000003</c:v>
                </c:pt>
                <c:pt idx="3">
                  <c:v>47.998148800000003</c:v>
                </c:pt>
                <c:pt idx="4">
                  <c:v>47.998148800000003</c:v>
                </c:pt>
                <c:pt idx="5">
                  <c:v>47.998148800000003</c:v>
                </c:pt>
                <c:pt idx="6">
                  <c:v>47.998148800000003</c:v>
                </c:pt>
                <c:pt idx="7">
                  <c:v>47.998148800000003</c:v>
                </c:pt>
                <c:pt idx="8">
                  <c:v>47.998148800000003</c:v>
                </c:pt>
                <c:pt idx="9">
                  <c:v>47.998148800000003</c:v>
                </c:pt>
                <c:pt idx="10">
                  <c:v>47.998148800000003</c:v>
                </c:pt>
                <c:pt idx="11">
                  <c:v>47.998148800000003</c:v>
                </c:pt>
                <c:pt idx="12">
                  <c:v>47.998148800000003</c:v>
                </c:pt>
                <c:pt idx="13">
                  <c:v>47.998148800000003</c:v>
                </c:pt>
                <c:pt idx="14">
                  <c:v>47.999899999999997</c:v>
                </c:pt>
                <c:pt idx="15">
                  <c:v>47.998148800000003</c:v>
                </c:pt>
                <c:pt idx="16">
                  <c:v>97.999753999999996</c:v>
                </c:pt>
                <c:pt idx="17">
                  <c:v>47.998148800000003</c:v>
                </c:pt>
                <c:pt idx="18">
                  <c:v>97.999753999999996</c:v>
                </c:pt>
                <c:pt idx="19">
                  <c:v>47.999899999999997</c:v>
                </c:pt>
                <c:pt idx="20">
                  <c:v>47.999899999999997</c:v>
                </c:pt>
                <c:pt idx="21">
                  <c:v>47.999899999999997</c:v>
                </c:pt>
                <c:pt idx="22">
                  <c:v>47.999899999999997</c:v>
                </c:pt>
                <c:pt idx="23">
                  <c:v>47.998148800000003</c:v>
                </c:pt>
                <c:pt idx="24">
                  <c:v>47.998148800000003</c:v>
                </c:pt>
                <c:pt idx="25">
                  <c:v>47.998148800000003</c:v>
                </c:pt>
                <c:pt idx="26">
                  <c:v>47.998148800000003</c:v>
                </c:pt>
                <c:pt idx="27">
                  <c:v>47.998148799999903</c:v>
                </c:pt>
                <c:pt idx="28">
                  <c:v>47.998148800000003</c:v>
                </c:pt>
                <c:pt idx="29">
                  <c:v>47.998148800000003</c:v>
                </c:pt>
                <c:pt idx="30">
                  <c:v>50.128592349615602</c:v>
                </c:pt>
                <c:pt idx="31">
                  <c:v>47.998148800000003</c:v>
                </c:pt>
                <c:pt idx="32">
                  <c:v>47.998148800000003</c:v>
                </c:pt>
                <c:pt idx="33">
                  <c:v>47.998148800000003</c:v>
                </c:pt>
                <c:pt idx="34">
                  <c:v>47.998148800000003</c:v>
                </c:pt>
                <c:pt idx="35">
                  <c:v>47.998148800000003</c:v>
                </c:pt>
                <c:pt idx="36">
                  <c:v>47.998148800000003</c:v>
                </c:pt>
                <c:pt idx="37">
                  <c:v>47.998148800000003</c:v>
                </c:pt>
                <c:pt idx="38">
                  <c:v>47.998148800000003</c:v>
                </c:pt>
                <c:pt idx="39">
                  <c:v>47.998148800000003</c:v>
                </c:pt>
                <c:pt idx="40">
                  <c:v>47.998148800000003</c:v>
                </c:pt>
                <c:pt idx="41">
                  <c:v>47.998148800000003</c:v>
                </c:pt>
                <c:pt idx="42">
                  <c:v>47.998148800000003</c:v>
                </c:pt>
                <c:pt idx="43">
                  <c:v>47.998148800000003</c:v>
                </c:pt>
                <c:pt idx="44">
                  <c:v>47.998148800000003</c:v>
                </c:pt>
                <c:pt idx="45">
                  <c:v>47.998148800000003</c:v>
                </c:pt>
                <c:pt idx="46">
                  <c:v>97.953227722199998</c:v>
                </c:pt>
                <c:pt idx="47">
                  <c:v>47.998148800000003</c:v>
                </c:pt>
                <c:pt idx="48">
                  <c:v>47.999899999999997</c:v>
                </c:pt>
                <c:pt idx="49">
                  <c:v>47.999899999999997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49-8A4B-A73C-9B703A73BAE1}"/>
            </c:ext>
          </c:extLst>
        </c:ser>
        <c:ser>
          <c:idx val="5"/>
          <c:order val="1"/>
          <c:spPr>
            <a:ln w="19050">
              <a:noFill/>
            </a:ln>
          </c:spPr>
          <c:xVal>
            <c:numRef>
              <c:f>forfaits!$B$2:$AY$2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xVal>
          <c:yVal>
            <c:numRef>
              <c:f>forfaits!$B$4:$AY$4</c:f>
              <c:numCache>
                <c:formatCode>General</c:formatCode>
                <c:ptCount val="50"/>
                <c:pt idx="0">
                  <c:v>29.882599999999901</c:v>
                </c:pt>
                <c:pt idx="1">
                  <c:v>47.999899999999997</c:v>
                </c:pt>
                <c:pt idx="2">
                  <c:v>47.998148800000003</c:v>
                </c:pt>
                <c:pt idx="3">
                  <c:v>47.998148800000003</c:v>
                </c:pt>
                <c:pt idx="4">
                  <c:v>47.998148800000003</c:v>
                </c:pt>
                <c:pt idx="5">
                  <c:v>47.998148800000003</c:v>
                </c:pt>
                <c:pt idx="6">
                  <c:v>47.998148800000003</c:v>
                </c:pt>
                <c:pt idx="7">
                  <c:v>47.998148800000003</c:v>
                </c:pt>
                <c:pt idx="8">
                  <c:v>47.998148800000003</c:v>
                </c:pt>
                <c:pt idx="9">
                  <c:v>47.998148800000003</c:v>
                </c:pt>
                <c:pt idx="10">
                  <c:v>47.998148800000003</c:v>
                </c:pt>
                <c:pt idx="11">
                  <c:v>47.998148800000003</c:v>
                </c:pt>
                <c:pt idx="12">
                  <c:v>47.998148800000003</c:v>
                </c:pt>
                <c:pt idx="13">
                  <c:v>47.998148800000003</c:v>
                </c:pt>
                <c:pt idx="14">
                  <c:v>47.999899999999997</c:v>
                </c:pt>
                <c:pt idx="15">
                  <c:v>47.998148800000003</c:v>
                </c:pt>
                <c:pt idx="16">
                  <c:v>97.999753999999996</c:v>
                </c:pt>
                <c:pt idx="17">
                  <c:v>47.998148800000003</c:v>
                </c:pt>
                <c:pt idx="18">
                  <c:v>97.999753999999996</c:v>
                </c:pt>
                <c:pt idx="19">
                  <c:v>47.999899999999997</c:v>
                </c:pt>
                <c:pt idx="20">
                  <c:v>47.999899999999997</c:v>
                </c:pt>
                <c:pt idx="21">
                  <c:v>47.999899999999997</c:v>
                </c:pt>
                <c:pt idx="22">
                  <c:v>47.999899999999997</c:v>
                </c:pt>
                <c:pt idx="23">
                  <c:v>47.998148800000003</c:v>
                </c:pt>
                <c:pt idx="24">
                  <c:v>47.998148800000003</c:v>
                </c:pt>
                <c:pt idx="25">
                  <c:v>47.998148800000003</c:v>
                </c:pt>
                <c:pt idx="26">
                  <c:v>47.998148800000003</c:v>
                </c:pt>
                <c:pt idx="27">
                  <c:v>47.998148799999903</c:v>
                </c:pt>
                <c:pt idx="28">
                  <c:v>47.998148800000003</c:v>
                </c:pt>
                <c:pt idx="29">
                  <c:v>47.998148800000003</c:v>
                </c:pt>
                <c:pt idx="30">
                  <c:v>50.128592349615602</c:v>
                </c:pt>
                <c:pt idx="31">
                  <c:v>47.998148800000003</c:v>
                </c:pt>
                <c:pt idx="32">
                  <c:v>47.998148800000003</c:v>
                </c:pt>
                <c:pt idx="33">
                  <c:v>47.998148800000003</c:v>
                </c:pt>
                <c:pt idx="34">
                  <c:v>47.998148800000003</c:v>
                </c:pt>
                <c:pt idx="35">
                  <c:v>47.998148800000003</c:v>
                </c:pt>
                <c:pt idx="36">
                  <c:v>47.998148800000003</c:v>
                </c:pt>
                <c:pt idx="37">
                  <c:v>47.998148800000003</c:v>
                </c:pt>
                <c:pt idx="38">
                  <c:v>47.998148800000003</c:v>
                </c:pt>
                <c:pt idx="39">
                  <c:v>47.998148800000003</c:v>
                </c:pt>
                <c:pt idx="40">
                  <c:v>47.998148800000003</c:v>
                </c:pt>
                <c:pt idx="41">
                  <c:v>47.998148800000003</c:v>
                </c:pt>
                <c:pt idx="42">
                  <c:v>47.998148800000003</c:v>
                </c:pt>
                <c:pt idx="43">
                  <c:v>47.998148800000003</c:v>
                </c:pt>
                <c:pt idx="44">
                  <c:v>47.998148800000003</c:v>
                </c:pt>
                <c:pt idx="45">
                  <c:v>47.998148800000003</c:v>
                </c:pt>
                <c:pt idx="46">
                  <c:v>97.953227722199998</c:v>
                </c:pt>
                <c:pt idx="47">
                  <c:v>47.998148800000003</c:v>
                </c:pt>
                <c:pt idx="48">
                  <c:v>47.999899999999997</c:v>
                </c:pt>
                <c:pt idx="49">
                  <c:v>47.999899999999997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49-8A4B-A73C-9B703A73BAE1}"/>
            </c:ext>
          </c:extLst>
        </c:ser>
        <c:ser>
          <c:idx val="6"/>
          <c:order val="2"/>
          <c:spPr>
            <a:ln w="19050">
              <a:noFill/>
            </a:ln>
          </c:spPr>
          <c:xVal>
            <c:numRef>
              <c:f>forfaits!$B$2:$AY$2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xVal>
          <c:yVal>
            <c:numRef>
              <c:f>forfaits!$B$4:$AY$4</c:f>
              <c:numCache>
                <c:formatCode>General</c:formatCode>
                <c:ptCount val="50"/>
                <c:pt idx="0">
                  <c:v>29.882599999999901</c:v>
                </c:pt>
                <c:pt idx="1">
                  <c:v>47.999899999999997</c:v>
                </c:pt>
                <c:pt idx="2">
                  <c:v>47.998148800000003</c:v>
                </c:pt>
                <c:pt idx="3">
                  <c:v>47.998148800000003</c:v>
                </c:pt>
                <c:pt idx="4">
                  <c:v>47.998148800000003</c:v>
                </c:pt>
                <c:pt idx="5">
                  <c:v>47.998148800000003</c:v>
                </c:pt>
                <c:pt idx="6">
                  <c:v>47.998148800000003</c:v>
                </c:pt>
                <c:pt idx="7">
                  <c:v>47.998148800000003</c:v>
                </c:pt>
                <c:pt idx="8">
                  <c:v>47.998148800000003</c:v>
                </c:pt>
                <c:pt idx="9">
                  <c:v>47.998148800000003</c:v>
                </c:pt>
                <c:pt idx="10">
                  <c:v>47.998148800000003</c:v>
                </c:pt>
                <c:pt idx="11">
                  <c:v>47.998148800000003</c:v>
                </c:pt>
                <c:pt idx="12">
                  <c:v>47.998148800000003</c:v>
                </c:pt>
                <c:pt idx="13">
                  <c:v>47.998148800000003</c:v>
                </c:pt>
                <c:pt idx="14">
                  <c:v>47.999899999999997</c:v>
                </c:pt>
                <c:pt idx="15">
                  <c:v>47.998148800000003</c:v>
                </c:pt>
                <c:pt idx="16">
                  <c:v>97.999753999999996</c:v>
                </c:pt>
                <c:pt idx="17">
                  <c:v>47.998148800000003</c:v>
                </c:pt>
                <c:pt idx="18">
                  <c:v>97.999753999999996</c:v>
                </c:pt>
                <c:pt idx="19">
                  <c:v>47.999899999999997</c:v>
                </c:pt>
                <c:pt idx="20">
                  <c:v>47.999899999999997</c:v>
                </c:pt>
                <c:pt idx="21">
                  <c:v>47.999899999999997</c:v>
                </c:pt>
                <c:pt idx="22">
                  <c:v>47.999899999999997</c:v>
                </c:pt>
                <c:pt idx="23">
                  <c:v>47.998148800000003</c:v>
                </c:pt>
                <c:pt idx="24">
                  <c:v>47.998148800000003</c:v>
                </c:pt>
                <c:pt idx="25">
                  <c:v>47.998148800000003</c:v>
                </c:pt>
                <c:pt idx="26">
                  <c:v>47.998148800000003</c:v>
                </c:pt>
                <c:pt idx="27">
                  <c:v>47.998148799999903</c:v>
                </c:pt>
                <c:pt idx="28">
                  <c:v>47.998148800000003</c:v>
                </c:pt>
                <c:pt idx="29">
                  <c:v>47.998148800000003</c:v>
                </c:pt>
                <c:pt idx="30">
                  <c:v>50.128592349615602</c:v>
                </c:pt>
                <c:pt idx="31">
                  <c:v>47.998148800000003</c:v>
                </c:pt>
                <c:pt idx="32">
                  <c:v>47.998148800000003</c:v>
                </c:pt>
                <c:pt idx="33">
                  <c:v>47.998148800000003</c:v>
                </c:pt>
                <c:pt idx="34">
                  <c:v>47.998148800000003</c:v>
                </c:pt>
                <c:pt idx="35">
                  <c:v>47.998148800000003</c:v>
                </c:pt>
                <c:pt idx="36">
                  <c:v>47.998148800000003</c:v>
                </c:pt>
                <c:pt idx="37">
                  <c:v>47.998148800000003</c:v>
                </c:pt>
                <c:pt idx="38">
                  <c:v>47.998148800000003</c:v>
                </c:pt>
                <c:pt idx="39">
                  <c:v>47.998148800000003</c:v>
                </c:pt>
                <c:pt idx="40">
                  <c:v>47.998148800000003</c:v>
                </c:pt>
                <c:pt idx="41">
                  <c:v>47.998148800000003</c:v>
                </c:pt>
                <c:pt idx="42">
                  <c:v>47.998148800000003</c:v>
                </c:pt>
                <c:pt idx="43">
                  <c:v>47.998148800000003</c:v>
                </c:pt>
                <c:pt idx="44">
                  <c:v>47.998148800000003</c:v>
                </c:pt>
                <c:pt idx="45">
                  <c:v>47.998148800000003</c:v>
                </c:pt>
                <c:pt idx="46">
                  <c:v>97.953227722199998</c:v>
                </c:pt>
                <c:pt idx="47">
                  <c:v>47.998148800000003</c:v>
                </c:pt>
                <c:pt idx="48">
                  <c:v>47.999899999999997</c:v>
                </c:pt>
                <c:pt idx="49">
                  <c:v>47.999899999999997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449-8A4B-A73C-9B703A73BAE1}"/>
            </c:ext>
          </c:extLst>
        </c:ser>
        <c:ser>
          <c:idx val="7"/>
          <c:order val="3"/>
          <c:spPr>
            <a:ln w="19050">
              <a:noFill/>
            </a:ln>
          </c:spPr>
          <c:xVal>
            <c:numRef>
              <c:f>forfaits!$B$2:$AY$2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xVal>
          <c:yVal>
            <c:numRef>
              <c:f>forfaits!$B$4:$AY$4</c:f>
              <c:numCache>
                <c:formatCode>General</c:formatCode>
                <c:ptCount val="50"/>
                <c:pt idx="0">
                  <c:v>29.882599999999901</c:v>
                </c:pt>
                <c:pt idx="1">
                  <c:v>47.999899999999997</c:v>
                </c:pt>
                <c:pt idx="2">
                  <c:v>47.998148800000003</c:v>
                </c:pt>
                <c:pt idx="3">
                  <c:v>47.998148800000003</c:v>
                </c:pt>
                <c:pt idx="4">
                  <c:v>47.998148800000003</c:v>
                </c:pt>
                <c:pt idx="5">
                  <c:v>47.998148800000003</c:v>
                </c:pt>
                <c:pt idx="6">
                  <c:v>47.998148800000003</c:v>
                </c:pt>
                <c:pt idx="7">
                  <c:v>47.998148800000003</c:v>
                </c:pt>
                <c:pt idx="8">
                  <c:v>47.998148800000003</c:v>
                </c:pt>
                <c:pt idx="9">
                  <c:v>47.998148800000003</c:v>
                </c:pt>
                <c:pt idx="10">
                  <c:v>47.998148800000003</c:v>
                </c:pt>
                <c:pt idx="11">
                  <c:v>47.998148800000003</c:v>
                </c:pt>
                <c:pt idx="12">
                  <c:v>47.998148800000003</c:v>
                </c:pt>
                <c:pt idx="13">
                  <c:v>47.998148800000003</c:v>
                </c:pt>
                <c:pt idx="14">
                  <c:v>47.999899999999997</c:v>
                </c:pt>
                <c:pt idx="15">
                  <c:v>47.998148800000003</c:v>
                </c:pt>
                <c:pt idx="16">
                  <c:v>97.999753999999996</c:v>
                </c:pt>
                <c:pt idx="17">
                  <c:v>47.998148800000003</c:v>
                </c:pt>
                <c:pt idx="18">
                  <c:v>97.999753999999996</c:v>
                </c:pt>
                <c:pt idx="19">
                  <c:v>47.999899999999997</c:v>
                </c:pt>
                <c:pt idx="20">
                  <c:v>47.999899999999997</c:v>
                </c:pt>
                <c:pt idx="21">
                  <c:v>47.999899999999997</c:v>
                </c:pt>
                <c:pt idx="22">
                  <c:v>47.999899999999997</c:v>
                </c:pt>
                <c:pt idx="23">
                  <c:v>47.998148800000003</c:v>
                </c:pt>
                <c:pt idx="24">
                  <c:v>47.998148800000003</c:v>
                </c:pt>
                <c:pt idx="25">
                  <c:v>47.998148800000003</c:v>
                </c:pt>
                <c:pt idx="26">
                  <c:v>47.998148800000003</c:v>
                </c:pt>
                <c:pt idx="27">
                  <c:v>47.998148799999903</c:v>
                </c:pt>
                <c:pt idx="28">
                  <c:v>47.998148800000003</c:v>
                </c:pt>
                <c:pt idx="29">
                  <c:v>47.998148800000003</c:v>
                </c:pt>
                <c:pt idx="30">
                  <c:v>50.128592349615602</c:v>
                </c:pt>
                <c:pt idx="31">
                  <c:v>47.998148800000003</c:v>
                </c:pt>
                <c:pt idx="32">
                  <c:v>47.998148800000003</c:v>
                </c:pt>
                <c:pt idx="33">
                  <c:v>47.998148800000003</c:v>
                </c:pt>
                <c:pt idx="34">
                  <c:v>47.998148800000003</c:v>
                </c:pt>
                <c:pt idx="35">
                  <c:v>47.998148800000003</c:v>
                </c:pt>
                <c:pt idx="36">
                  <c:v>47.998148800000003</c:v>
                </c:pt>
                <c:pt idx="37">
                  <c:v>47.998148800000003</c:v>
                </c:pt>
                <c:pt idx="38">
                  <c:v>47.998148800000003</c:v>
                </c:pt>
                <c:pt idx="39">
                  <c:v>47.998148800000003</c:v>
                </c:pt>
                <c:pt idx="40">
                  <c:v>47.998148800000003</c:v>
                </c:pt>
                <c:pt idx="41">
                  <c:v>47.998148800000003</c:v>
                </c:pt>
                <c:pt idx="42">
                  <c:v>47.998148800000003</c:v>
                </c:pt>
                <c:pt idx="43">
                  <c:v>47.998148800000003</c:v>
                </c:pt>
                <c:pt idx="44">
                  <c:v>47.998148800000003</c:v>
                </c:pt>
                <c:pt idx="45">
                  <c:v>47.998148800000003</c:v>
                </c:pt>
                <c:pt idx="46">
                  <c:v>97.953227722199998</c:v>
                </c:pt>
                <c:pt idx="47">
                  <c:v>47.998148800000003</c:v>
                </c:pt>
                <c:pt idx="48">
                  <c:v>47.999899999999997</c:v>
                </c:pt>
                <c:pt idx="49">
                  <c:v>47.999899999999997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449-8A4B-A73C-9B703A73BAE1}"/>
            </c:ext>
          </c:extLst>
        </c:ser>
        <c:ser>
          <c:idx val="2"/>
          <c:order val="4"/>
          <c:spPr>
            <a:ln w="19050">
              <a:noFill/>
            </a:ln>
          </c:spPr>
          <c:xVal>
            <c:numRef>
              <c:f>forfaits!$B$2:$AY$2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xVal>
          <c:yVal>
            <c:numRef>
              <c:f>forfaits!$B$4:$AY$4</c:f>
              <c:numCache>
                <c:formatCode>General</c:formatCode>
                <c:ptCount val="50"/>
                <c:pt idx="0">
                  <c:v>29.882599999999901</c:v>
                </c:pt>
                <c:pt idx="1">
                  <c:v>47.999899999999997</c:v>
                </c:pt>
                <c:pt idx="2">
                  <c:v>47.998148800000003</c:v>
                </c:pt>
                <c:pt idx="3">
                  <c:v>47.998148800000003</c:v>
                </c:pt>
                <c:pt idx="4">
                  <c:v>47.998148800000003</c:v>
                </c:pt>
                <c:pt idx="5">
                  <c:v>47.998148800000003</c:v>
                </c:pt>
                <c:pt idx="6">
                  <c:v>47.998148800000003</c:v>
                </c:pt>
                <c:pt idx="7">
                  <c:v>47.998148800000003</c:v>
                </c:pt>
                <c:pt idx="8">
                  <c:v>47.998148800000003</c:v>
                </c:pt>
                <c:pt idx="9">
                  <c:v>47.998148800000003</c:v>
                </c:pt>
                <c:pt idx="10">
                  <c:v>47.998148800000003</c:v>
                </c:pt>
                <c:pt idx="11">
                  <c:v>47.998148800000003</c:v>
                </c:pt>
                <c:pt idx="12">
                  <c:v>47.998148800000003</c:v>
                </c:pt>
                <c:pt idx="13">
                  <c:v>47.998148800000003</c:v>
                </c:pt>
                <c:pt idx="14">
                  <c:v>47.999899999999997</c:v>
                </c:pt>
                <c:pt idx="15">
                  <c:v>47.998148800000003</c:v>
                </c:pt>
                <c:pt idx="16">
                  <c:v>97.999753999999996</c:v>
                </c:pt>
                <c:pt idx="17">
                  <c:v>47.998148800000003</c:v>
                </c:pt>
                <c:pt idx="18">
                  <c:v>97.999753999999996</c:v>
                </c:pt>
                <c:pt idx="19">
                  <c:v>47.999899999999997</c:v>
                </c:pt>
                <c:pt idx="20">
                  <c:v>47.999899999999997</c:v>
                </c:pt>
                <c:pt idx="21">
                  <c:v>47.999899999999997</c:v>
                </c:pt>
                <c:pt idx="22">
                  <c:v>47.999899999999997</c:v>
                </c:pt>
                <c:pt idx="23">
                  <c:v>47.998148800000003</c:v>
                </c:pt>
                <c:pt idx="24">
                  <c:v>47.998148800000003</c:v>
                </c:pt>
                <c:pt idx="25">
                  <c:v>47.998148800000003</c:v>
                </c:pt>
                <c:pt idx="26">
                  <c:v>47.998148800000003</c:v>
                </c:pt>
                <c:pt idx="27">
                  <c:v>47.998148799999903</c:v>
                </c:pt>
                <c:pt idx="28">
                  <c:v>47.998148800000003</c:v>
                </c:pt>
                <c:pt idx="29">
                  <c:v>47.998148800000003</c:v>
                </c:pt>
                <c:pt idx="30">
                  <c:v>50.128592349615602</c:v>
                </c:pt>
                <c:pt idx="31">
                  <c:v>47.998148800000003</c:v>
                </c:pt>
                <c:pt idx="32">
                  <c:v>47.998148800000003</c:v>
                </c:pt>
                <c:pt idx="33">
                  <c:v>47.998148800000003</c:v>
                </c:pt>
                <c:pt idx="34">
                  <c:v>47.998148800000003</c:v>
                </c:pt>
                <c:pt idx="35">
                  <c:v>47.998148800000003</c:v>
                </c:pt>
                <c:pt idx="36">
                  <c:v>47.998148800000003</c:v>
                </c:pt>
                <c:pt idx="37">
                  <c:v>47.998148800000003</c:v>
                </c:pt>
                <c:pt idx="38">
                  <c:v>47.998148800000003</c:v>
                </c:pt>
                <c:pt idx="39">
                  <c:v>47.998148800000003</c:v>
                </c:pt>
                <c:pt idx="40">
                  <c:v>47.998148800000003</c:v>
                </c:pt>
                <c:pt idx="41">
                  <c:v>47.998148800000003</c:v>
                </c:pt>
                <c:pt idx="42">
                  <c:v>47.998148800000003</c:v>
                </c:pt>
                <c:pt idx="43">
                  <c:v>47.998148800000003</c:v>
                </c:pt>
                <c:pt idx="44">
                  <c:v>47.998148800000003</c:v>
                </c:pt>
                <c:pt idx="45">
                  <c:v>47.998148800000003</c:v>
                </c:pt>
                <c:pt idx="46">
                  <c:v>97.953227722199998</c:v>
                </c:pt>
                <c:pt idx="47">
                  <c:v>47.998148800000003</c:v>
                </c:pt>
                <c:pt idx="48">
                  <c:v>47.999899999999997</c:v>
                </c:pt>
                <c:pt idx="49">
                  <c:v>47.999899999999997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449-8A4B-A73C-9B703A73BAE1}"/>
            </c:ext>
          </c:extLst>
        </c:ser>
        <c:ser>
          <c:idx val="3"/>
          <c:order val="5"/>
          <c:spPr>
            <a:ln w="19050">
              <a:noFill/>
            </a:ln>
          </c:spPr>
          <c:xVal>
            <c:numRef>
              <c:f>forfaits!$B$2:$AY$2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xVal>
          <c:yVal>
            <c:numRef>
              <c:f>forfaits!$B$4:$AY$4</c:f>
              <c:numCache>
                <c:formatCode>General</c:formatCode>
                <c:ptCount val="50"/>
                <c:pt idx="0">
                  <c:v>29.882599999999901</c:v>
                </c:pt>
                <c:pt idx="1">
                  <c:v>47.999899999999997</c:v>
                </c:pt>
                <c:pt idx="2">
                  <c:v>47.998148800000003</c:v>
                </c:pt>
                <c:pt idx="3">
                  <c:v>47.998148800000003</c:v>
                </c:pt>
                <c:pt idx="4">
                  <c:v>47.998148800000003</c:v>
                </c:pt>
                <c:pt idx="5">
                  <c:v>47.998148800000003</c:v>
                </c:pt>
                <c:pt idx="6">
                  <c:v>47.998148800000003</c:v>
                </c:pt>
                <c:pt idx="7">
                  <c:v>47.998148800000003</c:v>
                </c:pt>
                <c:pt idx="8">
                  <c:v>47.998148800000003</c:v>
                </c:pt>
                <c:pt idx="9">
                  <c:v>47.998148800000003</c:v>
                </c:pt>
                <c:pt idx="10">
                  <c:v>47.998148800000003</c:v>
                </c:pt>
                <c:pt idx="11">
                  <c:v>47.998148800000003</c:v>
                </c:pt>
                <c:pt idx="12">
                  <c:v>47.998148800000003</c:v>
                </c:pt>
                <c:pt idx="13">
                  <c:v>47.998148800000003</c:v>
                </c:pt>
                <c:pt idx="14">
                  <c:v>47.999899999999997</c:v>
                </c:pt>
                <c:pt idx="15">
                  <c:v>47.998148800000003</c:v>
                </c:pt>
                <c:pt idx="16">
                  <c:v>97.999753999999996</c:v>
                </c:pt>
                <c:pt idx="17">
                  <c:v>47.998148800000003</c:v>
                </c:pt>
                <c:pt idx="18">
                  <c:v>97.999753999999996</c:v>
                </c:pt>
                <c:pt idx="19">
                  <c:v>47.999899999999997</c:v>
                </c:pt>
                <c:pt idx="20">
                  <c:v>47.999899999999997</c:v>
                </c:pt>
                <c:pt idx="21">
                  <c:v>47.999899999999997</c:v>
                </c:pt>
                <c:pt idx="22">
                  <c:v>47.999899999999997</c:v>
                </c:pt>
                <c:pt idx="23">
                  <c:v>47.998148800000003</c:v>
                </c:pt>
                <c:pt idx="24">
                  <c:v>47.998148800000003</c:v>
                </c:pt>
                <c:pt idx="25">
                  <c:v>47.998148800000003</c:v>
                </c:pt>
                <c:pt idx="26">
                  <c:v>47.998148800000003</c:v>
                </c:pt>
                <c:pt idx="27">
                  <c:v>47.998148799999903</c:v>
                </c:pt>
                <c:pt idx="28">
                  <c:v>47.998148800000003</c:v>
                </c:pt>
                <c:pt idx="29">
                  <c:v>47.998148800000003</c:v>
                </c:pt>
                <c:pt idx="30">
                  <c:v>50.128592349615602</c:v>
                </c:pt>
                <c:pt idx="31">
                  <c:v>47.998148800000003</c:v>
                </c:pt>
                <c:pt idx="32">
                  <c:v>47.998148800000003</c:v>
                </c:pt>
                <c:pt idx="33">
                  <c:v>47.998148800000003</c:v>
                </c:pt>
                <c:pt idx="34">
                  <c:v>47.998148800000003</c:v>
                </c:pt>
                <c:pt idx="35">
                  <c:v>47.998148800000003</c:v>
                </c:pt>
                <c:pt idx="36">
                  <c:v>47.998148800000003</c:v>
                </c:pt>
                <c:pt idx="37">
                  <c:v>47.998148800000003</c:v>
                </c:pt>
                <c:pt idx="38">
                  <c:v>47.998148800000003</c:v>
                </c:pt>
                <c:pt idx="39">
                  <c:v>47.998148800000003</c:v>
                </c:pt>
                <c:pt idx="40">
                  <c:v>47.998148800000003</c:v>
                </c:pt>
                <c:pt idx="41">
                  <c:v>47.998148800000003</c:v>
                </c:pt>
                <c:pt idx="42">
                  <c:v>47.998148800000003</c:v>
                </c:pt>
                <c:pt idx="43">
                  <c:v>47.998148800000003</c:v>
                </c:pt>
                <c:pt idx="44">
                  <c:v>47.998148800000003</c:v>
                </c:pt>
                <c:pt idx="45">
                  <c:v>47.998148800000003</c:v>
                </c:pt>
                <c:pt idx="46">
                  <c:v>97.953227722199998</c:v>
                </c:pt>
                <c:pt idx="47">
                  <c:v>47.998148800000003</c:v>
                </c:pt>
                <c:pt idx="48">
                  <c:v>47.999899999999997</c:v>
                </c:pt>
                <c:pt idx="49">
                  <c:v>47.999899999999997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449-8A4B-A73C-9B703A73BAE1}"/>
            </c:ext>
          </c:extLst>
        </c:ser>
        <c:ser>
          <c:idx val="1"/>
          <c:order val="6"/>
          <c:spPr>
            <a:ln w="19050">
              <a:noFill/>
            </a:ln>
          </c:spPr>
          <c:xVal>
            <c:numRef>
              <c:f>forfaits!$B$2:$AY$2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xVal>
          <c:yVal>
            <c:numRef>
              <c:f>forfaits!$B$4:$AY$4</c:f>
              <c:numCache>
                <c:formatCode>General</c:formatCode>
                <c:ptCount val="50"/>
                <c:pt idx="0">
                  <c:v>29.882599999999901</c:v>
                </c:pt>
                <c:pt idx="1">
                  <c:v>47.999899999999997</c:v>
                </c:pt>
                <c:pt idx="2">
                  <c:v>47.998148800000003</c:v>
                </c:pt>
                <c:pt idx="3">
                  <c:v>47.998148800000003</c:v>
                </c:pt>
                <c:pt idx="4">
                  <c:v>47.998148800000003</c:v>
                </c:pt>
                <c:pt idx="5">
                  <c:v>47.998148800000003</c:v>
                </c:pt>
                <c:pt idx="6">
                  <c:v>47.998148800000003</c:v>
                </c:pt>
                <c:pt idx="7">
                  <c:v>47.998148800000003</c:v>
                </c:pt>
                <c:pt idx="8">
                  <c:v>47.998148800000003</c:v>
                </c:pt>
                <c:pt idx="9">
                  <c:v>47.998148800000003</c:v>
                </c:pt>
                <c:pt idx="10">
                  <c:v>47.998148800000003</c:v>
                </c:pt>
                <c:pt idx="11">
                  <c:v>47.998148800000003</c:v>
                </c:pt>
                <c:pt idx="12">
                  <c:v>47.998148800000003</c:v>
                </c:pt>
                <c:pt idx="13">
                  <c:v>47.998148800000003</c:v>
                </c:pt>
                <c:pt idx="14">
                  <c:v>47.999899999999997</c:v>
                </c:pt>
                <c:pt idx="15">
                  <c:v>47.998148800000003</c:v>
                </c:pt>
                <c:pt idx="16">
                  <c:v>97.999753999999996</c:v>
                </c:pt>
                <c:pt idx="17">
                  <c:v>47.998148800000003</c:v>
                </c:pt>
                <c:pt idx="18">
                  <c:v>97.999753999999996</c:v>
                </c:pt>
                <c:pt idx="19">
                  <c:v>47.999899999999997</c:v>
                </c:pt>
                <c:pt idx="20">
                  <c:v>47.999899999999997</c:v>
                </c:pt>
                <c:pt idx="21">
                  <c:v>47.999899999999997</c:v>
                </c:pt>
                <c:pt idx="22">
                  <c:v>47.999899999999997</c:v>
                </c:pt>
                <c:pt idx="23">
                  <c:v>47.998148800000003</c:v>
                </c:pt>
                <c:pt idx="24">
                  <c:v>47.998148800000003</c:v>
                </c:pt>
                <c:pt idx="25">
                  <c:v>47.998148800000003</c:v>
                </c:pt>
                <c:pt idx="26">
                  <c:v>47.998148800000003</c:v>
                </c:pt>
                <c:pt idx="27">
                  <c:v>47.998148799999903</c:v>
                </c:pt>
                <c:pt idx="28">
                  <c:v>47.998148800000003</c:v>
                </c:pt>
                <c:pt idx="29">
                  <c:v>47.998148800000003</c:v>
                </c:pt>
                <c:pt idx="30">
                  <c:v>50.128592349615602</c:v>
                </c:pt>
                <c:pt idx="31">
                  <c:v>47.998148800000003</c:v>
                </c:pt>
                <c:pt idx="32">
                  <c:v>47.998148800000003</c:v>
                </c:pt>
                <c:pt idx="33">
                  <c:v>47.998148800000003</c:v>
                </c:pt>
                <c:pt idx="34">
                  <c:v>47.998148800000003</c:v>
                </c:pt>
                <c:pt idx="35">
                  <c:v>47.998148800000003</c:v>
                </c:pt>
                <c:pt idx="36">
                  <c:v>47.998148800000003</c:v>
                </c:pt>
                <c:pt idx="37">
                  <c:v>47.998148800000003</c:v>
                </c:pt>
                <c:pt idx="38">
                  <c:v>47.998148800000003</c:v>
                </c:pt>
                <c:pt idx="39">
                  <c:v>47.998148800000003</c:v>
                </c:pt>
                <c:pt idx="40">
                  <c:v>47.998148800000003</c:v>
                </c:pt>
                <c:pt idx="41">
                  <c:v>47.998148800000003</c:v>
                </c:pt>
                <c:pt idx="42">
                  <c:v>47.998148800000003</c:v>
                </c:pt>
                <c:pt idx="43">
                  <c:v>47.998148800000003</c:v>
                </c:pt>
                <c:pt idx="44">
                  <c:v>47.998148800000003</c:v>
                </c:pt>
                <c:pt idx="45">
                  <c:v>47.998148800000003</c:v>
                </c:pt>
                <c:pt idx="46">
                  <c:v>97.953227722199998</c:v>
                </c:pt>
                <c:pt idx="47">
                  <c:v>47.998148800000003</c:v>
                </c:pt>
                <c:pt idx="48">
                  <c:v>47.999899999999997</c:v>
                </c:pt>
                <c:pt idx="49">
                  <c:v>47.999899999999997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449-8A4B-A73C-9B703A73BAE1}"/>
            </c:ext>
          </c:extLst>
        </c:ser>
        <c:ser>
          <c:idx val="0"/>
          <c:order val="7"/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chemeClr val="accent1"/>
                </a:solidFill>
              </a:ln>
            </c:spPr>
          </c:marker>
          <c:xVal>
            <c:numRef>
              <c:f>forfaits!$B$2:$AY$2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xVal>
          <c:yVal>
            <c:numRef>
              <c:f>forfaits!$B$4:$AY$4</c:f>
              <c:numCache>
                <c:formatCode>General</c:formatCode>
                <c:ptCount val="50"/>
                <c:pt idx="0">
                  <c:v>29.882599999999901</c:v>
                </c:pt>
                <c:pt idx="1">
                  <c:v>47.999899999999997</c:v>
                </c:pt>
                <c:pt idx="2">
                  <c:v>47.998148800000003</c:v>
                </c:pt>
                <c:pt idx="3">
                  <c:v>47.998148800000003</c:v>
                </c:pt>
                <c:pt idx="4">
                  <c:v>47.998148800000003</c:v>
                </c:pt>
                <c:pt idx="5">
                  <c:v>47.998148800000003</c:v>
                </c:pt>
                <c:pt idx="6">
                  <c:v>47.998148800000003</c:v>
                </c:pt>
                <c:pt idx="7">
                  <c:v>47.998148800000003</c:v>
                </c:pt>
                <c:pt idx="8">
                  <c:v>47.998148800000003</c:v>
                </c:pt>
                <c:pt idx="9">
                  <c:v>47.998148800000003</c:v>
                </c:pt>
                <c:pt idx="10">
                  <c:v>47.998148800000003</c:v>
                </c:pt>
                <c:pt idx="11">
                  <c:v>47.998148800000003</c:v>
                </c:pt>
                <c:pt idx="12">
                  <c:v>47.998148800000003</c:v>
                </c:pt>
                <c:pt idx="13">
                  <c:v>47.998148800000003</c:v>
                </c:pt>
                <c:pt idx="14">
                  <c:v>47.999899999999997</c:v>
                </c:pt>
                <c:pt idx="15">
                  <c:v>47.998148800000003</c:v>
                </c:pt>
                <c:pt idx="16">
                  <c:v>97.999753999999996</c:v>
                </c:pt>
                <c:pt idx="17">
                  <c:v>47.998148800000003</c:v>
                </c:pt>
                <c:pt idx="18">
                  <c:v>97.999753999999996</c:v>
                </c:pt>
                <c:pt idx="19">
                  <c:v>47.999899999999997</c:v>
                </c:pt>
                <c:pt idx="20">
                  <c:v>47.999899999999997</c:v>
                </c:pt>
                <c:pt idx="21">
                  <c:v>47.999899999999997</c:v>
                </c:pt>
                <c:pt idx="22">
                  <c:v>47.999899999999997</c:v>
                </c:pt>
                <c:pt idx="23">
                  <c:v>47.998148800000003</c:v>
                </c:pt>
                <c:pt idx="24">
                  <c:v>47.998148800000003</c:v>
                </c:pt>
                <c:pt idx="25">
                  <c:v>47.998148800000003</c:v>
                </c:pt>
                <c:pt idx="26">
                  <c:v>47.998148800000003</c:v>
                </c:pt>
                <c:pt idx="27">
                  <c:v>47.998148799999903</c:v>
                </c:pt>
                <c:pt idx="28">
                  <c:v>47.998148800000003</c:v>
                </c:pt>
                <c:pt idx="29">
                  <c:v>47.998148800000003</c:v>
                </c:pt>
                <c:pt idx="30">
                  <c:v>50.128592349615602</c:v>
                </c:pt>
                <c:pt idx="31">
                  <c:v>47.998148800000003</c:v>
                </c:pt>
                <c:pt idx="32">
                  <c:v>47.998148800000003</c:v>
                </c:pt>
                <c:pt idx="33">
                  <c:v>47.998148800000003</c:v>
                </c:pt>
                <c:pt idx="34">
                  <c:v>47.998148800000003</c:v>
                </c:pt>
                <c:pt idx="35">
                  <c:v>47.998148800000003</c:v>
                </c:pt>
                <c:pt idx="36">
                  <c:v>47.998148800000003</c:v>
                </c:pt>
                <c:pt idx="37">
                  <c:v>47.998148800000003</c:v>
                </c:pt>
                <c:pt idx="38">
                  <c:v>47.998148800000003</c:v>
                </c:pt>
                <c:pt idx="39">
                  <c:v>47.998148800000003</c:v>
                </c:pt>
                <c:pt idx="40">
                  <c:v>47.998148800000003</c:v>
                </c:pt>
                <c:pt idx="41">
                  <c:v>47.998148800000003</c:v>
                </c:pt>
                <c:pt idx="42">
                  <c:v>47.998148800000003</c:v>
                </c:pt>
                <c:pt idx="43">
                  <c:v>47.998148800000003</c:v>
                </c:pt>
                <c:pt idx="44">
                  <c:v>47.998148800000003</c:v>
                </c:pt>
                <c:pt idx="45">
                  <c:v>47.998148800000003</c:v>
                </c:pt>
                <c:pt idx="46">
                  <c:v>97.953227722199998</c:v>
                </c:pt>
                <c:pt idx="47">
                  <c:v>47.998148800000003</c:v>
                </c:pt>
                <c:pt idx="48">
                  <c:v>47.999899999999997</c:v>
                </c:pt>
                <c:pt idx="49">
                  <c:v>47.999899999999997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449-8A4B-A73C-9B703A73B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4459064"/>
        <c:axId val="-2114455384"/>
      </c:scatterChart>
      <c:valAx>
        <c:axId val="-2114459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0" i="1">
                <a:solidFill>
                  <a:schemeClr val="bg1"/>
                </a:solidFill>
                <a:latin typeface="Century Gothic"/>
                <a:ea typeface="Century Gothic"/>
                <a:cs typeface="Century Gothic"/>
              </a:defRPr>
            </a:pPr>
            <a:endParaRPr lang="fr-FR"/>
          </a:p>
        </c:txPr>
        <c:crossAx val="-2114455384"/>
        <c:crosses val="autoZero"/>
        <c:crossBetween val="midCat"/>
        <c:majorUnit val="1"/>
      </c:valAx>
      <c:valAx>
        <c:axId val="-211445538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100" b="0" i="1">
                <a:solidFill>
                  <a:schemeClr val="tx1"/>
                </a:solidFill>
                <a:latin typeface="Century Gothic"/>
                <a:ea typeface="Century Gothic"/>
                <a:cs typeface="Century Gothic"/>
              </a:defRPr>
            </a:pPr>
            <a:endParaRPr lang="fr-FR"/>
          </a:p>
        </c:txPr>
        <c:crossAx val="-2114459064"/>
        <c:crosses val="autoZero"/>
        <c:crossBetween val="midCat"/>
        <c:majorUnit val="5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1753 919 0 0,'0'-1'6430'0'0,"1"-39"-4884"0"0,5 3-962 0 0,-6 35-390 0 0,-2-9 446 0 0,1 5-270 0 0,0 0 0 0 0,0 0 0 0 0,-1 0 1 0 0,1 1-1 0 0,-2-1 0 0 0,1 1 1 0 0,0-1-1 0 0,-1 1 0 0 0,-6-9 0 0 0,-40-58 1433 0 0,47 67-1779 0 0,-1 0 1 0 0,1 0 0 0 0,1 0-1 0 0,-1 0 1 0 0,1 0-1 0 0,-1-1 1 0 0,1 1-1 0 0,1-1 1 0 0,-1-8-1 0 0,1-10-4 0 0,1 0 0 0 0,1 0-1 0 0,10-45 1 0 0,-5 33 53 0 0,58-264 1055 0 0,-52 257-946 0 0,-4 10-48 0 0,20-45 1 0 0,-26 69-132 0 0,47-90 64 0 0,-42 87-59 0 0,-1 0 0 0 0,2 1 0 0 0,-1 0-1 0 0,2 0 1 0 0,19-17 0 0 0,12-9-8 0 0,-30 26 0 0 0,0 0 0 0 0,0 1 0 0 0,1 1 0 0 0,0 0 0 0 0,1 1 0 0 0,0 0 0 0 0,0 1 0 0 0,0 0 0 0 0,25-7 0 0 0,-13 8 0 0 0,-12 2 0 0 0,-1-1 0 0 0,25-8 0 0 0,-26 10 0 0 0,1 0 0 0 0,0-2 0 0 0,2 4 0 0 0,-1 1 0 0 0,0 2 0 0 0,1 4 0 0 0,-2 2 0 0 0,-7-5 0 0 0,12 16 0 0 0,-8-4 0 0 0,0 4 21 0 0,-1 0-1 0 0,6 25 0 0 0,-10-32-17 0 0,1 4-3 0 0,-1 0 0 0 0,-1 1 0 0 0,3 21 0 0 0,-2-3 0 0 0,9 45 0 0 0,-4 1 0 0 0,-2 83 0 0 0,3 35 0 0 0,0-1 0 0 0,-8-146 0 0 0,-2 5 11 0 0,0-52 42 0 0,-2 7 1 0 0,1-1-33 0 0,0-9 188 0 0,-8-15-133 0 0,5 6-45 0 0,0-1 0 0 0,1 0-1 0 0,0 0 1 0 0,0 0 0 0 0,0 0-1 0 0,1 0 1 0 0,-2-12 0 0 0,-2-63 186 0 0,4 43-160 0 0,-8-138-57 0 0,10 135 0 0 0,2 0 0 0 0,9-49 0 0 0,-1 35 0 0 0,2 1 0 0 0,3-1 0 0 0,2 2 0 0 0,42-92 0 0 0,16-9 0 0 0,-66 139 0 0 0,-2 1 0 0 0,1 0 0 0 0,1 1 0 0 0,0 1 0 0 0,1-1 0 0 0,0 1 0 0 0,24-23 0 0 0,54-28 0 0 0,-87 64 0 0 0,25-19 0 0 0,-21 15-6 0 0,1 1-1 0 0,0 0 1 0 0,0-1 0 0 0,0 2-1 0 0,0-1 1 0 0,1 1-1 0 0,0 0 1 0 0,-1 0 0 0 0,9-2-1 0 0,-5 3 7 0 0,-1-1 0 0 0,0 0 0 0 0,0-1 0 0 0,15-8 0 0 0,-6 3 0 0 0,-12 9 0 0 0,-1 1 0 0 0,1-2 0 0 0,0-1 0 0 0,0 1 0 0 0,-1-1 0 0 0,1 1 0 0 0,-1-2 0 0 0,0 1 0 0 0,1 0 0 0 0,4-5 0 0 0,28-7 0 0 0,-29 11 0 0 0,1 0 0 0 0,16-9 0 0 0,-23 9 0 0 0,2 0 0 0 0,13-1 0 0 0,-3 4 0 0 0,-12 1 0 0 0,0 1 0 0 0,0-1 0 0 0,0 1 0 0 0,0 0 0 0 0,0 0 0 0 0,-1 0 0 0 0,6 5 0 0 0,-5-4 0 0 0,0 0 0 0 0,0-1 0 0 0,-1 1 0 0 0,1 0 0 0 0,-1 0 0 0 0,0 1 0 0 0,1-1 0 0 0,-1 1 0 0 0,1 3 0 0 0,2 4 0 0 0,6 9 0 0 0,14 39 0 0 0,-8-16 0 0 0,-11-29-13 0 0,-2-4 8 0 0,-1-1-1 0 0,1 1 0 0 0,-1 1 1 0 0,-1-1-1 0 0,0 0 0 0 0,-1 0 1 0 0,0 1-1 0 0,0 12 0 0 0,-2 6 21 0 0,-1 0-1 0 0,-1 0 0 0 0,-10 42 0 0 0,5-33-10 0 0,-3 43-1 0 0,10-31-3 0 0,3 0 0 0 0,12 79 0 0 0,-3-38 0 0 0,-9-62-33 0 0,-4 50 0 0 0,0 13 35 0 0,0-54-2 0 0,-2-8 0 0 0,4-19 0 0 0,-5 27 0 0 0,-2-7 0 0 0,-1 0 0 0 0,3-16 0 0 0,1 0 0 0 0,1-2 11 0 0,1-1 42 0 0,2-9 11 0 0,0-16 0 0 0,14-126 112 0 0,-4 54-160 0 0,1-14-16 0 0,4 1 0 0 0,5 1 0 0 0,34-100 0 0 0,-42 158 14 0 0,11-31-57 0 0,54-116 0 0 0,-61 157 43 0 0,34-49 0 0 0,44-37 0 0 0,-51 63-45 0 0,7-7 26 0 0,-41 49 19 0 0,-1 0 0 0 0,10-14 0 0 0,-12 15-1 0 0,1-1-1 0 0,1 1 1 0 0,0 0-1 0 0,0 1 1 0 0,0-1-1 0 0,16-10 1 0 0,-14 14-42 0 0,4 7 20 0 0,7 4-38 0 0,-17-3 60 0 0,-1 1-9 0 0,7 6-38 0 0,-3 2 27 0 0,-1 0 0 0 0,8 21-1 0 0,-3-5 10 0 0,7 19-4 0 0,-1 1 0 0 0,-3 0 0 0 0,9 61 0 0 0,-15-55 16 0 0,-3 1 0 0 0,-3 69 0 0 0,35 400 0 0 0,-19-318 0 0 0,-4-35 0 0 0,-10-125 0 0 0,4 30 0 0 0,4 31-1357 0 0,-10-87 1029 0 0,0 9-595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2377 34 9183 0 0,'22'-27'4215'0'0,"-25"26"-4148"0"0,1 0 0 0 0,-1 0 0 0 0,1 0 1 0 0,-1 0-1 0 0,0 1 0 0 0,1-1 0 0 0,-1 1 0 0 0,0-1 0 0 0,0 1 1 0 0,1 0-1 0 0,-1 0 0 0 0,0 1 0 0 0,-3 0 0 0 0,3-1-6 0 0,-6 1 109 0 0,0 1-1 0 0,-1 0 1 0 0,1 1 0 0 0,-14 6-1 0 0,-11 3 458 0 0,-132 28 1793 0 0,133-34-1936 0 0,-45 16 0 0 0,3 3 24 0 0,-36 13 33 0 0,60-17-403 0 0,-213 81 60 0 0,208-83-147 0 0,-175 62 426 0 0,134-46-157 0 0,48-18-48 0 0,-65 31 0 0 0,-42 41 161 0 0,141-80-423 0 0,-114 72 107 0 0,98-64-117 0 0,1 2 0 0 0,1 1 0 0 0,-41 36 0 0 0,34-23 0 0 0,3 1 0 0 0,1 2 0 0 0,-52 73 0 0 0,59-69 0 0 0,-11 13 0 0 0,3 2 0 0 0,-40 89 0 0 0,6 15 0 0 0,57-131 0 0 0,-11 49 0 0 0,12-40 0 0 0,3-12 15 0 0,2 1 0 0 0,1 0-1 0 0,1 0 1 0 0,1 1 0 0 0,1-1 0 0 0,2 0-1 0 0,0 0 1 0 0,11 45 0 0 0,9 11-1221 0 0,41 105 0 0 0,-60-180 1027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1 181 3223 0 0,'0'0'8023'0'0,"1"2"-7783"0"0,1 0-178 0 0,-2-1-50 0 0,0 0 1 0 0,1-1 0 0 0,-1 1 0 0 0,1 0 0 0 0,-1-1-1 0 0,1 1 1 0 0,-1-1 0 0 0,1 1 0 0 0,-1-1-1 0 0,1 1 1 0 0,-1-1 0 0 0,1 1 0 0 0,0-1-1 0 0,-1 1 1 0 0,1-1 0 0 0,1 1 0 0 0,10 5-3 0 0,-7-4 45 0 0,-1 0 0 0 0,1 0 1 0 0,0 0-1 0 0,-1-1 0 0 0,1 1 0 0 0,0-1 0 0 0,0 0 0 0 0,10 0 0 0 0,-8-1-7 0 0,107-2 2004 0 0,-11-1-1192 0 0,-54 4-492 0 0,0-2 0 0 0,1-2 0 0 0,-1-3 0 0 0,85-20 0 0 0,109-21 1014 0 0,-199 40-1245 0 0,706-99 1400 0 0,-731 104-1483 0 0,47-5 64 0 0,0 2 0 0 0,76 5 0 0 0,-100 5-60 0 0,53 14 0 0 0,-57-10-835 0 0,71 7 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0 121 3679 0 0,'3'-1'4771'0'0,"60"-29"-3822"0"0,-39 21-776 0 0,0 1-1 0 0,1 1 0 0 0,0 1 0 0 0,0 1 0 0 0,26-1 1 0 0,129 1 1218 0 0,-134 5-1288 0 0,42 1-18 0 0,80-1 126 0 0,-118-3-33 0 0,66-11-1 0 0,-102 11-213 0 0,22-3-306 0 0,38-12 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282 253 5983 0 0,'-23'-4'296'0'0,"0"-2"0"0"0,-44-15 0 0 0,20 2 2896 0 0,44 18-2838 0 0,-4-2-33 0 0,1 1-137 0 0,1 0 0 0 0,-1-1-1 0 0,1 1 1 0 0,0-1 0 0 0,0 0 0 0 0,1-1-1 0 0,-1 1 1 0 0,1-1 0 0 0,-8-8-1 0 0,-3-6-197 0 0,14 17-57 0 0,-9-11-136 0 0,7 8 198 0 0,-10-16-151 0 0,0-17 4428 0 0,16 37-4065 0 0,3-1-158 0 0,0 0 1 0 0,1 1-1 0 0,-1-1 1 0 0,0 2 0 0 0,0-1-1 0 0,0 1 1 0 0,0 0 0 0 0,0 0-1 0 0,7 2 1 0 0,-1 0-13 0 0,30 2 22 0 0,-10-3-57 0 0,-16 0-11 0 0,0 0-1 0 0,1-2 0 0 0,-1 0 1 0 0,0-1-1 0 0,0-1 1 0 0,0 0-1 0 0,0-1 0 0 0,0-1 1 0 0,25-9-1 0 0,-13 3-64 0 0,30-6-1 0 0,-12 4 2 0 0,10 1 11 0 0,-38 8-888 0 0,24-7-1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2670 69 919 0 0,'9'-64'8592'0'0,"-24"63"-7688"0"0,-53 24 328 0 0,60-20-1131 0 0,-1-1-1 0 0,1 1 1 0 0,-1-2-1 0 0,-15 3 1 0 0,14-3-27 0 0,0 0 0 0 0,1 1 0 0 0,-16 5 0 0 0,3 0 43 0 0,-1-1 0 0 0,0-1 0 0 0,-31 3 0 0 0,-31 6 248 0 0,53-8-253 0 0,-48 3 0 0 0,63-6-112 0 0,0 0 0 0 0,1 1 0 0 0,0 1 0 0 0,-18 7 0 0 0,10-3 0 0 0,-8 4 332 0 0,-47 26-1 0 0,58-27-108 0 0,-1-1 0 0 0,-1-1-1 0 0,0 0 1 0 0,-41 10-1 0 0,3-5-69 0 0,36-8-83 0 0,-31 5 1 0 0,-105 17 582 0 0,123-25-393 0 0,29-4-190 0 0,0 1 1 0 0,0 0-1 0 0,0 1 1 0 0,0 0-1 0 0,-9 3 1 0 0,-6 3-23 0 0,1 2 0 0 0,0 1 1 0 0,1 1-1 0 0,0 0 1 0 0,-24 20-1 0 0,15-9-48 0 0,21-16 0 0 0,-1 1 0 0 0,2 0 0 0 0,-17 17 0 0 0,18-16 5 0 0,-1-1-1 0 0,0 0 0 0 0,0 0 1 0 0,0-1-1 0 0,-16 9 1 0 0,-55 26 41 0 0,72-38-41 0 0,-134 60 456 0 0,-40 14 283 0 0,149-61-705 0 0,0 1 0 0 0,-48 37 0 0 0,59-37-39 0 0,2 1 0 0 0,0 1 0 0 0,-31 40 0 0 0,16-17 0 0 0,-37 46 0 0 0,27-34 41 0 0,15-16-18 0 0,-54 78 43 0 0,74-101-57 0 0,0 1 3 0 0,2-1 0 0 0,0 2 1 0 0,-8 25-1 0 0,8-22-8 0 0,-3 17-4 0 0,1-1 0 0 0,-7 57 0 0 0,7-15 0 0 0,0 122 0 0 0,14-136 0 0 0,1-17 0 0 0,-3-23 11 0 0,-3-20 32 0 0,-4 7 319 0 0,2-24-284 0 0,1 1-60 0 0,2 0 1 0 0,-1 0 0 0 0,1 0-1 0 0,1 0 1 0 0,3-20-1 0 0,1-15 17 0 0,11-165 20 0 0,-10 145-46 0 0,-3 42-9 0 0,1 1 0 0 0,1-1 0 0 0,0 1 0 0 0,2 0 0 0 0,15-34 0 0 0,-5 21 0 0 0,2 2 0 0 0,37-53 0 0 0,51-53 0 0 0,-32 30 0 0 0,-10 12 0 0 0,-44 71 0 0 0,74-91 0 0 0,-84 107-7 0 0,1 0 0 0 0,0 1 0 0 0,1 0 0 0 0,15-9 0 0 0,59-29-30 0 0,-83 46 37 0 0,208-96 0 0 0,-175 81 0 0 0,-1 0 0 0 0,41-29 0 0 0,62-53 0 0 0,-103 71 0 0 0,-19 14 0 0 0,35-22 0 0 0,-25 21 0 0 0,17-12 0 0 0,2 3 0 0 0,55-21 0 0 0,28-7 0 0 0,-105 41-1 0 0,35-10 0 0 0,13-5 14 0 0,29-20 40 0 0,-90 40-49 0 0,1 0 8 0 0,1 0 0 0 0,0 1 0 0 0,0 0 0 0 0,15-3 0 0 0,-8 3-12 0 0,-14 5 0 0 0,-2 1 0 0 0,12-2 0 0 0,0 1 0 0 0,21 2 0 0 0,-5 0 0 0 0,117-5 0 0 0,-143 3 0 0 0,0 0 0 0 0,0 1 0 0 0,0-1 0 0 0,0 1 0 0 0,0 1 0 0 0,0-1 0 0 0,0 1 0 0 0,10 5 0 0 0,-6-4 0 0 0,3 0 0 0 0,0 2 0 0 0,48 24 64 0 0,-51-23-64 0 0,1 2 0 0 0,-3 0 12 0 0,-6-4 47 0 0,3 3 8 0 0,-2-5 5 0 0,6-1 4 0 0,3-1-20 0 0,-2-2-60 0 0,-8 2-64 0 0,1 0 0 0 0,-1 0 0 0 0,1 0 0 0 0,-1 1 0 0 0,0-1 1 0 0,1 1-1 0 0,-1-1 0 0 0,0 1 0 0 0,0 0 0 0 0,1 0 1 0 0,-1 0-1 0 0,0 0 0 0 0,0 1 0 0 0,0-1 0 0 0,0 0 0 0 0,2 3 1 0 0,0-1-206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1010 5527 0 0,'23'18'6045'0'0,"-13"-10"-5677"0"0,1 0-1 0 0,0-1 1 0 0,19 11-1 0 0,6-3 171 0 0,1-2-1 0 0,1-1 1 0 0,75 14 0 0 0,11-9-92 0 0,-100-14-345 0 0,0 0 1 0 0,1-2-1 0 0,27-1 0 0 0,75-11 261 0 0,29-1 26 0 0,-110 9-298 0 0,1-1 0 0 0,0-2 1 0 0,-1-2-1 0 0,0-3 0 0 0,49-17 0 0 0,32-5 220 0 0,15-4 4 0 0,-94 20-243 0 0,-10 3 38 0 0,54-13-1 0 0,-58 18-92 0 0,0 0 0 0 0,0-3 0 0 0,41-19 0 0 0,-71 28-16 0 0,-3 2 0 0 0,0 0 0 0 0,1 1 0 0 0,-1-1 0 0 0,1 1 0 0 0,0-1 0 0 0,-1 1 0 0 0,1-1 0 0 0,-1 1 0 0 0,1 0 0 0 0,0 0 0 0 0,-1 0 0 0 0,3 0 0 0 0,2-2 8 0 0,1 0-1 0 0,-1 0 0 0 0,1 0 1 0 0,-1-1-1 0 0,0 0 1 0 0,7-4-1 0 0,5-3 5 0 0,-13 7-12 0 0,1 1 0 0 0,0-1 0 0 0,-1-1 0 0 0,0 1 0 0 0,8-8 0 0 0,19-14 0 0 0,-18 16 0 0 0,-1 0 0 0 0,0 0 0 0 0,17-18 0 0 0,-29 25-4 0 0,67-65 72 0 0,-65 64-68 0 0,10-15 0 0 0,23-36 0 0 0,30-43 0 0 0,-51 75 0 0 0,-7 12 0 0 0,1 0 0 0 0,-3 2 0 0 0,-6 7 0 0 0,0 1 0 0 0,0 0 0 0 0,0-1 0 0 0,0 1 0 0 0,0 0 0 0 0,0-1 0 0 0,0 1 0 0 0,0 0 0 0 0,0 0 0 0 0,0-1 0 0 0,0 1 0 0 0,0 0 0 0 0,0-1 0 0 0,0 1 0 0 0,-1 0 0 0 0,1 0 0 0 0,0-1 0 0 0,0 1 0 0 0,0 0 0 0 0,0 0 0 0 0,-1-1 0 0 0,1 1 0 0 0,0 0 0 0 0,0 0 0 0 0,-1-1 0 0 0,-1-1 0 0 0,1 2 0 0 0,0-1 0 0 0,0 0 0 0 0,0 1 0 0 0,0-1 0 0 0,0 1 0 0 0,0-1 0 0 0,0 1 0 0 0,0 0 0 0 0,0-1 0 0 0,0 1 0 0 0,0 0 0 0 0,-1 0 0 0 0,1 0 0 0 0,0 0 0 0 0,-2 0 0 0 0,-9-2 11 0 0,8 2 2 0 0,-4-1 56 0 0,1 0 0 0 0,-1 1 0 0 0,1 0 0 0 0,-12 2 0 0 0,17-2-51 0 0,-16 4 202 0 0,-32 10 0 0 0,37-10-199 0 0,-27 9 135 0 0,-11 3-76 0 0,47-14-64 0 0,-20 3 40 0 0,3-5-2 0 0,13 0-38 0 0,0 1-1 0 0,1-1 1 0 0,-1 1 0 0 0,-14 4-1 0 0,12-2-14 0 0,6-1 8 0 0,-1-1 0 0 0,0 0-1 0 0,0 0 1 0 0,0 0 0 0 0,-6 0 0 0 0,-19 3-4 0 0,-50 15 0 0 0,3 5-5 0 0,52-17 0 0 0,11-3 0 0 0,10-2 0 0 0,0-1 0 0 0,0 0 0 0 0,0 0 0 0 0,-1 0 0 0 0,1 0 0 0 0,0-1 0 0 0,0 0 0 0 0,-7 0 0 0 0,4 0 0 0 0,0 0 0 0 0,0 0 0 0 0,0 1 0 0 0,0 0 0 0 0,0 1 0 0 0,0-1 0 0 0,0 1 0 0 0,0 1 0 0 0,-10 4 0 0 0,8-3 0 0 0,-1-1 0 0 0,0 0 0 0 0,-16 3 0 0 0,16-4 0 0 0,1 1 0 0 0,-1 0 0 0 0,1 0 0 0 0,-10 5 0 0 0,-19 6 0 0 0,-103 25 0 0 0,51-19 66 0 0,36-9-4 0 0,-17 0-62 0 0,45-7 0 0 0,-32 7 0 0 0,-29 5 0 0 0,58-12 0 0 0,-33 9 0 0 0,59-12 0 0 0,0-1 0 0 0,0 1 0 0 0,0-1 0 0 0,0 0 0 0 0,0 0 0 0 0,0 0 0 0 0,0 0 0 0 0,-1 0 0 0 0,1-1 0 0 0,0 1 0 0 0,-3-2 0 0 0,6 2 0 0 0,-2 0 0 0 0,0 0 0 0 0,0-1 0 0 0,0 1 0 0 0,1 1 0 0 0,-1-1 0 0 0,0 0 0 0 0,0 0 0 0 0,1 1 0 0 0,-1-1 0 0 0,-2 1 0 0 0,-13 3 0 0 0,-31-6 0 0 0,40 2 0 0 0,-21 1 0 0 0,25 0 0 0 0,3 0 0 0 0,0-1 0 0 0,1 0 0 0 0,-1 1 0 0 0,0-1 0 0 0,-1 0 0 0 0,1 0 0 0 0,0 0 0 0 0,0 1 0 0 0,0-1 0 0 0,0 0 0 0 0,0 0 0 0 0,0 0 0 0 0,0-1 0 0 0,0 1 0 0 0,0 0 0 0 0,-2-1 0 0 0,-4-1 0 0 0,6 2 0 0 0,-1-1 0 0 0,1 1 0 0 0,-1-1 0 0 0,0 1 0 0 0,1 0 0 0 0,-1 0 0 0 0,0 0 0 0 0,1 0 0 0 0,-1 0 0 0 0,0 0 0 0 0,0 0 0 0 0,1 1 0 0 0,-1-1 0 0 0,1 0 0 0 0,-4 2 0 0 0,2-1 0 0 0,-17 0 0 0 0,7-2 0 0 0,1-2 0 0 0,-6-4 0 0 0,-8-6 0 0 0,14 8 0 0 0,-1 1 0 0 0,0-3 0 0 0,-11-3-10 0 0,22 9-44 0 0,4 2 1 0 0,0 0 49 0 0,-1 0 0 0 0,0 0 0 0 0,1-1 0 0 0,-1 1 0 0 0,1 0 0 0 0,-1-1 0 0 0,1 1 0 0 0,-1-1 0 0 0,1 0 0 0 0,-1 1 0 0 0,1-1 1 0 0,-1 0-1 0 0,1 0 0 0 0,0 0 0 0 0,-1 0 0 0 0,3-1 0 0 0,0 1 3 0 0,0-1-1 0 0,0 1 1 0 0,0-1 0 0 0,0 1-1 0 0,5 1 1 0 0,92 2-63 0 0,-96-2 64 0 0,1 0 0 0 0,-1-1 0 0 0,0 1 0 0 0,0-1 0 0 0,0 0 0 0 0,0-1 0 0 0,1 1 0 0 0,4-2 0 0 0,4-1 0 0 0,17-2 0 0 0,42-6 0 0 0,-25 1 0 0 0,24-6 0 0 0,-40 9 0 0 0,48-5 0 0 0,-12 3 0 0 0,-17 0 18 0 0,-1-2 0 0 0,94-34 0 0 0,9-19 160 0 0,-40 12-10 0 0,-38 16-149 0 0,10-2-1 0 0,-2-4-1 0 0,89-61 1 0 0,-138 81-18 0 0,-2 1 0 0 0,33-29 0 0 0,-3-3 0 0 0,-53 45 0 0 0,3-3 11 0 0,-10 9 12 0 0,17-8 7 0 0,-16 8-30 0 0,-1 0 0 0 0,1 0 0 0 0,-1 0 0 0 0,0 0 0 0 0,1 0 0 0 0,1-3 0 0 0,19-19 0 0 0,-9 11 0 0 0,-12 10 0 0 0,16-19 0 0 0,-13 16 0 0 0,-8 17 0 0 0,2-9 0 0 0,1 1 0 0 0,-1-1 0 0 0,0 0 0 0 0,0 1 0 0 0,-1-1 0 0 0,1 0 0 0 0,0 0 0 0 0,-1 1 0 0 0,-2 1 0 0 0,2-2 0 0 0,1 0 0 0 0,-1 0 0 0 0,1 1 0 0 0,-1-1 0 0 0,1 0 0 0 0,0 0 0 0 0,0 1 0 0 0,0-1 0 0 0,-1 4 0 0 0,-10 22 0 0 0,0 0-72 0 0,11-26 71 0 0,0-1-1 0 0,0 1 1 0 0,0-1 0 0 0,1 1-1 0 0,-1-1 1 0 0,0 1 0 0 0,1-1-1 0 0,-1 1 1 0 0,1 0 0 0 0,0-1-1 0 0,0 1 1 0 0,-1 2 0 0 0,1 1-17 0 0,-10 13 0 0 0,-6 11-62 0 0,7-11-1165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0 2759 0 0,'9'18'5505'0'0,"-8"-13"-5429"0"0,0 0 1 0 0,0 0-1 0 0,0 0 0 0 0,-1 0 1 0 0,0 6-1 0 0,0-8-70 0 0,-1 1-1 0 0,1-1 1 0 0,-1 1-1 0 0,0-1 1 0 0,0 0-1 0 0,-1 1 1 0 0,1-1-1 0 0,-4 6 1 0 0,0 0-3 0 0,-134 264-3 0 0,124-246-33 0 0,2 1 1 0 0,-19 56-1 0 0,24-56-21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2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182 228 1375 0 0,'0'0'9155'0'0,"2"0"-8902"0"0,26 5 672 0 0,44 1 0 0 0,-18-3-375 0 0,-37-2-367 0 0,-1 0 0 0 0,1-2 0 0 0,0 0 0 0 0,30-6 0 0 0,63-24 673 0 0,-55 13-663 0 0,81-29 17 0 0,60-24 72 0 0,-94 46 98 0 0,-48 12-136 0 0,65-13 276 0 0,-115 25-518 0 0,1 0 0 0 0,-1 0 0 0 0,0 1 0 0 0,0 0 0 0 0,0-1 0 0 0,1 1 0 0 0,5 1 0 0 0,1 0-2 0 0,13-2-1 0 0,-22 1 1 0 0,20 7 65 0 0,-8-4 551 0 0,-13-1-536 0 0,1 7 3 0 0,-2-9-77 0 0,0 1 0 0 0,0 0 1 0 0,0-1-1 0 0,0 1 0 0 0,0-1 1 0 0,0 1-1 0 0,0-1 0 0 0,0 1 0 0 0,0-1 1 0 0,0 1-1 0 0,0 0 0 0 0,-1-1 0 0 0,1 1 1 0 0,0-1-1 0 0,0 1 0 0 0,-1-1 0 0 0,1 1 1 0 0,0-1-1 0 0,-1 0 0 0 0,1 1 1 0 0,0-1-1 0 0,-1 1 0 0 0,1-1 0 0 0,-1 0 1 0 0,1 1-1 0 0,-1-1 0 0 0,1 0 0 0 0,-2 1 1 0 0,-16 8 135 0 0,12-7-86 0 0,-13 5 121 0 0,-1-1-1 0 0,1-1 1 0 0,-1 0 0 0 0,-25 2 0 0 0,31-6-152 0 0,7 0-17 0 0,-1-1-1 0 0,1 0 1 0 0,0 0-1 0 0,-1-1 1 0 0,1 0-1 0 0,-1 0 1 0 0,-7-3-1 0 0,-12-2-7 0 0,-153-11 64 0 0,31 5-64 0 0,117 9 29 0 0,0 1 0 0 0,0 2 0 0 0,0 1-1 0 0,-39 7 1 0 0,52-5 58 0 0,-1 2 0 0 0,1 0-1 0 0,0 1 1 0 0,1 1 0 0 0,-26 13-1 0 0,-49 16-96 0 0,14-6 122 0 0,58-22 57 0 0,-1-2 0 0 0,0 0 1 0 0,-28 3-1 0 0,46-8-134 0 0,-8-2-19 0 0,-4-2-14 0 0,14 3-2 0 0,-1-1 0 0 0,1 1 0 0 0,-1-1 0 0 0,1 1 0 0 0,-1 0 0 0 0,1 0 0 0 0,-1 0 0 0 0,-4 1 0 0 0,1 0 0 0 0,3-1-24 0 0,1 0 1 0 0,-1 0-1 0 0,0 1 0 0 0,1-1 0 0 0,-1 1 1 0 0,1 0-1 0 0,-1 0 0 0 0,1 0 0 0 0,-1 0 1 0 0,1 0-1 0 0,-1 0 0 0 0,1 1 0 0 0,0-1 1 0 0,0 1-1 0 0,0-1 0 0 0,0 1 1 0 0,0 0-1 0 0,0 0 0 0 0,-2 2 0 0 0,-5 6-1086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51 199 9671 0 0,'-2'0'748'0'0,"-47"-12"3262"0"0,57 8-4034 0 0,-1 1 0 0 0,1-1 0 0 0,0 2 0 0 0,0-1 0 0 0,0 1 0 0 0,0 0 0 0 0,0 1 0 0 0,15-1 1 0 0,6 2-55 0 0,35 4 1 0 0,6 0-76 0 0,285-26 1828 0 0,-324 19-1447 0 0,68-12 429 0 0,-74 9-644 0 0,304-63 171 0 0,-219 56-163 0 0,11-3 44 0 0,-86 10 2 0 0,7-3 270 0 0,59-3 0 0 0,-15 12 78 0 0,-27 1-227 0 0,-39 0-178 0 0,-16 1-9 0 0,0-1-2 0 0,15-1 1 0 0,-7-1 14 0 0,-7 1 50 0 0,7 3 1138 0 0,-16 1-1069 0 0,4-4-130 0 0,0 1-1 0 0,0-1 1 0 0,0 1-1 0 0,0-1 1 0 0,0 1-1 0 0,-1-1 1 0 0,1 1 0 0 0,0-1-1 0 0,0 1 1 0 0,-1-1-1 0 0,1 0 1 0 0,0 1-1 0 0,-1-1 1 0 0,1 0-1 0 0,-1 1 1 0 0,1-1-1 0 0,0 0 1 0 0,-1 1 0 0 0,-22 12 16 0 0,0-1 1 0 0,-1-1 0 0 0,0-1 0 0 0,-1-1 0 0 0,0-1-1 0 0,-26 4 1 0 0,31-7-20 0 0,-4 1 132 0 0,-40 3 0 0 0,5-3 83 0 0,12-2-73 0 0,-81-1 0 0 0,101-4-88 0 0,-35 5 0 0 0,-14-1 41 0 0,-92 4 171 0 0,130-4-146 0 0,28-2-78 0 0,-56 4 58 0 0,-77-3 1 0 0,99-4-1117 0 0,-47 5 0 0 0,55-1-19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2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90 115 8751 0 0,'0'0'674'0'0,"-2"0"-438"0"0,-10-2-60 0 0,8 0 125 0 0,1 1 0 0 0,-1-1 0 0 0,1 0 0 0 0,0 0 0 0 0,-1-1 1 0 0,1 1-1 0 0,0-1 0 0 0,1 0 0 0 0,-1 1 0 0 0,0-1 0 0 0,1 0 1 0 0,0 0-1 0 0,-4-6 0 0 0,0-4-26 0 0,0 1-1 0 0,-12-36 2645 0 0,18 62-2530 0 0,3 10-331 0 0,1 0 0 0 0,11 36 0 0 0,-6-27-47 0 0,58 193 22 0 0,-1-6-2 0 0,-44-130 82 0 0,-3 0-1 0 0,-4 2 0 0 0,4 119 1 0 0,-25 43 1140 0 0,1-5-780 0 0,12-116-451 0 0,-3-105-42 0 0,0-1 1 0 0,15 48-1 0 0,-15-63-45 0 0,1-1 0 0 0,0 0 0 0 0,0 0 0 0 0,9 13 0 0 0,-11-20-263 0 0,0 1 1 0 0,1-1-1 0 0,-1 0 1 0 0,1 0-1 0 0,0 0 1 0 0,0-1 0 0 0,0 1-1 0 0,0-1 1 0 0,1 0-1 0 0,0 0 1 0 0,8 4-1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1257 240 2303 0 0,'-42'-13'11107'0'0,"31"7"-9804"0"0,-14-7-763 0 0,1 1-530 0 0,5 2 631 0 0,-25-19 0 0 0,8 5 325 0 0,6 9-446 0 0,0 2 0 0 0,-1 1 0 0 0,-57-14 0 0 0,3 1-312 0 0,51 14-132 0 0,1 2 0 0 0,-55-9 0 0 0,73 16-53 0 0,-1 1 0 0 0,0 0-1 0 0,0 2 1 0 0,1 0 0 0 0,-1 0-1 0 0,1 1 1 0 0,-1 1 0 0 0,-16 6-1 0 0,9-1-22 0 0,1 2 0 0 0,-1 0 0 0 0,2 1 0 0 0,-1 1 0 0 0,2 2 0 0 0,0 0 0 0 0,0 1 0 0 0,2 0 0 0 0,0 2 0 0 0,0 0 0 0 0,2 1 0 0 0,0 1 0 0 0,1 0 0 0 0,1 1 0 0 0,-20 39 0 0 0,6-3 0 0 0,3 1-1 0 0,3 1 0 0 0,2 2 1 0 0,3-1-1 0 0,2 2 1 0 0,-7 68-1 0 0,16-76 1 0 0,3 0-1 0 0,2 0 1 0 0,2 1-1 0 0,3-1 1 0 0,2 0-1 0 0,2 0 1 0 0,22 74-1 0 0,-16-84 62 0 0,2 0 0 0 0,2-2 0 0 0,2 0 0 0 0,35 55 0 0 0,-25-51 32 0 0,3-1 1 0 0,1-2-1 0 0,54 52 1 0 0,-75-83 7 0 0,0 0 1 0 0,1-1-1 0 0,0-1 1 0 0,0 0-1 0 0,1-1 1 0 0,0 0-1 0 0,1-1 1 0 0,21 7-1 0 0,-10-6-28 0 0,1-2 0 0 0,1 0 0 0 0,-1-2 0 0 0,32 1 0 0 0,-28-4-45 0 0,1-1-1 0 0,0-2 1 0 0,-1-1-1 0 0,1-2 1 0 0,-1-1-1 0 0,58-18 0 0 0,-74 17-41 0 0,0 0 0 0 0,-1-1-1 0 0,1-1 1 0 0,-2 0 0 0 0,1-1-1 0 0,-1 0 1 0 0,18-18-1 0 0,79-94-1523 0 0,-102 111 1236 0 0,29-36-1212 0 0,-1-4-70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2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0 347 3679 0 0,'3'-1'7976'0'0,"35"-11"-7542"0"0,0-2 0 0 0,41-21 0 0 0,-19 8 122 0 0,-8 4-14 0 0,0 4 1 0 0,1 1-1 0 0,1 3 0 0 0,0 2 1 0 0,76-7-1 0 0,-19 17-402 0 0,-40 2-80 0 0,-49 0-60 0 0,-1-2 0 0 0,0 0 1 0 0,36-11-1 0 0,61-27-2 0 0,-47 15-13 0 0,65-22-1739 0 0,-112 39 364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2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1 286 7367 0 0,'0'0'667'0'0,"3"1"-547"0"0,5 2 763 0 0,0-1 0 0 0,0 1-1 0 0,-1 1 1 0 0,1 0 0 0 0,13 8 0 0 0,-16-8-826 0 0,-1 0 0 0 0,1 0 0 0 0,-1 0 1 0 0,0 1-1 0 0,0 0 0 0 0,3 5 0 0 0,6 10-55 0 0,-1 2 1 0 0,-2-1-1 0 0,0 2 0 0 0,10 32 0 0 0,19 100 301 0 0,-26-100-13 0 0,13 80 113 0 0,1 2-144 0 0,1-17-220 0 0,49 125 0 0 0,-74-238-28 0 0,9 18 64 0 0,-10-23 31 0 0,-2-2-97 0 0,0 1 1 0 0,0-1-1 0 0,1 1 0 0 0,-1-1 0 0 0,0 0 1 0 0,1 1-1 0 0,-1-1 0 0 0,1 1 0 0 0,-1-1 0 0 0,0 0 1 0 0,1 1-1 0 0,-1-1 0 0 0,1 0 0 0 0,-1 0 0 0 0,1 1 1 0 0,0-1-1 0 0,6 4 128 0 0,-6-3-123 0 0,-1-1-1 0 0,1 1 1 0 0,0-1 0 0 0,-1 0 0 0 0,1 1 0 0 0,0-1 0 0 0,-1 0 0 0 0,1 1 0 0 0,0-1 0 0 0,-1 0 0 0 0,1 0 0 0 0,0 0 0 0 0,0 1 0 0 0,0-1-1 0 0,-1 0 1 0 0,1 0 0 0 0,0 0 0 0 0,0 0 0 0 0,-1 0 0 0 0,1 0 0 0 0,0-1 0 0 0,0 1 0 0 0,-1 0 0 0 0,1 0 0 0 0,0-1 0 0 0,0 1 0 0 0,-1 0 0 0 0,1-1-1 0 0,0 1 1 0 0,-1 0 0 0 0,1-1 0 0 0,0 1 0 0 0,-1-1 0 0 0,1 1 0 0 0,0-2 0 0 0,6-7 61 0 0,0-1 0 0 0,0 0 1 0 0,-1 0-1 0 0,7-17 0 0 0,18-53 358 0 0,-5 15-169 0 0,-1 5-188 0 0,31-70 28 0 0,79-134 0 0 0,14 8 740 0 0,-60 121-375 0 0,-75 113-414 0 0,4-4-25 0 0,21-44-1 0 0,-34 61-27 0 0,-1-2 0 0 0,0 1 0 0 0,0 0 0 0 0,-1-1 0 0 0,-1 1 0 0 0,0-1-1 0 0,0 0 1 0 0,-1-12 0 0 0,3-32-2 0 0,-4 53-189 0 0,0-1 0 0 0,0 1 0 0 0,1 0 0 0 0,-1-1 0 0 0,1 1 0 0 0,-1 0 1 0 0,1-1-1 0 0,0 1 0 0 0,0 0 0 0 0,0 0 0 0 0,0 0 0 0 0,1 0 0 0 0,-1 0 0 0 0,0 0 0 0 0,1 0 0 0 0,-1 0 0 0 0,1 0 0 0 0,0 1 0 0 0,0-1 0 0 0,3-2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874 1177 10135 0 0,'-6'1'199'0'0,"0"-1"0"0"0,0 1 0 0 0,1-1 0 0 0,-1-1-1 0 0,0 1 1 0 0,0-1 0 0 0,1 0 0 0 0,-11-3 0 0 0,1-1 1563 0 0,-27-14 1 0 0,-3-1-1256 0 0,-54-16-1 0 0,82 30-316 0 0,-1 2 1 0 0,0 0-1 0 0,-1 1 0 0 0,1 1 0 0 0,0 1 0 0 0,-20 1 0 0 0,-110 16 2077 0 0,51-4-1515 0 0,24-8-12 0 0,63-3-636 0 0,0-2-1 0 0,1 0 1 0 0,-1 0 0 0 0,1-1-1 0 0,-15-3 1 0 0,20 3-95 0 0,0 0 0 0 0,-1 1 0 0 0,1-1 0 0 0,0-1 0 0 0,0 1 0 0 0,0-1-1 0 0,1 1 1 0 0,-1-1 0 0 0,0 0 0 0 0,1 0 0 0 0,0-1 0 0 0,0 1 0 0 0,0-1 0 0 0,0 1 0 0 0,1-1 0 0 0,-1 0 0 0 0,1 0-1 0 0,0 0 1 0 0,0-1 0 0 0,0 1 0 0 0,1 0 0 0 0,-1-1 0 0 0,1 1 0 0 0,0-1 0 0 0,1 1 0 0 0,-1-1 0 0 0,1 1-1 0 0,0-1 1 0 0,0 0 0 0 0,1-8 0 0 0,1-2-57 0 0,1-1 0 0 0,1 1 0 0 0,0 0 0 0 0,1 0-1 0 0,1 0 1 0 0,0 0 0 0 0,1 1 0 0 0,0 0 0 0 0,13-17 0 0 0,38-46-26 0 0,90-93 1 0 0,-111 131 66 0 0,1 3 0 0 0,2 1 0 0 0,2 3 0 0 0,0 1 0 0 0,3 1 0 0 0,0 3-1 0 0,2 2 1 0 0,95-37 0 0 0,-26 24-13 0 0,75-28-24 0 0,-119 39 44 0 0,119-28 0 0 0,78 5 0 0 0,-241 45-6 0 0,0 2-1 0 0,1 1 0 0 0,-1 2 1 0 0,47 4-1 0 0,-61-2 3 0 0,0 0 0 0 0,0 1-1 0 0,0 1 1 0 0,-1 1 0 0 0,0 0 0 0 0,1 0-1 0 0,-2 1 1 0 0,1 1 0 0 0,-1 0 0 0 0,0 1-1 0 0,13 11 1 0 0,-3 2-11 0 0,-1 1-1 0 0,-1 0 1 0 0,-1 2-1 0 0,-2 0 1 0 0,0 1-1 0 0,-1 1 1 0 0,21 48-1 0 0,-28-53 16 0 0,-1 1 0 0 0,-1-1 0 0 0,-1 2 0 0 0,0-1 0 0 0,-2 1 0 0 0,2 27 0 0 0,-5-20 0 0 0,-1 0 0 0 0,-2 0 0 0 0,0 0 0 0 0,-10 38 0 0 0,-5 10 6 0 0,-4 0-1 0 0,-45 109 0 0 0,41-130 10 0 0,-3-1 0 0 0,-2-1-1 0 0,-65 89 1 0 0,91-139-13 0 0,-16 24 8 0 0,-2-2 0 0 0,-1-1 1 0 0,0-1-1 0 0,-39 32 0 0 0,27-31-7 0 0,-1-2 0 0 0,0-1-1 0 0,-76 33 1 0 0,-32 3 37 0 0,-138 62 37 0 0,181-79-77 0 0,26-13 0 0 0,48-17 0 0 0,-14 5 0 0 0,-65 39 0 0 0,78-38 2 0 0,-48 42-1 0 0,62-47-4 0 0,1 1 1 0 0,0 1-1 0 0,1 0 0 0 0,-18 28 1 0 0,25-35-6 0 0,1 0 0 0 0,1 0 0 0 0,-1 0 1 0 0,1 0-1 0 0,0 1 0 0 0,1-1 1 0 0,0 1-1 0 0,1 0 0 0 0,-2 16 0 0 0,4-13-3 0 0,-1 0-1 0 0,1 0 0 0 0,1 0 0 0 0,0-1 0 0 0,1 1 0 0 0,6 18 0 0 0,3-4 6 0 0,0-1 0 0 0,2 0 0 0 0,0 0-1 0 0,2-2 1 0 0,26 31 0 0 0,91 100-202 0 0,-115-132-53 0 0,-2 1 0 0 0,0 0-1 0 0,22 44 1 0 0,-12-4-5635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2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138 146 9215 0 0,'0'0'9'0'0,"-16"2"632"0"0,0-1 1 0 0,-31-1-1 0 0,13-7 3445 0 0,32 7-4011 0 0,1 0-1 0 0,0-1 1 0 0,-1 1 0 0 0,1-1-1 0 0,0 0 1 0 0,0 1 0 0 0,0-1-1 0 0,-1 0 1 0 0,1 0 0 0 0,0 0-1 0 0,0 1 1 0 0,0-1 0 0 0,0 0-1 0 0,0-1 1 0 0,0 1 0 0 0,1 0-1 0 0,-1 0 1 0 0,0 0 0 0 0,1 0-1 0 0,-1-1 1 0 0,0 1 0 0 0,1 0-1 0 0,-1-1 1 0 0,1 1 0 0 0,0 0-1 0 0,0-1 1 0 0,-1 1 0 0 0,1 0-1 0 0,0-1 1 0 0,0 1 0 0 0,0-1-1 0 0,0-1 1 0 0,1 0-128 0 0,0 0 0 0 0,-1 0 0 0 0,1 0-1 0 0,0 0 1 0 0,0 0 0 0 0,0 0 0 0 0,1 0 0 0 0,-1 0 0 0 0,1 1 0 0 0,0-1-1 0 0,-1 0 1 0 0,5-4 0 0 0,-1 4 29 0 0,0-1 0 0 0,-1 1 0 0 0,1 0-1 0 0,0 0 1 0 0,0 0 0 0 0,1 0 0 0 0,-1 1-1 0 0,1 0 1 0 0,-1 0 0 0 0,1 1 0 0 0,-1-1 0 0 0,1 1-1 0 0,0 1 1 0 0,0-1 0 0 0,0 1 0 0 0,-1 0-1 0 0,10 1 1 0 0,-9-1-15 0 0,1 1-1 0 0,0 0 0 0 0,0 1 0 0 0,-1-1 1 0 0,1 1-1 0 0,-1 0 0 0 0,0 1 0 0 0,0 0 1 0 0,0 0-1 0 0,0 0 0 0 0,0 1 0 0 0,0-1 1 0 0,-1 1-1 0 0,9 9 0 0 0,-11-10-80 0 0,-1-1 0 0 0,1 1 0 0 0,-1 0 0 0 0,0 0 0 0 0,0 1-1 0 0,0-1 1 0 0,0 0 0 0 0,2 7 0 0 0,-3-4 43 0 0,0 0 0 0 0,-1 0 1 0 0,1 0-1 0 0,-1 0 0 0 0,0 0 0 0 0,-1-1 0 0 0,0 8 0 0 0,0-10 104 0 0,0-1-1 0 0,1 0 0 0 0,-1 0 0 0 0,0 1 1 0 0,-1-1-1 0 0,1 0 0 0 0,0 0 0 0 0,-1 0 1 0 0,1 0-1 0 0,-1 0 0 0 0,1-1 0 0 0,-1 1 1 0 0,0 0-1 0 0,-2 1 0 0 0,0 1 83 0 0,2-2-57 0 0,0-1 0 0 0,0 1 0 0 0,-1-1 0 0 0,1 0 0 0 0,0 0-1 0 0,0 1 1 0 0,-1-2 0 0 0,1 1 0 0 0,-1 0 0 0 0,1 0 0 0 0,0-1 0 0 0,-1 1 0 0 0,0-1 0 0 0,1 0 0 0 0,-4 1 0 0 0,1-2 81 0 0,-1 1 1 0 0,1 0 0 0 0,0-1 0 0 0,-1 0-1 0 0,-8-3 1 0 0,12 3-89 0 0,-1 0-1 0 0,1 0 0 0 0,-1 0 1 0 0,1 0-1 0 0,-1-1 0 0 0,1 0 1 0 0,0 1-1 0 0,0-1 1 0 0,0 0-1 0 0,0 0 0 0 0,0 0 1 0 0,0 0-1 0 0,0 0 0 0 0,1-1 1 0 0,-1 1-1 0 0,1 0 1 0 0,-1-1-1 0 0,1 1 0 0 0,0-1 1 0 0,0 1-1 0 0,0-1 0 0 0,1 0 1 0 0,-1 0-1 0 0,1 1 0 0 0,-1-1 1 0 0,1 0-1 0 0,0 0 1 0 0,0 1-1 0 0,0-5 0 0 0,1 1-24 0 0,-1 1 0 0 0,1-1 0 0 0,0 0-1 0 0,1 1 1 0 0,-1-1 0 0 0,1 1 0 0 0,0 0 0 0 0,0-1-1 0 0,1 1 1 0 0,0 0 0 0 0,0 0 0 0 0,0 1-1 0 0,6-8 1 0 0,-4 6-117 0 0,1 1 0 0 0,0-1 0 0 0,0 1 0 0 0,1 0 0 0 0,0 1 0 0 0,0 0 0 0 0,0 0 0 0 0,0 0 0 0 0,0 1 0 0 0,1 0 0 0 0,-1 0-1 0 0,1 1 1 0 0,0 0 0 0 0,10-1 0 0 0,-4 2-1327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601 563 2303 0 0,'7'-11'1235'0'0,"-4"7"-702"0"0,-1 0 1 0 0,0-1 0 0 0,0 0 0 0 0,-1 1-1 0 0,1-1 1 0 0,-1 0 0 0 0,1-8-1 0 0,-1 3 515 0 0,0 0 0 0 0,-1 1 0 0 0,0-1 0 0 0,-2-14 0 0 0,1 17-862 0 0,0 0 0 0 0,-1 0 0 0 0,0 0-1 0 0,-1 1 1 0 0,1-1 0 0 0,-1 1 0 0 0,-1-1 0 0 0,1 1-1 0 0,-1 0 1 0 0,0 0 0 0 0,0 0 0 0 0,-1 1-1 0 0,-7-7 1 0 0,8 8-99 0 0,0 1 0 0 0,0-1 0 0 0,0 1 0 0 0,-1 1 0 0 0,0-1 0 0 0,1 1 0 0 0,-1 0 0 0 0,0 0 1 0 0,0 0-1 0 0,0 0 0 0 0,0 1 0 0 0,-1 0 0 0 0,1 0 0 0 0,0 0 0 0 0,-1 1 0 0 0,1 0 0 0 0,0 0 0 0 0,-9 1 0 0 0,4 1-59 0 0,0 0 0 0 0,0 1 0 0 0,0 0 1 0 0,0 0-1 0 0,1 1 0 0 0,0 0 0 0 0,0 1 0 0 0,-10 6 0 0 0,7-2-18 0 0,-1 0 0 0 0,1 1 0 0 0,1 1 0 0 0,-18 20-1 0 0,7-1-31 0 0,1 0 0 0 0,1 2 0 0 0,-26 55-1 0 0,10-3-5 0 0,3 2 0 0 0,4 1 0 0 0,4 2 0 0 0,-21 132 0 0 0,37-161 28 0 0,2 0 0 0 0,2 98 0 0 0,7-128 0 0 0,0-1 0 0 0,2 0 0 0 0,1 0 0 0 0,2 0 0 0 0,0-1 0 0 0,2 0 0 0 0,18 40 0 0 0,-18-52 26 0 0,0 0 0 0 0,2 0 0 0 0,-1-1 0 0 0,2-1 0 0 0,0 0 0 0 0,1 0 0 0 0,0-1 0 0 0,1-1 0 0 0,0 0 0 0 0,1-1 0 0 0,0-1 0 0 0,1 0 0 0 0,0-1 0 0 0,0-1 0 0 0,1 0 0 0 0,32 9 0 0 0,-28-11 36 0 0,0 0 0 0 0,0-2 1 0 0,1-1-1 0 0,0-1 0 0 0,-1 0 0 0 0,1-2 1 0 0,0 0-1 0 0,0-2 0 0 0,-1 0 1 0 0,1-2-1 0 0,-1 0 0 0 0,0-1 1 0 0,0-1-1 0 0,20-9 0 0 0,4-6 10 0 0,74-47 0 0 0,34-40 70 0 0,-106 71-102 0 0,-2-2 1 0 0,-1-2 0 0 0,-2-2 0 0 0,-2-1 0 0 0,38-56 0 0 0,-29 30 172 0 0,-4-2 0 0 0,68-149 0 0 0,-94 175-24 0 0,-2-1-1 0 0,-1-1 0 0 0,-3-1 0 0 0,-2 0 1 0 0,-3 0-1 0 0,4-65 0 0 0,-11 78-97 0 0,-2 1 0 0 0,-1-1-1 0 0,-2 1 1 0 0,-2-1 0 0 0,-1 1-1 0 0,-1 1 1 0 0,-3-1 0 0 0,0 2-1 0 0,-2-1 1 0 0,-2 2 0 0 0,-26-45-1 0 0,31 62 23 0 0,-1 1 0 0 0,0 0 0 0 0,-1 1 0 0 0,-1 0 0 0 0,0 1 0 0 0,0 1 0 0 0,-1 0 0 0 0,-1 0 0 0 0,0 1 0 0 0,0 1-1 0 0,-1 1 1 0 0,0 0 0 0 0,-1 1 0 0 0,1 1 0 0 0,-24-5 0 0 0,15 5 1 0 0,0 1 0 0 0,-1 1-1 0 0,0 1 1 0 0,0 1 0 0 0,0 2-1 0 0,0 1 1 0 0,0 0 0 0 0,0 2-1 0 0,-49 12 1 0 0,57-9-113 0 0,1 0-1 0 0,1 0 1 0 0,-1 2 0 0 0,1 0 0 0 0,0 1-1 0 0,-25 19 1 0 0,21-12-13 0 0,1 1-1 0 0,0 1 1 0 0,1 1-1 0 0,-17 23 1 0 0,2 6-122 0 0,2 1 0 0 0,1 2 1 0 0,-31 78-1 0 0,2 15-1583 0 0,32-74-22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471 333 455 0 0,'-13'9'-197'0'0,"-1"-1"-1"0"0,-19 7 2 0 0,15-8 2384 0 0,0 0 2 0 0,-1-2 0 0 0,0 0-1 0 0,0-2 1 0 0,0 0-1 0 0,-21 1 1 0 0,29-5-1921 0 0,1 1 0 0 0,0-1 0 0 0,0-1 0 0 0,0 1 0 0 0,0-2 0 0 0,1 1-1 0 0,-1-2 1 0 0,0 1 0 0 0,-15-10 0 0 0,18 9-257 0 0,1 0-1 0 0,0-1 0 0 0,0 0 0 0 0,0 0 1 0 0,0 0-1 0 0,1-1 0 0 0,0 0 1 0 0,0 0-1 0 0,1-1 0 0 0,0 1 1 0 0,0-1-1 0 0,0 0 0 0 0,1 0 1 0 0,0 0-1 0 0,0 0 0 0 0,1-1 1 0 0,0 1-1 0 0,0-1 0 0 0,1 1 1 0 0,0-1-1 0 0,0 0 0 0 0,1 1 0 0 0,0-1 1 0 0,0 0-1 0 0,1 1 0 0 0,0-1 1 0 0,0 0-1 0 0,1 1 0 0 0,0-1 1 0 0,0 1-1 0 0,1-1 0 0 0,0 1 1 0 0,0 0-1 0 0,1 0 0 0 0,0 1 1 0 0,0-1-1 0 0,0 1 0 0 0,1 0 1 0 0,0 0-1 0 0,10-9 0 0 0,0 3 0 0 0,2 1 0 0 0,0 1-1 0 0,0 1 1 0 0,1 0 0 0 0,19-7-1 0 0,-26 13-4 0 0,-1-1 0 0 0,1 1 0 0 0,0 0 0 0 0,-1 1 0 0 0,1 1 0 0 0,0-1 0 0 0,0 2 0 0 0,0 0 0 0 0,0 0 0 0 0,0 1 0 0 0,0 0 0 0 0,12 3 0 0 0,-15-2-13 0 0,0 0 0 0 0,-1 1 0 0 0,1 0 0 0 0,-1 1 0 0 0,0-1 0 0 0,0 1 0 0 0,0 1 0 0 0,0-1 1 0 0,-1 1-1 0 0,1 0 0 0 0,-1 1 0 0 0,-1 0 0 0 0,1 0 0 0 0,-1 0 0 0 0,0 0 0 0 0,8 14 0 0 0,-7-7-44 0 0,0-1-1 0 0,-1 1 1 0 0,-1 0 0 0 0,0 1-1 0 0,0-1 1 0 0,-2 1-1 0 0,1-1 1 0 0,-2 1 0 0 0,0 0-1 0 0,-1 0 1 0 0,0 0-1 0 0,-4 25 1 0 0,-1-9-73 0 0,-2 0 1 0 0,-1-1-1 0 0,-1 0 0 0 0,-22 50 1 0 0,10-39 241 0 0,-1 0 1 0 0,-2-2 0 0 0,-1 0 0 0 0,-3-2-1 0 0,0 0 1 0 0,-3-2 0 0 0,0-2 0 0 0,-2-1 0 0 0,-2-1-1 0 0,-1-2 1 0 0,-55 34 0 0 0,86-59-80 0 0,-60 40 557 0 0,63-41-530 0 0,1-1-2 0 0,-3 7-10 0 0,4-7-53 0 0,1 0 0 0 0,-1-1 0 0 0,0 1 0 0 0,0-1 0 0 0,0 1 0 0 0,0-1 0 0 0,1 1 0 0 0,-1 0 0 0 0,0-1 0 0 0,1 1 0 0 0,-1-1 0 0 0,0 1 0 0 0,1-1 0 0 0,-1 0 0 0 0,0 1 0 0 0,1-1 0 0 0,-1 1 0 0 0,1-1 0 0 0,-1 0 0 0 0,2 1 0 0 0,1 1 5 0 0,0-1 0 0 0,1 1 0 0 0,-1-1 0 0 0,1 0-1 0 0,-1 0 1 0 0,1 0 0 0 0,0-1 0 0 0,7 1 0 0 0,35-2 45 0 0,-29 0 25 0 0,77-4 705 0 0,117-22 1 0 0,91-35 1196 0 0,-124 24-1407 0 0,-99 24-505 0 0,39-8 63 0 0,-98 17-759 0 0,-1-1 0 0 0,1-1 0 0 0,33-17 0 0 0,-25 6-660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1025 18 7311 0 0,'0'0'660'0'0,"1"3"-541"0"0,16 56 462 0 0,-15-54-544 0 0,0 0 0 0 0,-1 0 0 0 0,1 0 0 0 0,-1 1 0 0 0,1 10-1 0 0,1 13 7 0 0,1-1-43 0 0,-2-14 391 0 0,8 22 0 0 0,-6-21 347 0 0,-2-7-268 0 0,-2-7-440 0 0,1 0 0 0 0,-1 0 0 0 0,1 0 1 0 0,-1 1-1 0 0,0-1 0 0 0,0 0 0 0 0,0 0 1 0 0,0 0-1 0 0,0 0 0 0 0,0 1 1 0 0,0-1-1 0 0,0 0 0 0 0,0 0 0 0 0,0 0 1 0 0,0 0-1 0 0,-1 2 0 0 0,-8 22 66 0 0,-12 12 926 0 0,15-31-844 0 0,4-5-2 0 0,1 0 0 0 0,-3 2-56 0 0,0-1 0 0 0,0-1 0 0 0,1 1 0 0 0,-8 2 0 0 0,9-4-32 0 0,0 0 16 0 0,-21-2 1391 0 0,10 3-659 0 0,4 2-777 0 0,0 2 481 0 0,9-6-509 0 0,0 0 0 0 0,-1 0 1 0 0,1 0-1 0 0,0 0 0 0 0,-1 0 1 0 0,1 0-1 0 0,0 0 0 0 0,-1 0 1 0 0,1 0-1 0 0,-1 1 1 0 0,0-2-1 0 0,-6-12 331 0 0,-10-26 313 0 0,17 39-514 0 0,-5-12 159 0 0,1 4-156 0 0,1 0 0 0 0,-2-17-1 0 0,-4-15 66 0 0,2 20-229 0 0,2 0 104 0 0,4 19 0 0 0,-6-9 108 0 0,2 6-114 0 0,0-1 1 0 0,0 1-1 0 0,0 0 0 0 0,-1 1 0 0 0,0-1 0 0 0,0 1 0 0 0,-10-5 1 0 0,2 3-3 0 0,1 0 0 0 0,-26-6 0 0 0,27 9-7 0 0,11 2-84 0 0,-1 0-1 0 0,0 1 0 0 0,0 0 1 0 0,1-1-1 0 0,-1 1 1 0 0,0 0-1 0 0,0 0 0 0 0,0 0 1 0 0,1 0-1 0 0,-1 0 1 0 0,-2 0-1 0 0,-10 2 0 0 0,5-3-4 0 0,1 0 0 0 0,-1 0 0 0 0,1-1 0 0 0,0 0 0 0 0,0 0 0 0 0,0-1 0 0 0,-11-5 0 0 0,-4 0 15 0 0,-2 1 104 0 0,-12-7 55 0 0,0 2-98 0 0,24 6-65 0 0,1 3 32 0 0,-12 3-33 0 0,19 1-10 0 0,-8-2 0 0 0,0 3 0 0 0,-1 0 0 0 0,3-1 0 0 0,0 1 0 0 0,-7 8 0 0 0,14-7 0 0 0,-18 3 0 0 0,14-4 0 0 0,-24 11 0 0 0,28-11 0 0 0,0 0 0 0 0,1 0 0 0 0,-1-1 0 0 0,1 1 0 0 0,0 1 0 0 0,-1-1 0 0 0,1 0 0 0 0,-4 5 0 0 0,-24 19 0 0 0,24-21 0 0 0,5-4 0 0 0,0 1 0 0 0,0-1 0 0 0,0 1 0 0 0,0 0 0 0 0,0 0 0 0 0,1 0 0 0 0,-1 0 0 0 0,0 0 0 0 0,1 0 0 0 0,-1 0 0 0 0,-1 5 0 0 0,-6 8 0 0 0,0 1 0 0 0,1 0 0 0 0,-11 31 0 0 0,13-31 0 0 0,3-6 0 0 0,0-1 0 0 0,-10 18 0 0 0,10-20-11 0 0,0 1-1 0 0,0-1 1 0 0,1 1-1 0 0,-1 0 1 0 0,0 8-1 0 0,-5 20 17 0 0,7-31-5 0 0,-3 20 0 0 0,0 3 0 0 0,-3 53 0 0 0,3-40 0 0 0,-2 0 0 0 0,-13 49 0 0 0,-8 54 0 0 0,5 38 0 0 0,14-131 0 0 0,2-18 0 0 0,-4 67 0 0 0,8-26 0 0 0,1-56 0 0 0,0 0 0 0 0,2 0 0 0 0,4 31 0 0 0,4 33 0 0 0,-7-74 0 0 0,-1-2 0 0 0,-1 0 0 0 0,1 0 0 0 0,-1-1 0 0 0,0 9 0 0 0,-1 12 0 0 0,2 39 0 0 0,4-22 0 0 0,2-12 14 0 0,-7-29 3 0 0,1 1 0 0 0,-1-1 1 0 0,1 0-1 0 0,0 0 0 0 0,-1 0 1 0 0,1 0-1 0 0,2 3 1 0 0,12 23 0 0 0,-7-14 25 0 0,2 0-33 0 0,-6-12-10 0 0,-3-1 1 0 0,0-1 0 0 0,1 1 0 0 0,-1 0-1 0 0,0-1 1 0 0,0 1 0 0 0,0 0 0 0 0,0 0 0 0 0,1 0 0 0 0,-1 0 0 0 0,0 0 0 0 0,-1 0-1 0 0,1 0 1 0 0,1 2 0 0 0,8 7 47 0 0,4 5-34 0 0,-12-13-13 0 0,14 9-4 0 0,5 7 3 0 0,-19-16 1 0 0,4 3 15 0 0,1-1-1 0 0,0 1 1 0 0,14 6 0 0 0,-8-4 13 0 0,1 0 1 0 0,-1-1-1 0 0,1-1 0 0 0,17 4 1 0 0,-17-6 26 0 0,15 6-48 0 0,-25-7 5 0 0,19 3 27 0 0,-9-3-40 0 0,1 0 0 0 0,-7-1 37 0 0,1 0 1 0 0,0 0-1 0 0,13-2 0 0 0,-13 1-7 0 0,-1 0 6 0 0,-7 0-5 0 0,24-8 27 0 0,-7 3-58 0 0,0 1 0 0 0,15-3 0 0 0,-23 2 0 0 0,0-1 0 0 0,29-8 69 0 0,-23 9 0 0 0,22-10 1 0 0,-3-2 71 0 0,-9 4-75 0 0,35-21-1 0 0,44-27-51 0 0,-69 42-214 0 0,-2-2 1 0 0,47-35-1 0 0,-61 40-744 0 0,29-34 0 0 0,-29 27-535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348 420 6823 0 0,'-2'0'1792'0'0,"0"0"-1677"0"0,-1-1-8 0 0,-12 6 139 0 0,12-2-221 0 0,0-1-3 0 0,-14 0 7 0 0,6 1 10 0 0,7-1 111 0 0,1 1 1 0 0,0-1-1 0 0,-1 1 0 0 0,1 0 0 0 0,0 0 0 0 0,1 0 1 0 0,-1 0-1 0 0,-4 7 0 0 0,-18 33 1754 0 0,20-34-1679 0 0,-43 68 367 0 0,7-14-616 0 0,38-55 24 0 0,-1 0-1 0 0,1 0 0 0 0,0 0 1 0 0,1 1-1 0 0,-3 14 1 0 0,-4 17 57 0 0,0-10 123 0 0,-6 41 1 0 0,-5 21 114 0 0,3-17-226 0 0,5-20-72 0 0,-12 59 195 0 0,19-73 406 0 0,1 1 1 0 0,3 42-1 0 0,-1 7 279 0 0,1-82-840 0 0,0 24 17 0 0,3 45-1 0 0,-3-73-53 0 0,7 20 0 0 0,-2-13 98 0 0,1-1 0 0 0,0 0 0 0 0,12 20 0 0 0,-9-19-32 0 0,-7-10 44 0 0,0-1-88 0 0,-1 0-1 0 0,1 0 1 0 0,0 0 0 0 0,0 0-1 0 0,0 0 1 0 0,0 0-1 0 0,0-1 1 0 0,0 1 0 0 0,2 0-1 0 0,14 16 126 0 0,0-3-88 0 0,33 12 39 0 0,-47-24-98 0 0,-1-1 0 0 0,-1 0 0 0 0,1 0 0 0 0,0 0 0 0 0,-1 0 0 0 0,1 0 0 0 0,0-1 0 0 0,-1 1 0 0 0,1-1 0 0 0,0 0 0 0 0,3 1 0 0 0,24 5 67 0 0,-18-5-24 0 0,0 0 0 0 0,0-1 0 0 0,-1 0 0 0 0,1-1 0 0 0,0 0 0 0 0,-1 0 0 0 0,15-5 0 0 0,49-11 362 0 0,-59 10-281 0 0,-12 5-114 0 0,0 1-1 0 0,1-1 0 0 0,-1 1 1 0 0,1 0-1 0 0,-1 0 0 0 0,1 0 1 0 0,-1 1-1 0 0,5-1 0 0 0,8-2 55 0 0,-7 2-40 0 0,0-1-1 0 0,0 0 1 0 0,0 0 0 0 0,0-1-1 0 0,-1 0 1 0 0,1-1 0 0 0,11-7-1 0 0,2 0 106 0 0,64-36 667 0 0,-14 6-459 0 0,-49 29-290 0 0,-2-2 1 0 0,21-16-1 0 0,-4 2-8 0 0,-23 17-39 0 0,0-2 0 0 0,17-18 0 0 0,11-10 0 0 0,-18 18 80 0 0,-2-1 1 0 0,0 0-1 0 0,32-49 0 0 0,-23 31-27 0 0,-18 20 4 0 0,-1 0 1 0 0,-1-1 0 0 0,0-1-1 0 0,14-46 1 0 0,-5 16-32 0 0,-14 35-14 0 0,0-1 0 0 0,-1-1-1 0 0,-2 1 1 0 0,0-1 0 0 0,0 0 0 0 0,-2 0-1 0 0,-1 0 1 0 0,-1 0 0 0 0,-3-32 0 0 0,-1-18 57 0 0,6-116 0 0 0,-1 166-70 0 0,-2 0 0 0 0,-1 0 0 0 0,0 0 0 0 0,-6-21 0 0 0,-27-80 70 0 0,20 67-39 0 0,10 30 8 0 0,-2 1 0 0 0,-10-25 0 0 0,15 45-30 0 0,0-1 0 0 0,-1 1 0 0 0,1 0 0 0 0,-1 0 0 0 0,0 0 0 0 0,0 0 0 0 0,-1 1 0 0 0,1-1-1 0 0,-1 1 1 0 0,1 0 0 0 0,-1 0 0 0 0,0 0 0 0 0,-7-4 0 0 0,-5-1 3 0 0,0 1 0 0 0,-25-8 0 0 0,16 6-19 0 0,12 5 8 0 0,1 1 1 0 0,-1 1-1 0 0,-19-3 0 0 0,-22-3-12 0 0,47 7 6 0 0,-1 0-1 0 0,0 1 1 0 0,0-1-1 0 0,-1 2 1 0 0,1-1-1 0 0,0 1 0 0 0,-8 2 1 0 0,-19 1 5 0 0,28-3 2 0 0,-1 1-1 0 0,1-1 1 0 0,0 1-1 0 0,-9 4 0 0 0,-23 5-55 0 0,21-9 40 0 0,1 1 0 0 0,-1 1 0 0 0,1 0 0 0 0,-34 14 0 0 0,42-14 9 0 0,0 0-1 0 0,0 0 1 0 0,1 1 0 0 0,-1 0-1 0 0,1 0 1 0 0,0 1-1 0 0,1 0 1 0 0,-1 1 0 0 0,-11 13-1 0 0,-8 16-41 0 0,1 2-1 0 0,1 1 1 0 0,2 1-1 0 0,-27 65 1 0 0,39-77-18 0 0,-4 13-147 0 0,-13 44 0 0 0,-14 44-1995 0 0,33-106 838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0 381 8495 0 0,'2'2'2815'0'0,"2"4"-2756"0"0,1-2 0 0 0,-1 1 0 0 0,1 0 0 0 0,0-1 0 0 0,1 0 0 0 0,-1 0 0 0 0,1-1 0 0 0,-1 1 0 0 0,1-1 0 0 0,0 0 0 0 0,0-1 0 0 0,11 4 0 0 0,-5-3-39 0 0,-1 0 0 0 0,1-1 0 0 0,0 0 0 0 0,1-1 1 0 0,-1 0-1 0 0,22-2 0 0 0,76-15 815 0 0,-51 6-182 0 0,107-13 1144 0 0,-33 6-733 0 0,15-3-336 0 0,-139 18-691 0 0,223-52 284 0 0,-92 19-318 0 0,-38 12 91 0 0,98-19 486 0 0,-19 5 153 0 0,-166 32-659 0 0,0-1-1 0 0,21-9 1 0 0,-19 7-22 0 0,21-7 1 0 0,16-2 16 0 0,88-43 0 0 0,-141 60-66 0 0,6-4 20 0 0,-1 0-1 0 0,0 1 1 0 0,0-2 0 0 0,0 1-1 0 0,6-7 1 0 0,-9 8 20 0 0,4-3-22 0 0,-6 5 58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59 425 1375 0 0,'0'0'5376'0'0,"-2"0"-5322"0"0,-54-12 6863 0 0,56 12-6883 0 0,2-2-27 0 0,-1 0-1 0 0,1 0 1 0 0,-1 1 0 0 0,1-1 0 0 0,0 0-1 0 0,0 1 1 0 0,2-3 0 0 0,15-7 115 0 0,-1 0 0 0 0,2 0-1 0 0,-1 2 1 0 0,2 0 0 0 0,28-7 0 0 0,-17 5 284 0 0,32-16 0 0 0,-11 1 122 0 0,0 2 0 0 0,2 2 1 0 0,106-26-1 0 0,-104 36-497 0 0,293-78 595 0 0,-225 54-52 0 0,-88 26-516 0 0,-35 10-54 0 0,1 0 0 0 0,-1-1 0 0 0,0 1 0 0 0,0-1 0 0 0,0 1 0 0 0,0-1 0 0 0,0 0 0 0 0,0 0 0 0 0,0 0-1 0 0,-1 0 1 0 0,4-3 0 0 0,-3 3-1 0 0,0-1 0 0 0,0 1-1 0 0,0 0 1 0 0,1-1-1 0 0,-1 1 1 0 0,0 0 0 0 0,1 0-1 0 0,-1 0 1 0 0,0 1 0 0 0,4-2-1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5T16:26:17.1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0 341 6911 0 0,'0'0'528'0'0,"3"-1"-341"0"0,151-85 4634 0 0,-138 76-4837 0 0,2-1-119 0 0,26-12 0 0 0,-29 17-17 0 0,107-47-546 0 0,-96 43 916 0 0,1 1 0 0 0,0 1-1 0 0,47-8 1 0 0,-48 11 129 0 0,-13 2-172 0 0,152-25 1818 0 0,-147 25-1936 0 0,1 0 0 0 0,25-9 1 0 0,49-23 56 0 0,-78 28-114 0 0,0 1 0 0 0,-3 0-18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7C5E7-8FD9-4E0E-830D-B2A5EF311B4B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D905-9603-4C4B-89B3-DE83421CFD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89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C474-C465-4919-84E2-AB14652EDCC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537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46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26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4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090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C474-C465-4919-84E2-AB14652EDCC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33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016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186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847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623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3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134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83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512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850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831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020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530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337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573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472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39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25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6686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0423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381A5-13C4-467D-A231-E95BF478C8CF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642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172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381A5-13C4-467D-A231-E95BF478C8CF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92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25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39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0310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042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381A5-13C4-467D-A231-E95BF478C8CF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64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0507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381A5-13C4-467D-A231-E95BF478C8CF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925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25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396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66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622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68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871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865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9D905-9603-4C4B-89B3-DE83421CFDC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9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be2020.fr/" TargetMode="Externa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4412A-9822-9BFB-5F98-DACC627D1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85D02A-CBF4-C0DA-32D0-3F835725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2794B6-7323-91DB-FBC2-D26000C9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0708-5BB4-4DBB-8233-5454846B320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A0FB95-3C1F-3886-B978-066D4C22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010525-6BAF-CB87-7171-2F909B86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FA73-BA9D-4C3D-AD92-80F4ECE90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24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138C6-30AB-274B-E752-137C64FC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F61F04-D1FB-7424-2961-40230E6E0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772755-0493-1EF0-7C95-B2814985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0708-5BB4-4DBB-8233-5454846B320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10DB40-4F12-5738-C5A5-42C9BE5B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640603-9EC8-C398-296A-BCAF90D8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FA73-BA9D-4C3D-AD92-80F4ECE90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2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0C8E3D8-95CD-3108-DE3D-E0AE66AE8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58BEB2-28E0-6B72-C941-F0093D516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11406-C66E-E0AD-2B86-B83EEA24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0708-5BB4-4DBB-8233-5454846B320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E1F24F-679E-D1D2-291D-85A95214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F9E5E-37B1-C473-4090-CE2DA05C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FA73-BA9D-4C3D-AD92-80F4ECE90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193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E8CB23B-A5EF-43A4-BAA3-DCB28B57D02D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/>
          <a:stretch/>
        </p:blipFill>
        <p:spPr bwMode="auto">
          <a:xfrm>
            <a:off x="7860686" y="639071"/>
            <a:ext cx="1570370" cy="15569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AA15F58-8F29-4A7D-BB13-A148A6DF2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2" b="27140"/>
          <a:stretch/>
        </p:blipFill>
        <p:spPr>
          <a:xfrm>
            <a:off x="9643926" y="6131594"/>
            <a:ext cx="2174537" cy="400407"/>
          </a:xfrm>
          <a:prstGeom prst="rect">
            <a:avLst/>
          </a:prstGeom>
        </p:spPr>
      </p:pic>
      <p:pic>
        <p:nvPicPr>
          <p:cNvPr id="2" name="Picture 2" descr="Institut Français pour la Performance du Bâtiment (@IFPEB ...">
            <a:extLst>
              <a:ext uri="{FF2B5EF4-FFF2-40B4-BE49-F238E27FC236}">
                <a16:creationId xmlns:a16="http://schemas.microsoft.com/office/drawing/2014/main" id="{41D91B8C-0749-DA78-356B-627C686383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6" b="26578"/>
          <a:stretch/>
        </p:blipFill>
        <p:spPr bwMode="auto">
          <a:xfrm>
            <a:off x="8349476" y="6150365"/>
            <a:ext cx="947297" cy="4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3A4EA8-6649-9037-E2C9-B33FF6613507}"/>
              </a:ext>
            </a:extLst>
          </p:cNvPr>
          <p:cNvSpPr txBox="1"/>
          <p:nvPr userDrawn="1"/>
        </p:nvSpPr>
        <p:spPr>
          <a:xfrm>
            <a:off x="5643286" y="2627056"/>
            <a:ext cx="6005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/>
              <a:t>Le Hub </a:t>
            </a:r>
          </a:p>
          <a:p>
            <a:pPr algn="ctr"/>
            <a:r>
              <a:rPr lang="fr-FR" sz="3600" b="1"/>
              <a:t>des prescripteurs bas carbone </a:t>
            </a:r>
          </a:p>
        </p:txBody>
      </p:sp>
      <p:pic>
        <p:nvPicPr>
          <p:cNvPr id="7" name="Image 6" descr="Une image contenant plein air, bâtiment, ciel, immeuble&#10;&#10;Description générée automatiquement">
            <a:extLst>
              <a:ext uri="{FF2B5EF4-FFF2-40B4-BE49-F238E27FC236}">
                <a16:creationId xmlns:a16="http://schemas.microsoft.com/office/drawing/2014/main" id="{9FB2117D-F3B7-AF6E-C046-2EB97BBE3A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543" y="0"/>
            <a:ext cx="565122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930CC4-90D2-838F-C333-F390216895AD}"/>
              </a:ext>
            </a:extLst>
          </p:cNvPr>
          <p:cNvSpPr/>
          <p:nvPr userDrawn="1"/>
        </p:nvSpPr>
        <p:spPr>
          <a:xfrm>
            <a:off x="-563673" y="0"/>
            <a:ext cx="5858363" cy="6858000"/>
          </a:xfrm>
          <a:prstGeom prst="rect">
            <a:avLst/>
          </a:prstGeom>
          <a:solidFill>
            <a:schemeClr val="bg1">
              <a:alpha val="358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137801-3E1C-E9A2-60E7-026D1BB64DCD}"/>
              </a:ext>
            </a:extLst>
          </p:cNvPr>
          <p:cNvSpPr/>
          <p:nvPr userDrawn="1"/>
        </p:nvSpPr>
        <p:spPr>
          <a:xfrm>
            <a:off x="5887581" y="3717810"/>
            <a:ext cx="5516580" cy="194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i="1">
                <a:solidFill>
                  <a:prstClr val="black"/>
                </a:solidFill>
              </a:rPr>
              <a:t>La plateforme de collaboration pour détecter, susciter et mettre en œuvre des solutions </a:t>
            </a:r>
          </a:p>
          <a:p>
            <a:pPr algn="ctr">
              <a:defRPr/>
            </a:pPr>
            <a:r>
              <a:rPr lang="fr-FR" sz="2000" i="1">
                <a:solidFill>
                  <a:prstClr val="black"/>
                </a:solidFill>
              </a:rPr>
              <a:t>bas carbone pour le bâtiment</a:t>
            </a:r>
          </a:p>
        </p:txBody>
      </p:sp>
    </p:spTree>
    <p:extLst>
      <p:ext uri="{BB962C8B-B14F-4D97-AF65-F5344CB8AC3E}">
        <p14:creationId xmlns:p14="http://schemas.microsoft.com/office/powerpoint/2010/main" val="340249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4CC1133-EF82-4D68-B686-CB75DB272A53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/>
          <a:stretch/>
        </p:blipFill>
        <p:spPr bwMode="auto">
          <a:xfrm>
            <a:off x="10960101" y="164218"/>
            <a:ext cx="1143000" cy="1220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DF15171-02BA-44CE-B8E1-714FC745AE4E}"/>
              </a:ext>
            </a:extLst>
          </p:cNvPr>
          <p:cNvCxnSpPr>
            <a:cxnSpLocks/>
          </p:cNvCxnSpPr>
          <p:nvPr userDrawn="1"/>
        </p:nvCxnSpPr>
        <p:spPr>
          <a:xfrm>
            <a:off x="9879496" y="817435"/>
            <a:ext cx="1109785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CB2C35D-89A3-403E-B782-E49E234242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80018" y="819428"/>
            <a:ext cx="0" cy="2936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4D2A38D-6CF5-4B1D-BC2D-8FE4AE40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F44A00BB-C79C-419E-B1B1-F092355B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7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D415D-CA15-414D-990A-BDF5E3CD4AEA}" type="slidenum">
              <a:rPr lang="en-GB" smtClean="0"/>
              <a:t>‹N°›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80F41F-9380-496F-80ED-BCDBC99687D0}"/>
              </a:ext>
            </a:extLst>
          </p:cNvPr>
          <p:cNvSpPr/>
          <p:nvPr userDrawn="1"/>
        </p:nvSpPr>
        <p:spPr>
          <a:xfrm>
            <a:off x="7692572" y="312928"/>
            <a:ext cx="3124784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ts val="1200"/>
              </a:spcBef>
            </a:pPr>
            <a:r>
              <a:rPr lang="fr-FR" sz="2800" b="1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 descr="Institut Français pour la Performance du Bâtiment (@IFPEB ...">
            <a:extLst>
              <a:ext uri="{FF2B5EF4-FFF2-40B4-BE49-F238E27FC236}">
                <a16:creationId xmlns:a16="http://schemas.microsoft.com/office/drawing/2014/main" id="{ED679D09-70C2-9050-554B-03A6C9B4557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6" b="26578"/>
          <a:stretch/>
        </p:blipFill>
        <p:spPr bwMode="auto">
          <a:xfrm>
            <a:off x="144762" y="6510399"/>
            <a:ext cx="449616" cy="2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C72517-6B62-C180-4C44-F48857115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>
          <a:xfrm>
            <a:off x="653391" y="6551095"/>
            <a:ext cx="931321" cy="145377"/>
          </a:xfrm>
          <a:prstGeom prst="rect">
            <a:avLst/>
          </a:prstGeom>
          <a:noFill/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7E6D44FB-822F-D8BD-33E1-36B67E76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129" y="312928"/>
            <a:ext cx="8977448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669477B-41BF-3811-F316-10DFD679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940" y="2286828"/>
            <a:ext cx="8977448" cy="485440"/>
          </a:xfrm>
        </p:spPr>
        <p:txBody>
          <a:bodyPr anchor="ctr"/>
          <a:lstStyle>
            <a:lvl1pPr marL="0" indent="0">
              <a:buClr>
                <a:schemeClr val="accent1"/>
              </a:buClr>
              <a:buNone/>
              <a:defRPr sz="1600" b="1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FF9C1BD-8F8C-6DA5-FC67-AA13C58DE4F6}"/>
              </a:ext>
            </a:extLst>
          </p:cNvPr>
          <p:cNvSpPr/>
          <p:nvPr userDrawn="1"/>
        </p:nvSpPr>
        <p:spPr>
          <a:xfrm>
            <a:off x="421773" y="2218281"/>
            <a:ext cx="624285" cy="622534"/>
          </a:xfrm>
          <a:custGeom>
            <a:avLst/>
            <a:gdLst>
              <a:gd name="connsiteX0" fmla="*/ 0 w 624285"/>
              <a:gd name="connsiteY0" fmla="*/ 311267 h 622534"/>
              <a:gd name="connsiteX1" fmla="*/ 312143 w 624285"/>
              <a:gd name="connsiteY1" fmla="*/ 0 h 622534"/>
              <a:gd name="connsiteX2" fmla="*/ 624286 w 624285"/>
              <a:gd name="connsiteY2" fmla="*/ 311267 h 622534"/>
              <a:gd name="connsiteX3" fmla="*/ 312143 w 624285"/>
              <a:gd name="connsiteY3" fmla="*/ 622534 h 622534"/>
              <a:gd name="connsiteX4" fmla="*/ 0 w 624285"/>
              <a:gd name="connsiteY4" fmla="*/ 311267 h 62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85" h="622534" fill="none" extrusionOk="0">
                <a:moveTo>
                  <a:pt x="0" y="311267"/>
                </a:moveTo>
                <a:cubicBezTo>
                  <a:pt x="40665" y="144183"/>
                  <a:pt x="157604" y="-36742"/>
                  <a:pt x="312143" y="0"/>
                </a:cubicBezTo>
                <a:cubicBezTo>
                  <a:pt x="449239" y="-5405"/>
                  <a:pt x="598247" y="163874"/>
                  <a:pt x="624286" y="311267"/>
                </a:cubicBezTo>
                <a:cubicBezTo>
                  <a:pt x="621993" y="461311"/>
                  <a:pt x="468360" y="645012"/>
                  <a:pt x="312143" y="622534"/>
                </a:cubicBezTo>
                <a:cubicBezTo>
                  <a:pt x="155363" y="631274"/>
                  <a:pt x="34351" y="491434"/>
                  <a:pt x="0" y="311267"/>
                </a:cubicBezTo>
                <a:close/>
              </a:path>
              <a:path w="624285" h="622534" stroke="0" extrusionOk="0">
                <a:moveTo>
                  <a:pt x="0" y="311267"/>
                </a:moveTo>
                <a:cubicBezTo>
                  <a:pt x="-8991" y="133813"/>
                  <a:pt x="101972" y="14179"/>
                  <a:pt x="312143" y="0"/>
                </a:cubicBezTo>
                <a:cubicBezTo>
                  <a:pt x="491335" y="1432"/>
                  <a:pt x="595873" y="140262"/>
                  <a:pt x="624286" y="311267"/>
                </a:cubicBezTo>
                <a:cubicBezTo>
                  <a:pt x="619413" y="487933"/>
                  <a:pt x="478466" y="656079"/>
                  <a:pt x="312143" y="622534"/>
                </a:cubicBezTo>
                <a:cubicBezTo>
                  <a:pt x="106657" y="604428"/>
                  <a:pt x="37046" y="500876"/>
                  <a:pt x="0" y="311267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rgbClr val="FCF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3B369FC-9418-AAD3-EA4C-EFC37A61E83D}"/>
              </a:ext>
            </a:extLst>
          </p:cNvPr>
          <p:cNvSpPr/>
          <p:nvPr userDrawn="1"/>
        </p:nvSpPr>
        <p:spPr>
          <a:xfrm>
            <a:off x="421773" y="3141711"/>
            <a:ext cx="624285" cy="622534"/>
          </a:xfrm>
          <a:solidFill>
            <a:schemeClr val="accent4"/>
          </a:solidFill>
          <a:ln>
            <a:solidFill>
              <a:srgbClr val="FCF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/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4012FCF-E0EA-A029-3836-0E3B398A94F2}"/>
              </a:ext>
            </a:extLst>
          </p:cNvPr>
          <p:cNvSpPr/>
          <p:nvPr userDrawn="1"/>
        </p:nvSpPr>
        <p:spPr>
          <a:xfrm>
            <a:off x="421772" y="4065141"/>
            <a:ext cx="624285" cy="622534"/>
          </a:xfrm>
          <a:solidFill>
            <a:schemeClr val="accent4"/>
          </a:solidFill>
          <a:ln>
            <a:solidFill>
              <a:srgbClr val="FCF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/>
              <a:t>3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0747625-80C7-7F4C-F432-9BE035FA0063}"/>
              </a:ext>
            </a:extLst>
          </p:cNvPr>
          <p:cNvSpPr/>
          <p:nvPr userDrawn="1"/>
        </p:nvSpPr>
        <p:spPr>
          <a:xfrm>
            <a:off x="421772" y="4988571"/>
            <a:ext cx="624285" cy="622534"/>
          </a:xfrm>
          <a:solidFill>
            <a:schemeClr val="accent4"/>
          </a:solidFill>
          <a:ln>
            <a:solidFill>
              <a:srgbClr val="FCF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/>
              <a:t>4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973E9B3D-AA75-47A4-AF03-2414EE3A7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56940" y="3210258"/>
            <a:ext cx="8977448" cy="485440"/>
          </a:xfrm>
        </p:spPr>
        <p:txBody>
          <a:bodyPr anchor="ctr"/>
          <a:lstStyle>
            <a:lvl1pPr marL="0" indent="0">
              <a:buClr>
                <a:schemeClr val="accent1"/>
              </a:buClr>
              <a:buNone/>
              <a:defRPr sz="1600" b="1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fr-FR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DA6E3D80-D39A-9B54-2C81-379B4E11FC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6940" y="4124933"/>
            <a:ext cx="8977448" cy="485440"/>
          </a:xfrm>
        </p:spPr>
        <p:txBody>
          <a:bodyPr anchor="ctr"/>
          <a:lstStyle>
            <a:lvl1pPr marL="0" indent="0">
              <a:buClr>
                <a:schemeClr val="accent1"/>
              </a:buClr>
              <a:buNone/>
              <a:defRPr sz="1600" b="1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fr-FR"/>
          </a:p>
        </p:txBody>
      </p:sp>
      <p:sp>
        <p:nvSpPr>
          <p:cNvPr id="22" name="Espace réservé du texte 13">
            <a:extLst>
              <a:ext uri="{FF2B5EF4-FFF2-40B4-BE49-F238E27FC236}">
                <a16:creationId xmlns:a16="http://schemas.microsoft.com/office/drawing/2014/main" id="{C9EAD21D-9D87-982E-6855-C847E6B2A2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6940" y="5057118"/>
            <a:ext cx="8977448" cy="485440"/>
          </a:xfrm>
        </p:spPr>
        <p:txBody>
          <a:bodyPr anchor="ctr"/>
          <a:lstStyle>
            <a:lvl1pPr marL="0" indent="0">
              <a:buClr>
                <a:schemeClr val="accent1"/>
              </a:buClr>
              <a:buNone/>
              <a:defRPr sz="1600" b="1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76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4CC1133-EF82-4D68-B686-CB75DB272A53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/>
          <a:stretch/>
        </p:blipFill>
        <p:spPr bwMode="auto">
          <a:xfrm>
            <a:off x="10960101" y="164218"/>
            <a:ext cx="1143000" cy="1220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DF15171-02BA-44CE-B8E1-714FC745AE4E}"/>
              </a:ext>
            </a:extLst>
          </p:cNvPr>
          <p:cNvCxnSpPr>
            <a:cxnSpLocks/>
          </p:cNvCxnSpPr>
          <p:nvPr userDrawn="1"/>
        </p:nvCxnSpPr>
        <p:spPr>
          <a:xfrm>
            <a:off x="9879496" y="817435"/>
            <a:ext cx="1109785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CB2C35D-89A3-403E-B782-E49E234242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80018" y="819428"/>
            <a:ext cx="0" cy="2936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4D2A38D-6CF5-4B1D-BC2D-8FE4AE40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80F41F-9380-496F-80ED-BCDBC99687D0}"/>
              </a:ext>
            </a:extLst>
          </p:cNvPr>
          <p:cNvSpPr/>
          <p:nvPr userDrawn="1"/>
        </p:nvSpPr>
        <p:spPr>
          <a:xfrm>
            <a:off x="7692572" y="312928"/>
            <a:ext cx="3124784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ts val="1200"/>
              </a:spcBef>
            </a:pPr>
            <a:r>
              <a:rPr lang="fr-FR" sz="2800" b="1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 descr="Institut Français pour la Performance du Bâtiment (@IFPEB ...">
            <a:extLst>
              <a:ext uri="{FF2B5EF4-FFF2-40B4-BE49-F238E27FC236}">
                <a16:creationId xmlns:a16="http://schemas.microsoft.com/office/drawing/2014/main" id="{ED679D09-70C2-9050-554B-03A6C9B4557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6" b="26578"/>
          <a:stretch/>
        </p:blipFill>
        <p:spPr bwMode="auto">
          <a:xfrm>
            <a:off x="144762" y="6510399"/>
            <a:ext cx="449616" cy="2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C72517-6B62-C180-4C44-F48857115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>
          <a:xfrm>
            <a:off x="653391" y="6551095"/>
            <a:ext cx="931321" cy="145377"/>
          </a:xfrm>
          <a:prstGeom prst="rect">
            <a:avLst/>
          </a:prstGeom>
          <a:noFill/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7E6D44FB-822F-D8BD-33E1-36B67E76E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129" y="312928"/>
            <a:ext cx="7176698" cy="83660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669477B-41BF-3811-F316-10DFD679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569" y="2041299"/>
            <a:ext cx="10848159" cy="3943678"/>
          </a:xfrm>
        </p:spPr>
        <p:txBody>
          <a:bodyPr/>
          <a:lstStyle>
            <a:lvl1pPr>
              <a:buClr>
                <a:schemeClr val="accent1"/>
              </a:buClr>
              <a:defRPr sz="1600" b="1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68B344D0-46CE-71B7-CE8F-BECDB0A98E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2572" y="459224"/>
            <a:ext cx="3379401" cy="413799"/>
          </a:xfrm>
        </p:spPr>
        <p:txBody>
          <a:bodyPr/>
          <a:lstStyle>
            <a:lvl1pPr marL="0" indent="0" algn="r">
              <a:buClr>
                <a:schemeClr val="accent1"/>
              </a:buClr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29B4DFC7-8435-0F74-6EEF-06631DE9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7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D415D-CA15-414D-990A-BDF5E3CD4AE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03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4CC1133-EF82-4D68-B686-CB75DB272A53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/>
          <a:stretch/>
        </p:blipFill>
        <p:spPr bwMode="auto">
          <a:xfrm>
            <a:off x="10960101" y="164218"/>
            <a:ext cx="1143000" cy="1220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DF15171-02BA-44CE-B8E1-714FC745AE4E}"/>
              </a:ext>
            </a:extLst>
          </p:cNvPr>
          <p:cNvCxnSpPr>
            <a:cxnSpLocks/>
          </p:cNvCxnSpPr>
          <p:nvPr userDrawn="1"/>
        </p:nvCxnSpPr>
        <p:spPr>
          <a:xfrm>
            <a:off x="9879496" y="817435"/>
            <a:ext cx="1109785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CB2C35D-89A3-403E-B782-E49E234242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80018" y="819428"/>
            <a:ext cx="0" cy="2936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4D2A38D-6CF5-4B1D-BC2D-8FE4AE40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80F41F-9380-496F-80ED-BCDBC99687D0}"/>
              </a:ext>
            </a:extLst>
          </p:cNvPr>
          <p:cNvSpPr/>
          <p:nvPr userDrawn="1"/>
        </p:nvSpPr>
        <p:spPr>
          <a:xfrm>
            <a:off x="7692572" y="312928"/>
            <a:ext cx="3124784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ts val="1200"/>
              </a:spcBef>
            </a:pPr>
            <a:r>
              <a:rPr lang="fr-FR" sz="2800" b="1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 descr="Institut Français pour la Performance du Bâtiment (@IFPEB ...">
            <a:extLst>
              <a:ext uri="{FF2B5EF4-FFF2-40B4-BE49-F238E27FC236}">
                <a16:creationId xmlns:a16="http://schemas.microsoft.com/office/drawing/2014/main" id="{ED679D09-70C2-9050-554B-03A6C9B4557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6" b="26578"/>
          <a:stretch/>
        </p:blipFill>
        <p:spPr bwMode="auto">
          <a:xfrm>
            <a:off x="144762" y="6510399"/>
            <a:ext cx="449616" cy="2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C72517-6B62-C180-4C44-F48857115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>
          <a:xfrm>
            <a:off x="653391" y="6551095"/>
            <a:ext cx="931321" cy="145377"/>
          </a:xfrm>
          <a:prstGeom prst="rect">
            <a:avLst/>
          </a:prstGeom>
          <a:noFill/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669477B-41BF-3811-F316-10DFD679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852617"/>
            <a:ext cx="4316558" cy="394367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800" b="1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68B344D0-46CE-71B7-CE8F-BECDB0A98E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2572" y="459224"/>
            <a:ext cx="3379401" cy="413799"/>
          </a:xfrm>
        </p:spPr>
        <p:txBody>
          <a:bodyPr/>
          <a:lstStyle>
            <a:lvl1pPr marL="0" indent="0" algn="r">
              <a:buClr>
                <a:schemeClr val="accent1"/>
              </a:buClr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29B4DFC7-8435-0F74-6EEF-06631DE9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7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D415D-CA15-414D-990A-BDF5E3CD4AEA}" type="slidenum">
              <a:rPr lang="en-GB" smtClean="0"/>
              <a:t>‹N°›</a:t>
            </a:fld>
            <a:endParaRPr lang="en-GB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824EBF2-9432-5CD9-0FE5-6903235E6F40}"/>
              </a:ext>
            </a:extLst>
          </p:cNvPr>
          <p:cNvCxnSpPr/>
          <p:nvPr userDrawn="1"/>
        </p:nvCxnSpPr>
        <p:spPr>
          <a:xfrm>
            <a:off x="4995334" y="1852617"/>
            <a:ext cx="0" cy="394367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64425E56-9231-03D4-05E9-64E4AFF6BE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8333" y="1852617"/>
            <a:ext cx="5913196" cy="394367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1800" b="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51151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C3F9E05-E84E-4D04-8629-9C5F77E0323D}"/>
              </a:ext>
            </a:extLst>
          </p:cNvPr>
          <p:cNvSpPr/>
          <p:nvPr userDrawn="1"/>
        </p:nvSpPr>
        <p:spPr>
          <a:xfrm>
            <a:off x="-2303137" y="1228265"/>
            <a:ext cx="14495137" cy="2436179"/>
          </a:xfrm>
          <a:custGeom>
            <a:avLst/>
            <a:gdLst>
              <a:gd name="connsiteX0" fmla="*/ 0 w 12223750"/>
              <a:gd name="connsiteY0" fmla="*/ 2292350 h 2413000"/>
              <a:gd name="connsiteX1" fmla="*/ 4019550 w 12223750"/>
              <a:gd name="connsiteY1" fmla="*/ 2292350 h 2413000"/>
              <a:gd name="connsiteX2" fmla="*/ 4019550 w 12223750"/>
              <a:gd name="connsiteY2" fmla="*/ 1638300 h 2413000"/>
              <a:gd name="connsiteX3" fmla="*/ 4419600 w 12223750"/>
              <a:gd name="connsiteY3" fmla="*/ 1638300 h 2413000"/>
              <a:gd name="connsiteX4" fmla="*/ 4419600 w 12223750"/>
              <a:gd name="connsiteY4" fmla="*/ 1822450 h 2413000"/>
              <a:gd name="connsiteX5" fmla="*/ 4781550 w 12223750"/>
              <a:gd name="connsiteY5" fmla="*/ 1822450 h 2413000"/>
              <a:gd name="connsiteX6" fmla="*/ 4781550 w 12223750"/>
              <a:gd name="connsiteY6" fmla="*/ 2133600 h 2413000"/>
              <a:gd name="connsiteX7" fmla="*/ 4603750 w 12223750"/>
              <a:gd name="connsiteY7" fmla="*/ 2133600 h 2413000"/>
              <a:gd name="connsiteX8" fmla="*/ 4603750 w 12223750"/>
              <a:gd name="connsiteY8" fmla="*/ 793750 h 2413000"/>
              <a:gd name="connsiteX9" fmla="*/ 5314950 w 12223750"/>
              <a:gd name="connsiteY9" fmla="*/ 793750 h 2413000"/>
              <a:gd name="connsiteX10" fmla="*/ 5314950 w 12223750"/>
              <a:gd name="connsiteY10" fmla="*/ 1536700 h 2413000"/>
              <a:gd name="connsiteX11" fmla="*/ 5080000 w 12223750"/>
              <a:gd name="connsiteY11" fmla="*/ 1536700 h 2413000"/>
              <a:gd name="connsiteX12" fmla="*/ 5080000 w 12223750"/>
              <a:gd name="connsiteY12" fmla="*/ 0 h 2413000"/>
              <a:gd name="connsiteX13" fmla="*/ 6026150 w 12223750"/>
              <a:gd name="connsiteY13" fmla="*/ 0 h 2413000"/>
              <a:gd name="connsiteX14" fmla="*/ 6026150 w 12223750"/>
              <a:gd name="connsiteY14" fmla="*/ 1612900 h 2413000"/>
              <a:gd name="connsiteX15" fmla="*/ 5905500 w 12223750"/>
              <a:gd name="connsiteY15" fmla="*/ 1612900 h 2413000"/>
              <a:gd name="connsiteX16" fmla="*/ 5905500 w 12223750"/>
              <a:gd name="connsiteY16" fmla="*/ 603250 h 2413000"/>
              <a:gd name="connsiteX17" fmla="*/ 6286500 w 12223750"/>
              <a:gd name="connsiteY17" fmla="*/ 431800 h 2413000"/>
              <a:gd name="connsiteX18" fmla="*/ 6629400 w 12223750"/>
              <a:gd name="connsiteY18" fmla="*/ 615950 h 2413000"/>
              <a:gd name="connsiteX19" fmla="*/ 6629400 w 12223750"/>
              <a:gd name="connsiteY19" fmla="*/ 1968500 h 2413000"/>
              <a:gd name="connsiteX20" fmla="*/ 6445250 w 12223750"/>
              <a:gd name="connsiteY20" fmla="*/ 1968500 h 2413000"/>
              <a:gd name="connsiteX21" fmla="*/ 6445250 w 12223750"/>
              <a:gd name="connsiteY21" fmla="*/ 1644650 h 2413000"/>
              <a:gd name="connsiteX22" fmla="*/ 6388100 w 12223750"/>
              <a:gd name="connsiteY22" fmla="*/ 1644650 h 2413000"/>
              <a:gd name="connsiteX23" fmla="*/ 6388100 w 12223750"/>
              <a:gd name="connsiteY23" fmla="*/ 1549400 h 2413000"/>
              <a:gd name="connsiteX24" fmla="*/ 7308850 w 12223750"/>
              <a:gd name="connsiteY24" fmla="*/ 1549400 h 2413000"/>
              <a:gd name="connsiteX25" fmla="*/ 7308850 w 12223750"/>
              <a:gd name="connsiteY25" fmla="*/ 1625600 h 2413000"/>
              <a:gd name="connsiteX26" fmla="*/ 7200900 w 12223750"/>
              <a:gd name="connsiteY26" fmla="*/ 1625600 h 2413000"/>
              <a:gd name="connsiteX27" fmla="*/ 7200900 w 12223750"/>
              <a:gd name="connsiteY27" fmla="*/ 2413000 h 2413000"/>
              <a:gd name="connsiteX28" fmla="*/ 12223750 w 12223750"/>
              <a:gd name="connsiteY28" fmla="*/ 2330450 h 2413000"/>
              <a:gd name="connsiteX0" fmla="*/ 0 w 12261850"/>
              <a:gd name="connsiteY0" fmla="*/ 2292350 h 2432416"/>
              <a:gd name="connsiteX1" fmla="*/ 4019550 w 12261850"/>
              <a:gd name="connsiteY1" fmla="*/ 2292350 h 2432416"/>
              <a:gd name="connsiteX2" fmla="*/ 4019550 w 12261850"/>
              <a:gd name="connsiteY2" fmla="*/ 1638300 h 2432416"/>
              <a:gd name="connsiteX3" fmla="*/ 4419600 w 12261850"/>
              <a:gd name="connsiteY3" fmla="*/ 1638300 h 2432416"/>
              <a:gd name="connsiteX4" fmla="*/ 4419600 w 12261850"/>
              <a:gd name="connsiteY4" fmla="*/ 1822450 h 2432416"/>
              <a:gd name="connsiteX5" fmla="*/ 4781550 w 12261850"/>
              <a:gd name="connsiteY5" fmla="*/ 1822450 h 2432416"/>
              <a:gd name="connsiteX6" fmla="*/ 4781550 w 12261850"/>
              <a:gd name="connsiteY6" fmla="*/ 2133600 h 2432416"/>
              <a:gd name="connsiteX7" fmla="*/ 4603750 w 12261850"/>
              <a:gd name="connsiteY7" fmla="*/ 2133600 h 2432416"/>
              <a:gd name="connsiteX8" fmla="*/ 4603750 w 12261850"/>
              <a:gd name="connsiteY8" fmla="*/ 793750 h 2432416"/>
              <a:gd name="connsiteX9" fmla="*/ 5314950 w 12261850"/>
              <a:gd name="connsiteY9" fmla="*/ 793750 h 2432416"/>
              <a:gd name="connsiteX10" fmla="*/ 5314950 w 12261850"/>
              <a:gd name="connsiteY10" fmla="*/ 1536700 h 2432416"/>
              <a:gd name="connsiteX11" fmla="*/ 5080000 w 12261850"/>
              <a:gd name="connsiteY11" fmla="*/ 1536700 h 2432416"/>
              <a:gd name="connsiteX12" fmla="*/ 5080000 w 12261850"/>
              <a:gd name="connsiteY12" fmla="*/ 0 h 2432416"/>
              <a:gd name="connsiteX13" fmla="*/ 6026150 w 12261850"/>
              <a:gd name="connsiteY13" fmla="*/ 0 h 2432416"/>
              <a:gd name="connsiteX14" fmla="*/ 6026150 w 12261850"/>
              <a:gd name="connsiteY14" fmla="*/ 1612900 h 2432416"/>
              <a:gd name="connsiteX15" fmla="*/ 5905500 w 12261850"/>
              <a:gd name="connsiteY15" fmla="*/ 1612900 h 2432416"/>
              <a:gd name="connsiteX16" fmla="*/ 5905500 w 12261850"/>
              <a:gd name="connsiteY16" fmla="*/ 603250 h 2432416"/>
              <a:gd name="connsiteX17" fmla="*/ 6286500 w 12261850"/>
              <a:gd name="connsiteY17" fmla="*/ 431800 h 2432416"/>
              <a:gd name="connsiteX18" fmla="*/ 6629400 w 12261850"/>
              <a:gd name="connsiteY18" fmla="*/ 615950 h 2432416"/>
              <a:gd name="connsiteX19" fmla="*/ 6629400 w 12261850"/>
              <a:gd name="connsiteY19" fmla="*/ 1968500 h 2432416"/>
              <a:gd name="connsiteX20" fmla="*/ 6445250 w 12261850"/>
              <a:gd name="connsiteY20" fmla="*/ 1968500 h 2432416"/>
              <a:gd name="connsiteX21" fmla="*/ 6445250 w 12261850"/>
              <a:gd name="connsiteY21" fmla="*/ 1644650 h 2432416"/>
              <a:gd name="connsiteX22" fmla="*/ 6388100 w 12261850"/>
              <a:gd name="connsiteY22" fmla="*/ 1644650 h 2432416"/>
              <a:gd name="connsiteX23" fmla="*/ 6388100 w 12261850"/>
              <a:gd name="connsiteY23" fmla="*/ 1549400 h 2432416"/>
              <a:gd name="connsiteX24" fmla="*/ 7308850 w 12261850"/>
              <a:gd name="connsiteY24" fmla="*/ 1549400 h 2432416"/>
              <a:gd name="connsiteX25" fmla="*/ 7308850 w 12261850"/>
              <a:gd name="connsiteY25" fmla="*/ 1625600 h 2432416"/>
              <a:gd name="connsiteX26" fmla="*/ 7200900 w 12261850"/>
              <a:gd name="connsiteY26" fmla="*/ 1625600 h 2432416"/>
              <a:gd name="connsiteX27" fmla="*/ 7200900 w 12261850"/>
              <a:gd name="connsiteY27" fmla="*/ 2413000 h 2432416"/>
              <a:gd name="connsiteX28" fmla="*/ 12261850 w 12261850"/>
              <a:gd name="connsiteY28" fmla="*/ 2425700 h 2432416"/>
              <a:gd name="connsiteX0" fmla="*/ 0 w 12261850"/>
              <a:gd name="connsiteY0" fmla="*/ 2292350 h 2425700"/>
              <a:gd name="connsiteX1" fmla="*/ 4019550 w 12261850"/>
              <a:gd name="connsiteY1" fmla="*/ 2292350 h 2425700"/>
              <a:gd name="connsiteX2" fmla="*/ 4019550 w 12261850"/>
              <a:gd name="connsiteY2" fmla="*/ 1638300 h 2425700"/>
              <a:gd name="connsiteX3" fmla="*/ 4419600 w 12261850"/>
              <a:gd name="connsiteY3" fmla="*/ 1638300 h 2425700"/>
              <a:gd name="connsiteX4" fmla="*/ 4419600 w 12261850"/>
              <a:gd name="connsiteY4" fmla="*/ 1822450 h 2425700"/>
              <a:gd name="connsiteX5" fmla="*/ 4781550 w 12261850"/>
              <a:gd name="connsiteY5" fmla="*/ 1822450 h 2425700"/>
              <a:gd name="connsiteX6" fmla="*/ 4781550 w 12261850"/>
              <a:gd name="connsiteY6" fmla="*/ 2133600 h 2425700"/>
              <a:gd name="connsiteX7" fmla="*/ 4603750 w 12261850"/>
              <a:gd name="connsiteY7" fmla="*/ 2133600 h 2425700"/>
              <a:gd name="connsiteX8" fmla="*/ 4603750 w 12261850"/>
              <a:gd name="connsiteY8" fmla="*/ 793750 h 2425700"/>
              <a:gd name="connsiteX9" fmla="*/ 5314950 w 12261850"/>
              <a:gd name="connsiteY9" fmla="*/ 793750 h 2425700"/>
              <a:gd name="connsiteX10" fmla="*/ 5314950 w 12261850"/>
              <a:gd name="connsiteY10" fmla="*/ 1536700 h 2425700"/>
              <a:gd name="connsiteX11" fmla="*/ 5080000 w 12261850"/>
              <a:gd name="connsiteY11" fmla="*/ 1536700 h 2425700"/>
              <a:gd name="connsiteX12" fmla="*/ 5080000 w 12261850"/>
              <a:gd name="connsiteY12" fmla="*/ 0 h 2425700"/>
              <a:gd name="connsiteX13" fmla="*/ 6026150 w 12261850"/>
              <a:gd name="connsiteY13" fmla="*/ 0 h 2425700"/>
              <a:gd name="connsiteX14" fmla="*/ 6026150 w 12261850"/>
              <a:gd name="connsiteY14" fmla="*/ 1612900 h 2425700"/>
              <a:gd name="connsiteX15" fmla="*/ 5905500 w 12261850"/>
              <a:gd name="connsiteY15" fmla="*/ 1612900 h 2425700"/>
              <a:gd name="connsiteX16" fmla="*/ 5905500 w 12261850"/>
              <a:gd name="connsiteY16" fmla="*/ 603250 h 2425700"/>
              <a:gd name="connsiteX17" fmla="*/ 6286500 w 12261850"/>
              <a:gd name="connsiteY17" fmla="*/ 431800 h 2425700"/>
              <a:gd name="connsiteX18" fmla="*/ 6629400 w 12261850"/>
              <a:gd name="connsiteY18" fmla="*/ 615950 h 2425700"/>
              <a:gd name="connsiteX19" fmla="*/ 6629400 w 12261850"/>
              <a:gd name="connsiteY19" fmla="*/ 1968500 h 2425700"/>
              <a:gd name="connsiteX20" fmla="*/ 6445250 w 12261850"/>
              <a:gd name="connsiteY20" fmla="*/ 1968500 h 2425700"/>
              <a:gd name="connsiteX21" fmla="*/ 6445250 w 12261850"/>
              <a:gd name="connsiteY21" fmla="*/ 1644650 h 2425700"/>
              <a:gd name="connsiteX22" fmla="*/ 6388100 w 12261850"/>
              <a:gd name="connsiteY22" fmla="*/ 1644650 h 2425700"/>
              <a:gd name="connsiteX23" fmla="*/ 6388100 w 12261850"/>
              <a:gd name="connsiteY23" fmla="*/ 1549400 h 2425700"/>
              <a:gd name="connsiteX24" fmla="*/ 7308850 w 12261850"/>
              <a:gd name="connsiteY24" fmla="*/ 1549400 h 2425700"/>
              <a:gd name="connsiteX25" fmla="*/ 7308850 w 12261850"/>
              <a:gd name="connsiteY25" fmla="*/ 1625600 h 2425700"/>
              <a:gd name="connsiteX26" fmla="*/ 7200900 w 12261850"/>
              <a:gd name="connsiteY26" fmla="*/ 1625600 h 2425700"/>
              <a:gd name="connsiteX27" fmla="*/ 7200900 w 12261850"/>
              <a:gd name="connsiteY27" fmla="*/ 2413000 h 2425700"/>
              <a:gd name="connsiteX28" fmla="*/ 12261850 w 12261850"/>
              <a:gd name="connsiteY28" fmla="*/ 2425700 h 2425700"/>
              <a:gd name="connsiteX0" fmla="*/ 0 w 14998700"/>
              <a:gd name="connsiteY0" fmla="*/ 2286000 h 2425700"/>
              <a:gd name="connsiteX1" fmla="*/ 6756400 w 14998700"/>
              <a:gd name="connsiteY1" fmla="*/ 2292350 h 2425700"/>
              <a:gd name="connsiteX2" fmla="*/ 6756400 w 14998700"/>
              <a:gd name="connsiteY2" fmla="*/ 1638300 h 2425700"/>
              <a:gd name="connsiteX3" fmla="*/ 7156450 w 14998700"/>
              <a:gd name="connsiteY3" fmla="*/ 1638300 h 2425700"/>
              <a:gd name="connsiteX4" fmla="*/ 7156450 w 14998700"/>
              <a:gd name="connsiteY4" fmla="*/ 1822450 h 2425700"/>
              <a:gd name="connsiteX5" fmla="*/ 7518400 w 14998700"/>
              <a:gd name="connsiteY5" fmla="*/ 1822450 h 2425700"/>
              <a:gd name="connsiteX6" fmla="*/ 7518400 w 14998700"/>
              <a:gd name="connsiteY6" fmla="*/ 2133600 h 2425700"/>
              <a:gd name="connsiteX7" fmla="*/ 7340600 w 14998700"/>
              <a:gd name="connsiteY7" fmla="*/ 2133600 h 2425700"/>
              <a:gd name="connsiteX8" fmla="*/ 7340600 w 14998700"/>
              <a:gd name="connsiteY8" fmla="*/ 793750 h 2425700"/>
              <a:gd name="connsiteX9" fmla="*/ 8051800 w 14998700"/>
              <a:gd name="connsiteY9" fmla="*/ 793750 h 2425700"/>
              <a:gd name="connsiteX10" fmla="*/ 8051800 w 14998700"/>
              <a:gd name="connsiteY10" fmla="*/ 1536700 h 2425700"/>
              <a:gd name="connsiteX11" fmla="*/ 7816850 w 14998700"/>
              <a:gd name="connsiteY11" fmla="*/ 1536700 h 2425700"/>
              <a:gd name="connsiteX12" fmla="*/ 7816850 w 14998700"/>
              <a:gd name="connsiteY12" fmla="*/ 0 h 2425700"/>
              <a:gd name="connsiteX13" fmla="*/ 8763000 w 14998700"/>
              <a:gd name="connsiteY13" fmla="*/ 0 h 2425700"/>
              <a:gd name="connsiteX14" fmla="*/ 8763000 w 14998700"/>
              <a:gd name="connsiteY14" fmla="*/ 1612900 h 2425700"/>
              <a:gd name="connsiteX15" fmla="*/ 8642350 w 14998700"/>
              <a:gd name="connsiteY15" fmla="*/ 1612900 h 2425700"/>
              <a:gd name="connsiteX16" fmla="*/ 8642350 w 14998700"/>
              <a:gd name="connsiteY16" fmla="*/ 603250 h 2425700"/>
              <a:gd name="connsiteX17" fmla="*/ 9023350 w 14998700"/>
              <a:gd name="connsiteY17" fmla="*/ 431800 h 2425700"/>
              <a:gd name="connsiteX18" fmla="*/ 9366250 w 14998700"/>
              <a:gd name="connsiteY18" fmla="*/ 615950 h 2425700"/>
              <a:gd name="connsiteX19" fmla="*/ 9366250 w 14998700"/>
              <a:gd name="connsiteY19" fmla="*/ 1968500 h 2425700"/>
              <a:gd name="connsiteX20" fmla="*/ 9182100 w 14998700"/>
              <a:gd name="connsiteY20" fmla="*/ 1968500 h 2425700"/>
              <a:gd name="connsiteX21" fmla="*/ 9182100 w 14998700"/>
              <a:gd name="connsiteY21" fmla="*/ 1644650 h 2425700"/>
              <a:gd name="connsiteX22" fmla="*/ 9124950 w 14998700"/>
              <a:gd name="connsiteY22" fmla="*/ 1644650 h 2425700"/>
              <a:gd name="connsiteX23" fmla="*/ 9124950 w 14998700"/>
              <a:gd name="connsiteY23" fmla="*/ 1549400 h 2425700"/>
              <a:gd name="connsiteX24" fmla="*/ 10045700 w 14998700"/>
              <a:gd name="connsiteY24" fmla="*/ 1549400 h 2425700"/>
              <a:gd name="connsiteX25" fmla="*/ 10045700 w 14998700"/>
              <a:gd name="connsiteY25" fmla="*/ 1625600 h 2425700"/>
              <a:gd name="connsiteX26" fmla="*/ 9937750 w 14998700"/>
              <a:gd name="connsiteY26" fmla="*/ 1625600 h 2425700"/>
              <a:gd name="connsiteX27" fmla="*/ 9937750 w 14998700"/>
              <a:gd name="connsiteY27" fmla="*/ 2413000 h 2425700"/>
              <a:gd name="connsiteX28" fmla="*/ 14998700 w 14998700"/>
              <a:gd name="connsiteY28" fmla="*/ 2425700 h 2425700"/>
              <a:gd name="connsiteX0" fmla="*/ 0 w 16551275"/>
              <a:gd name="connsiteY0" fmla="*/ 2295525 h 2425700"/>
              <a:gd name="connsiteX1" fmla="*/ 8308975 w 16551275"/>
              <a:gd name="connsiteY1" fmla="*/ 2292350 h 2425700"/>
              <a:gd name="connsiteX2" fmla="*/ 8308975 w 16551275"/>
              <a:gd name="connsiteY2" fmla="*/ 1638300 h 2425700"/>
              <a:gd name="connsiteX3" fmla="*/ 8709025 w 16551275"/>
              <a:gd name="connsiteY3" fmla="*/ 1638300 h 2425700"/>
              <a:gd name="connsiteX4" fmla="*/ 8709025 w 16551275"/>
              <a:gd name="connsiteY4" fmla="*/ 1822450 h 2425700"/>
              <a:gd name="connsiteX5" fmla="*/ 9070975 w 16551275"/>
              <a:gd name="connsiteY5" fmla="*/ 1822450 h 2425700"/>
              <a:gd name="connsiteX6" fmla="*/ 9070975 w 16551275"/>
              <a:gd name="connsiteY6" fmla="*/ 2133600 h 2425700"/>
              <a:gd name="connsiteX7" fmla="*/ 8893175 w 16551275"/>
              <a:gd name="connsiteY7" fmla="*/ 2133600 h 2425700"/>
              <a:gd name="connsiteX8" fmla="*/ 8893175 w 16551275"/>
              <a:gd name="connsiteY8" fmla="*/ 793750 h 2425700"/>
              <a:gd name="connsiteX9" fmla="*/ 9604375 w 16551275"/>
              <a:gd name="connsiteY9" fmla="*/ 793750 h 2425700"/>
              <a:gd name="connsiteX10" fmla="*/ 9604375 w 16551275"/>
              <a:gd name="connsiteY10" fmla="*/ 1536700 h 2425700"/>
              <a:gd name="connsiteX11" fmla="*/ 9369425 w 16551275"/>
              <a:gd name="connsiteY11" fmla="*/ 1536700 h 2425700"/>
              <a:gd name="connsiteX12" fmla="*/ 9369425 w 16551275"/>
              <a:gd name="connsiteY12" fmla="*/ 0 h 2425700"/>
              <a:gd name="connsiteX13" fmla="*/ 10315575 w 16551275"/>
              <a:gd name="connsiteY13" fmla="*/ 0 h 2425700"/>
              <a:gd name="connsiteX14" fmla="*/ 10315575 w 16551275"/>
              <a:gd name="connsiteY14" fmla="*/ 1612900 h 2425700"/>
              <a:gd name="connsiteX15" fmla="*/ 10194925 w 16551275"/>
              <a:gd name="connsiteY15" fmla="*/ 1612900 h 2425700"/>
              <a:gd name="connsiteX16" fmla="*/ 10194925 w 16551275"/>
              <a:gd name="connsiteY16" fmla="*/ 603250 h 2425700"/>
              <a:gd name="connsiteX17" fmla="*/ 10575925 w 16551275"/>
              <a:gd name="connsiteY17" fmla="*/ 431800 h 2425700"/>
              <a:gd name="connsiteX18" fmla="*/ 10918825 w 16551275"/>
              <a:gd name="connsiteY18" fmla="*/ 615950 h 2425700"/>
              <a:gd name="connsiteX19" fmla="*/ 10918825 w 16551275"/>
              <a:gd name="connsiteY19" fmla="*/ 1968500 h 2425700"/>
              <a:gd name="connsiteX20" fmla="*/ 10734675 w 16551275"/>
              <a:gd name="connsiteY20" fmla="*/ 1968500 h 2425700"/>
              <a:gd name="connsiteX21" fmla="*/ 10734675 w 16551275"/>
              <a:gd name="connsiteY21" fmla="*/ 1644650 h 2425700"/>
              <a:gd name="connsiteX22" fmla="*/ 10677525 w 16551275"/>
              <a:gd name="connsiteY22" fmla="*/ 1644650 h 2425700"/>
              <a:gd name="connsiteX23" fmla="*/ 10677525 w 16551275"/>
              <a:gd name="connsiteY23" fmla="*/ 1549400 h 2425700"/>
              <a:gd name="connsiteX24" fmla="*/ 11598275 w 16551275"/>
              <a:gd name="connsiteY24" fmla="*/ 1549400 h 2425700"/>
              <a:gd name="connsiteX25" fmla="*/ 11598275 w 16551275"/>
              <a:gd name="connsiteY25" fmla="*/ 1625600 h 2425700"/>
              <a:gd name="connsiteX26" fmla="*/ 11490325 w 16551275"/>
              <a:gd name="connsiteY26" fmla="*/ 1625600 h 2425700"/>
              <a:gd name="connsiteX27" fmla="*/ 11490325 w 16551275"/>
              <a:gd name="connsiteY27" fmla="*/ 2413000 h 2425700"/>
              <a:gd name="connsiteX28" fmla="*/ 16551275 w 16551275"/>
              <a:gd name="connsiteY28" fmla="*/ 2425700 h 2425700"/>
              <a:gd name="connsiteX0" fmla="*/ 0 w 19023294"/>
              <a:gd name="connsiteY0" fmla="*/ 2275669 h 2425700"/>
              <a:gd name="connsiteX1" fmla="*/ 10780994 w 19023294"/>
              <a:gd name="connsiteY1" fmla="*/ 2292350 h 2425700"/>
              <a:gd name="connsiteX2" fmla="*/ 10780994 w 19023294"/>
              <a:gd name="connsiteY2" fmla="*/ 1638300 h 2425700"/>
              <a:gd name="connsiteX3" fmla="*/ 11181044 w 19023294"/>
              <a:gd name="connsiteY3" fmla="*/ 1638300 h 2425700"/>
              <a:gd name="connsiteX4" fmla="*/ 11181044 w 19023294"/>
              <a:gd name="connsiteY4" fmla="*/ 1822450 h 2425700"/>
              <a:gd name="connsiteX5" fmla="*/ 11542994 w 19023294"/>
              <a:gd name="connsiteY5" fmla="*/ 1822450 h 2425700"/>
              <a:gd name="connsiteX6" fmla="*/ 11542994 w 19023294"/>
              <a:gd name="connsiteY6" fmla="*/ 2133600 h 2425700"/>
              <a:gd name="connsiteX7" fmla="*/ 11365194 w 19023294"/>
              <a:gd name="connsiteY7" fmla="*/ 2133600 h 2425700"/>
              <a:gd name="connsiteX8" fmla="*/ 11365194 w 19023294"/>
              <a:gd name="connsiteY8" fmla="*/ 793750 h 2425700"/>
              <a:gd name="connsiteX9" fmla="*/ 12076394 w 19023294"/>
              <a:gd name="connsiteY9" fmla="*/ 793750 h 2425700"/>
              <a:gd name="connsiteX10" fmla="*/ 12076394 w 19023294"/>
              <a:gd name="connsiteY10" fmla="*/ 1536700 h 2425700"/>
              <a:gd name="connsiteX11" fmla="*/ 11841444 w 19023294"/>
              <a:gd name="connsiteY11" fmla="*/ 1536700 h 2425700"/>
              <a:gd name="connsiteX12" fmla="*/ 11841444 w 19023294"/>
              <a:gd name="connsiteY12" fmla="*/ 0 h 2425700"/>
              <a:gd name="connsiteX13" fmla="*/ 12787594 w 19023294"/>
              <a:gd name="connsiteY13" fmla="*/ 0 h 2425700"/>
              <a:gd name="connsiteX14" fmla="*/ 12787594 w 19023294"/>
              <a:gd name="connsiteY14" fmla="*/ 1612900 h 2425700"/>
              <a:gd name="connsiteX15" fmla="*/ 12666944 w 19023294"/>
              <a:gd name="connsiteY15" fmla="*/ 1612900 h 2425700"/>
              <a:gd name="connsiteX16" fmla="*/ 12666944 w 19023294"/>
              <a:gd name="connsiteY16" fmla="*/ 603250 h 2425700"/>
              <a:gd name="connsiteX17" fmla="*/ 13047944 w 19023294"/>
              <a:gd name="connsiteY17" fmla="*/ 431800 h 2425700"/>
              <a:gd name="connsiteX18" fmla="*/ 13390844 w 19023294"/>
              <a:gd name="connsiteY18" fmla="*/ 615950 h 2425700"/>
              <a:gd name="connsiteX19" fmla="*/ 13390844 w 19023294"/>
              <a:gd name="connsiteY19" fmla="*/ 1968500 h 2425700"/>
              <a:gd name="connsiteX20" fmla="*/ 13206694 w 19023294"/>
              <a:gd name="connsiteY20" fmla="*/ 1968500 h 2425700"/>
              <a:gd name="connsiteX21" fmla="*/ 13206694 w 19023294"/>
              <a:gd name="connsiteY21" fmla="*/ 1644650 h 2425700"/>
              <a:gd name="connsiteX22" fmla="*/ 13149544 w 19023294"/>
              <a:gd name="connsiteY22" fmla="*/ 1644650 h 2425700"/>
              <a:gd name="connsiteX23" fmla="*/ 13149544 w 19023294"/>
              <a:gd name="connsiteY23" fmla="*/ 1549400 h 2425700"/>
              <a:gd name="connsiteX24" fmla="*/ 14070294 w 19023294"/>
              <a:gd name="connsiteY24" fmla="*/ 1549400 h 2425700"/>
              <a:gd name="connsiteX25" fmla="*/ 14070294 w 19023294"/>
              <a:gd name="connsiteY25" fmla="*/ 1625600 h 2425700"/>
              <a:gd name="connsiteX26" fmla="*/ 13962344 w 19023294"/>
              <a:gd name="connsiteY26" fmla="*/ 1625600 h 2425700"/>
              <a:gd name="connsiteX27" fmla="*/ 13962344 w 19023294"/>
              <a:gd name="connsiteY27" fmla="*/ 2413000 h 2425700"/>
              <a:gd name="connsiteX28" fmla="*/ 19023294 w 19023294"/>
              <a:gd name="connsiteY28" fmla="*/ 2425700 h 2425700"/>
              <a:gd name="connsiteX0" fmla="*/ 0 w 14357233"/>
              <a:gd name="connsiteY0" fmla="*/ 2275669 h 2413001"/>
              <a:gd name="connsiteX1" fmla="*/ 10780994 w 14357233"/>
              <a:gd name="connsiteY1" fmla="*/ 2292350 h 2413001"/>
              <a:gd name="connsiteX2" fmla="*/ 10780994 w 14357233"/>
              <a:gd name="connsiteY2" fmla="*/ 1638300 h 2413001"/>
              <a:gd name="connsiteX3" fmla="*/ 11181044 w 14357233"/>
              <a:gd name="connsiteY3" fmla="*/ 1638300 h 2413001"/>
              <a:gd name="connsiteX4" fmla="*/ 11181044 w 14357233"/>
              <a:gd name="connsiteY4" fmla="*/ 1822450 h 2413001"/>
              <a:gd name="connsiteX5" fmla="*/ 11542994 w 14357233"/>
              <a:gd name="connsiteY5" fmla="*/ 1822450 h 2413001"/>
              <a:gd name="connsiteX6" fmla="*/ 11542994 w 14357233"/>
              <a:gd name="connsiteY6" fmla="*/ 2133600 h 2413001"/>
              <a:gd name="connsiteX7" fmla="*/ 11365194 w 14357233"/>
              <a:gd name="connsiteY7" fmla="*/ 2133600 h 2413001"/>
              <a:gd name="connsiteX8" fmla="*/ 11365194 w 14357233"/>
              <a:gd name="connsiteY8" fmla="*/ 793750 h 2413001"/>
              <a:gd name="connsiteX9" fmla="*/ 12076394 w 14357233"/>
              <a:gd name="connsiteY9" fmla="*/ 793750 h 2413001"/>
              <a:gd name="connsiteX10" fmla="*/ 12076394 w 14357233"/>
              <a:gd name="connsiteY10" fmla="*/ 1536700 h 2413001"/>
              <a:gd name="connsiteX11" fmla="*/ 11841444 w 14357233"/>
              <a:gd name="connsiteY11" fmla="*/ 1536700 h 2413001"/>
              <a:gd name="connsiteX12" fmla="*/ 11841444 w 14357233"/>
              <a:gd name="connsiteY12" fmla="*/ 0 h 2413001"/>
              <a:gd name="connsiteX13" fmla="*/ 12787594 w 14357233"/>
              <a:gd name="connsiteY13" fmla="*/ 0 h 2413001"/>
              <a:gd name="connsiteX14" fmla="*/ 12787594 w 14357233"/>
              <a:gd name="connsiteY14" fmla="*/ 1612900 h 2413001"/>
              <a:gd name="connsiteX15" fmla="*/ 12666944 w 14357233"/>
              <a:gd name="connsiteY15" fmla="*/ 1612900 h 2413001"/>
              <a:gd name="connsiteX16" fmla="*/ 12666944 w 14357233"/>
              <a:gd name="connsiteY16" fmla="*/ 603250 h 2413001"/>
              <a:gd name="connsiteX17" fmla="*/ 13047944 w 14357233"/>
              <a:gd name="connsiteY17" fmla="*/ 431800 h 2413001"/>
              <a:gd name="connsiteX18" fmla="*/ 13390844 w 14357233"/>
              <a:gd name="connsiteY18" fmla="*/ 615950 h 2413001"/>
              <a:gd name="connsiteX19" fmla="*/ 13390844 w 14357233"/>
              <a:gd name="connsiteY19" fmla="*/ 1968500 h 2413001"/>
              <a:gd name="connsiteX20" fmla="*/ 13206694 w 14357233"/>
              <a:gd name="connsiteY20" fmla="*/ 1968500 h 2413001"/>
              <a:gd name="connsiteX21" fmla="*/ 13206694 w 14357233"/>
              <a:gd name="connsiteY21" fmla="*/ 1644650 h 2413001"/>
              <a:gd name="connsiteX22" fmla="*/ 13149544 w 14357233"/>
              <a:gd name="connsiteY22" fmla="*/ 1644650 h 2413001"/>
              <a:gd name="connsiteX23" fmla="*/ 13149544 w 14357233"/>
              <a:gd name="connsiteY23" fmla="*/ 1549400 h 2413001"/>
              <a:gd name="connsiteX24" fmla="*/ 14070294 w 14357233"/>
              <a:gd name="connsiteY24" fmla="*/ 1549400 h 2413001"/>
              <a:gd name="connsiteX25" fmla="*/ 14070294 w 14357233"/>
              <a:gd name="connsiteY25" fmla="*/ 1625600 h 2413001"/>
              <a:gd name="connsiteX26" fmla="*/ 13962344 w 14357233"/>
              <a:gd name="connsiteY26" fmla="*/ 1625600 h 2413001"/>
              <a:gd name="connsiteX27" fmla="*/ 13962344 w 14357233"/>
              <a:gd name="connsiteY27" fmla="*/ 2413000 h 2413001"/>
              <a:gd name="connsiteX28" fmla="*/ 14357233 w 14357233"/>
              <a:gd name="connsiteY28" fmla="*/ 2405844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57233" h="2413001">
                <a:moveTo>
                  <a:pt x="0" y="2275669"/>
                </a:moveTo>
                <a:lnTo>
                  <a:pt x="10780994" y="2292350"/>
                </a:lnTo>
                <a:lnTo>
                  <a:pt x="10780994" y="1638300"/>
                </a:lnTo>
                <a:lnTo>
                  <a:pt x="11181044" y="1638300"/>
                </a:lnTo>
                <a:lnTo>
                  <a:pt x="11181044" y="1822450"/>
                </a:lnTo>
                <a:lnTo>
                  <a:pt x="11542994" y="1822450"/>
                </a:lnTo>
                <a:lnTo>
                  <a:pt x="11542994" y="2133600"/>
                </a:lnTo>
                <a:lnTo>
                  <a:pt x="11365194" y="2133600"/>
                </a:lnTo>
                <a:lnTo>
                  <a:pt x="11365194" y="793750"/>
                </a:lnTo>
                <a:lnTo>
                  <a:pt x="12076394" y="793750"/>
                </a:lnTo>
                <a:lnTo>
                  <a:pt x="12076394" y="1536700"/>
                </a:lnTo>
                <a:lnTo>
                  <a:pt x="11841444" y="1536700"/>
                </a:lnTo>
                <a:lnTo>
                  <a:pt x="11841444" y="0"/>
                </a:lnTo>
                <a:lnTo>
                  <a:pt x="12787594" y="0"/>
                </a:lnTo>
                <a:lnTo>
                  <a:pt x="12787594" y="1612900"/>
                </a:lnTo>
                <a:lnTo>
                  <a:pt x="12666944" y="1612900"/>
                </a:lnTo>
                <a:lnTo>
                  <a:pt x="12666944" y="603250"/>
                </a:lnTo>
                <a:lnTo>
                  <a:pt x="13047944" y="431800"/>
                </a:lnTo>
                <a:lnTo>
                  <a:pt x="13390844" y="615950"/>
                </a:lnTo>
                <a:lnTo>
                  <a:pt x="13390844" y="1968500"/>
                </a:lnTo>
                <a:lnTo>
                  <a:pt x="13206694" y="1968500"/>
                </a:lnTo>
                <a:lnTo>
                  <a:pt x="13206694" y="1644650"/>
                </a:lnTo>
                <a:lnTo>
                  <a:pt x="13149544" y="1644650"/>
                </a:lnTo>
                <a:lnTo>
                  <a:pt x="13149544" y="1549400"/>
                </a:lnTo>
                <a:lnTo>
                  <a:pt x="14070294" y="1549400"/>
                </a:lnTo>
                <a:lnTo>
                  <a:pt x="14070294" y="1625600"/>
                </a:lnTo>
                <a:lnTo>
                  <a:pt x="13962344" y="1625600"/>
                </a:lnTo>
                <a:lnTo>
                  <a:pt x="13962344" y="2413000"/>
                </a:lnTo>
                <a:lnTo>
                  <a:pt x="14357233" y="2405844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9E5E5D-3982-97EF-129C-C134809A2ACB}"/>
              </a:ext>
            </a:extLst>
          </p:cNvPr>
          <p:cNvSpPr/>
          <p:nvPr userDrawn="1"/>
        </p:nvSpPr>
        <p:spPr>
          <a:xfrm>
            <a:off x="1532977" y="2612935"/>
            <a:ext cx="6291943" cy="14224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2763A0-52F6-4A0F-9E37-0CB8E4BA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CDF1C0-1D0B-4A5F-8841-FA57311C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0FBE45F-FB93-71CC-71C0-D8DB4E4BB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044" y="4134714"/>
            <a:ext cx="7276760" cy="914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3"/>
                </a:solidFill>
              </a:defRPr>
            </a:lvl1pPr>
            <a:lvl2pPr marL="457200" indent="0" algn="l">
              <a:buNone/>
              <a:defRPr sz="36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58582C3-F872-99EE-1B2C-B066470C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7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9D415D-CA15-414D-990A-BDF5E3CD4AEA}" type="slidenum">
              <a:rPr lang="en-GB" smtClean="0"/>
              <a:t>‹N°›</a:t>
            </a:fld>
            <a:endParaRPr lang="en-GB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FED2CF8D-50D1-F5C5-6B3C-46CF5F99F6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4306" y="2914225"/>
            <a:ext cx="5847443" cy="914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457200" indent="0" algn="l">
              <a:buNone/>
              <a:defRPr sz="36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176879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4CC1133-EF82-4D68-B686-CB75DB272A53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/>
          <a:stretch/>
        </p:blipFill>
        <p:spPr bwMode="auto">
          <a:xfrm>
            <a:off x="10960101" y="164218"/>
            <a:ext cx="1143000" cy="1220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8E753816-F0F7-4923-B787-83F926831496}"/>
              </a:ext>
            </a:extLst>
          </p:cNvPr>
          <p:cNvSpPr/>
          <p:nvPr userDrawn="1"/>
        </p:nvSpPr>
        <p:spPr>
          <a:xfrm>
            <a:off x="7687776" y="5997587"/>
            <a:ext cx="4415325" cy="742078"/>
          </a:xfrm>
          <a:custGeom>
            <a:avLst/>
            <a:gdLst>
              <a:gd name="connsiteX0" fmla="*/ 0 w 12223750"/>
              <a:gd name="connsiteY0" fmla="*/ 2292350 h 2413000"/>
              <a:gd name="connsiteX1" fmla="*/ 4019550 w 12223750"/>
              <a:gd name="connsiteY1" fmla="*/ 2292350 h 2413000"/>
              <a:gd name="connsiteX2" fmla="*/ 4019550 w 12223750"/>
              <a:gd name="connsiteY2" fmla="*/ 1638300 h 2413000"/>
              <a:gd name="connsiteX3" fmla="*/ 4419600 w 12223750"/>
              <a:gd name="connsiteY3" fmla="*/ 1638300 h 2413000"/>
              <a:gd name="connsiteX4" fmla="*/ 4419600 w 12223750"/>
              <a:gd name="connsiteY4" fmla="*/ 1822450 h 2413000"/>
              <a:gd name="connsiteX5" fmla="*/ 4781550 w 12223750"/>
              <a:gd name="connsiteY5" fmla="*/ 1822450 h 2413000"/>
              <a:gd name="connsiteX6" fmla="*/ 4781550 w 12223750"/>
              <a:gd name="connsiteY6" fmla="*/ 2133600 h 2413000"/>
              <a:gd name="connsiteX7" fmla="*/ 4603750 w 12223750"/>
              <a:gd name="connsiteY7" fmla="*/ 2133600 h 2413000"/>
              <a:gd name="connsiteX8" fmla="*/ 4603750 w 12223750"/>
              <a:gd name="connsiteY8" fmla="*/ 793750 h 2413000"/>
              <a:gd name="connsiteX9" fmla="*/ 5314950 w 12223750"/>
              <a:gd name="connsiteY9" fmla="*/ 793750 h 2413000"/>
              <a:gd name="connsiteX10" fmla="*/ 5314950 w 12223750"/>
              <a:gd name="connsiteY10" fmla="*/ 1536700 h 2413000"/>
              <a:gd name="connsiteX11" fmla="*/ 5080000 w 12223750"/>
              <a:gd name="connsiteY11" fmla="*/ 1536700 h 2413000"/>
              <a:gd name="connsiteX12" fmla="*/ 5080000 w 12223750"/>
              <a:gd name="connsiteY12" fmla="*/ 0 h 2413000"/>
              <a:gd name="connsiteX13" fmla="*/ 6026150 w 12223750"/>
              <a:gd name="connsiteY13" fmla="*/ 0 h 2413000"/>
              <a:gd name="connsiteX14" fmla="*/ 6026150 w 12223750"/>
              <a:gd name="connsiteY14" fmla="*/ 1612900 h 2413000"/>
              <a:gd name="connsiteX15" fmla="*/ 5905500 w 12223750"/>
              <a:gd name="connsiteY15" fmla="*/ 1612900 h 2413000"/>
              <a:gd name="connsiteX16" fmla="*/ 5905500 w 12223750"/>
              <a:gd name="connsiteY16" fmla="*/ 603250 h 2413000"/>
              <a:gd name="connsiteX17" fmla="*/ 6286500 w 12223750"/>
              <a:gd name="connsiteY17" fmla="*/ 431800 h 2413000"/>
              <a:gd name="connsiteX18" fmla="*/ 6629400 w 12223750"/>
              <a:gd name="connsiteY18" fmla="*/ 615950 h 2413000"/>
              <a:gd name="connsiteX19" fmla="*/ 6629400 w 12223750"/>
              <a:gd name="connsiteY19" fmla="*/ 1968500 h 2413000"/>
              <a:gd name="connsiteX20" fmla="*/ 6445250 w 12223750"/>
              <a:gd name="connsiteY20" fmla="*/ 1968500 h 2413000"/>
              <a:gd name="connsiteX21" fmla="*/ 6445250 w 12223750"/>
              <a:gd name="connsiteY21" fmla="*/ 1644650 h 2413000"/>
              <a:gd name="connsiteX22" fmla="*/ 6388100 w 12223750"/>
              <a:gd name="connsiteY22" fmla="*/ 1644650 h 2413000"/>
              <a:gd name="connsiteX23" fmla="*/ 6388100 w 12223750"/>
              <a:gd name="connsiteY23" fmla="*/ 1549400 h 2413000"/>
              <a:gd name="connsiteX24" fmla="*/ 7308850 w 12223750"/>
              <a:gd name="connsiteY24" fmla="*/ 1549400 h 2413000"/>
              <a:gd name="connsiteX25" fmla="*/ 7308850 w 12223750"/>
              <a:gd name="connsiteY25" fmla="*/ 1625600 h 2413000"/>
              <a:gd name="connsiteX26" fmla="*/ 7200900 w 12223750"/>
              <a:gd name="connsiteY26" fmla="*/ 1625600 h 2413000"/>
              <a:gd name="connsiteX27" fmla="*/ 7200900 w 12223750"/>
              <a:gd name="connsiteY27" fmla="*/ 2413000 h 2413000"/>
              <a:gd name="connsiteX28" fmla="*/ 12223750 w 12223750"/>
              <a:gd name="connsiteY28" fmla="*/ 2330450 h 2413000"/>
              <a:gd name="connsiteX0" fmla="*/ 0 w 12261850"/>
              <a:gd name="connsiteY0" fmla="*/ 2292350 h 2432416"/>
              <a:gd name="connsiteX1" fmla="*/ 4019550 w 12261850"/>
              <a:gd name="connsiteY1" fmla="*/ 2292350 h 2432416"/>
              <a:gd name="connsiteX2" fmla="*/ 4019550 w 12261850"/>
              <a:gd name="connsiteY2" fmla="*/ 1638300 h 2432416"/>
              <a:gd name="connsiteX3" fmla="*/ 4419600 w 12261850"/>
              <a:gd name="connsiteY3" fmla="*/ 1638300 h 2432416"/>
              <a:gd name="connsiteX4" fmla="*/ 4419600 w 12261850"/>
              <a:gd name="connsiteY4" fmla="*/ 1822450 h 2432416"/>
              <a:gd name="connsiteX5" fmla="*/ 4781550 w 12261850"/>
              <a:gd name="connsiteY5" fmla="*/ 1822450 h 2432416"/>
              <a:gd name="connsiteX6" fmla="*/ 4781550 w 12261850"/>
              <a:gd name="connsiteY6" fmla="*/ 2133600 h 2432416"/>
              <a:gd name="connsiteX7" fmla="*/ 4603750 w 12261850"/>
              <a:gd name="connsiteY7" fmla="*/ 2133600 h 2432416"/>
              <a:gd name="connsiteX8" fmla="*/ 4603750 w 12261850"/>
              <a:gd name="connsiteY8" fmla="*/ 793750 h 2432416"/>
              <a:gd name="connsiteX9" fmla="*/ 5314950 w 12261850"/>
              <a:gd name="connsiteY9" fmla="*/ 793750 h 2432416"/>
              <a:gd name="connsiteX10" fmla="*/ 5314950 w 12261850"/>
              <a:gd name="connsiteY10" fmla="*/ 1536700 h 2432416"/>
              <a:gd name="connsiteX11" fmla="*/ 5080000 w 12261850"/>
              <a:gd name="connsiteY11" fmla="*/ 1536700 h 2432416"/>
              <a:gd name="connsiteX12" fmla="*/ 5080000 w 12261850"/>
              <a:gd name="connsiteY12" fmla="*/ 0 h 2432416"/>
              <a:gd name="connsiteX13" fmla="*/ 6026150 w 12261850"/>
              <a:gd name="connsiteY13" fmla="*/ 0 h 2432416"/>
              <a:gd name="connsiteX14" fmla="*/ 6026150 w 12261850"/>
              <a:gd name="connsiteY14" fmla="*/ 1612900 h 2432416"/>
              <a:gd name="connsiteX15" fmla="*/ 5905500 w 12261850"/>
              <a:gd name="connsiteY15" fmla="*/ 1612900 h 2432416"/>
              <a:gd name="connsiteX16" fmla="*/ 5905500 w 12261850"/>
              <a:gd name="connsiteY16" fmla="*/ 603250 h 2432416"/>
              <a:gd name="connsiteX17" fmla="*/ 6286500 w 12261850"/>
              <a:gd name="connsiteY17" fmla="*/ 431800 h 2432416"/>
              <a:gd name="connsiteX18" fmla="*/ 6629400 w 12261850"/>
              <a:gd name="connsiteY18" fmla="*/ 615950 h 2432416"/>
              <a:gd name="connsiteX19" fmla="*/ 6629400 w 12261850"/>
              <a:gd name="connsiteY19" fmla="*/ 1968500 h 2432416"/>
              <a:gd name="connsiteX20" fmla="*/ 6445250 w 12261850"/>
              <a:gd name="connsiteY20" fmla="*/ 1968500 h 2432416"/>
              <a:gd name="connsiteX21" fmla="*/ 6445250 w 12261850"/>
              <a:gd name="connsiteY21" fmla="*/ 1644650 h 2432416"/>
              <a:gd name="connsiteX22" fmla="*/ 6388100 w 12261850"/>
              <a:gd name="connsiteY22" fmla="*/ 1644650 h 2432416"/>
              <a:gd name="connsiteX23" fmla="*/ 6388100 w 12261850"/>
              <a:gd name="connsiteY23" fmla="*/ 1549400 h 2432416"/>
              <a:gd name="connsiteX24" fmla="*/ 7308850 w 12261850"/>
              <a:gd name="connsiteY24" fmla="*/ 1549400 h 2432416"/>
              <a:gd name="connsiteX25" fmla="*/ 7308850 w 12261850"/>
              <a:gd name="connsiteY25" fmla="*/ 1625600 h 2432416"/>
              <a:gd name="connsiteX26" fmla="*/ 7200900 w 12261850"/>
              <a:gd name="connsiteY26" fmla="*/ 1625600 h 2432416"/>
              <a:gd name="connsiteX27" fmla="*/ 7200900 w 12261850"/>
              <a:gd name="connsiteY27" fmla="*/ 2413000 h 2432416"/>
              <a:gd name="connsiteX28" fmla="*/ 12261850 w 12261850"/>
              <a:gd name="connsiteY28" fmla="*/ 2425700 h 2432416"/>
              <a:gd name="connsiteX0" fmla="*/ 0 w 12261850"/>
              <a:gd name="connsiteY0" fmla="*/ 2292350 h 2425700"/>
              <a:gd name="connsiteX1" fmla="*/ 4019550 w 12261850"/>
              <a:gd name="connsiteY1" fmla="*/ 2292350 h 2425700"/>
              <a:gd name="connsiteX2" fmla="*/ 4019550 w 12261850"/>
              <a:gd name="connsiteY2" fmla="*/ 1638300 h 2425700"/>
              <a:gd name="connsiteX3" fmla="*/ 4419600 w 12261850"/>
              <a:gd name="connsiteY3" fmla="*/ 1638300 h 2425700"/>
              <a:gd name="connsiteX4" fmla="*/ 4419600 w 12261850"/>
              <a:gd name="connsiteY4" fmla="*/ 1822450 h 2425700"/>
              <a:gd name="connsiteX5" fmla="*/ 4781550 w 12261850"/>
              <a:gd name="connsiteY5" fmla="*/ 1822450 h 2425700"/>
              <a:gd name="connsiteX6" fmla="*/ 4781550 w 12261850"/>
              <a:gd name="connsiteY6" fmla="*/ 2133600 h 2425700"/>
              <a:gd name="connsiteX7" fmla="*/ 4603750 w 12261850"/>
              <a:gd name="connsiteY7" fmla="*/ 2133600 h 2425700"/>
              <a:gd name="connsiteX8" fmla="*/ 4603750 w 12261850"/>
              <a:gd name="connsiteY8" fmla="*/ 793750 h 2425700"/>
              <a:gd name="connsiteX9" fmla="*/ 5314950 w 12261850"/>
              <a:gd name="connsiteY9" fmla="*/ 793750 h 2425700"/>
              <a:gd name="connsiteX10" fmla="*/ 5314950 w 12261850"/>
              <a:gd name="connsiteY10" fmla="*/ 1536700 h 2425700"/>
              <a:gd name="connsiteX11" fmla="*/ 5080000 w 12261850"/>
              <a:gd name="connsiteY11" fmla="*/ 1536700 h 2425700"/>
              <a:gd name="connsiteX12" fmla="*/ 5080000 w 12261850"/>
              <a:gd name="connsiteY12" fmla="*/ 0 h 2425700"/>
              <a:gd name="connsiteX13" fmla="*/ 6026150 w 12261850"/>
              <a:gd name="connsiteY13" fmla="*/ 0 h 2425700"/>
              <a:gd name="connsiteX14" fmla="*/ 6026150 w 12261850"/>
              <a:gd name="connsiteY14" fmla="*/ 1612900 h 2425700"/>
              <a:gd name="connsiteX15" fmla="*/ 5905500 w 12261850"/>
              <a:gd name="connsiteY15" fmla="*/ 1612900 h 2425700"/>
              <a:gd name="connsiteX16" fmla="*/ 5905500 w 12261850"/>
              <a:gd name="connsiteY16" fmla="*/ 603250 h 2425700"/>
              <a:gd name="connsiteX17" fmla="*/ 6286500 w 12261850"/>
              <a:gd name="connsiteY17" fmla="*/ 431800 h 2425700"/>
              <a:gd name="connsiteX18" fmla="*/ 6629400 w 12261850"/>
              <a:gd name="connsiteY18" fmla="*/ 615950 h 2425700"/>
              <a:gd name="connsiteX19" fmla="*/ 6629400 w 12261850"/>
              <a:gd name="connsiteY19" fmla="*/ 1968500 h 2425700"/>
              <a:gd name="connsiteX20" fmla="*/ 6445250 w 12261850"/>
              <a:gd name="connsiteY20" fmla="*/ 1968500 h 2425700"/>
              <a:gd name="connsiteX21" fmla="*/ 6445250 w 12261850"/>
              <a:gd name="connsiteY21" fmla="*/ 1644650 h 2425700"/>
              <a:gd name="connsiteX22" fmla="*/ 6388100 w 12261850"/>
              <a:gd name="connsiteY22" fmla="*/ 1644650 h 2425700"/>
              <a:gd name="connsiteX23" fmla="*/ 6388100 w 12261850"/>
              <a:gd name="connsiteY23" fmla="*/ 1549400 h 2425700"/>
              <a:gd name="connsiteX24" fmla="*/ 7308850 w 12261850"/>
              <a:gd name="connsiteY24" fmla="*/ 1549400 h 2425700"/>
              <a:gd name="connsiteX25" fmla="*/ 7308850 w 12261850"/>
              <a:gd name="connsiteY25" fmla="*/ 1625600 h 2425700"/>
              <a:gd name="connsiteX26" fmla="*/ 7200900 w 12261850"/>
              <a:gd name="connsiteY26" fmla="*/ 1625600 h 2425700"/>
              <a:gd name="connsiteX27" fmla="*/ 7200900 w 12261850"/>
              <a:gd name="connsiteY27" fmla="*/ 2413000 h 2425700"/>
              <a:gd name="connsiteX28" fmla="*/ 12261850 w 12261850"/>
              <a:gd name="connsiteY28" fmla="*/ 2425700 h 2425700"/>
              <a:gd name="connsiteX0" fmla="*/ 0 w 14998700"/>
              <a:gd name="connsiteY0" fmla="*/ 2286000 h 2425700"/>
              <a:gd name="connsiteX1" fmla="*/ 6756400 w 14998700"/>
              <a:gd name="connsiteY1" fmla="*/ 2292350 h 2425700"/>
              <a:gd name="connsiteX2" fmla="*/ 6756400 w 14998700"/>
              <a:gd name="connsiteY2" fmla="*/ 1638300 h 2425700"/>
              <a:gd name="connsiteX3" fmla="*/ 7156450 w 14998700"/>
              <a:gd name="connsiteY3" fmla="*/ 1638300 h 2425700"/>
              <a:gd name="connsiteX4" fmla="*/ 7156450 w 14998700"/>
              <a:gd name="connsiteY4" fmla="*/ 1822450 h 2425700"/>
              <a:gd name="connsiteX5" fmla="*/ 7518400 w 14998700"/>
              <a:gd name="connsiteY5" fmla="*/ 1822450 h 2425700"/>
              <a:gd name="connsiteX6" fmla="*/ 7518400 w 14998700"/>
              <a:gd name="connsiteY6" fmla="*/ 2133600 h 2425700"/>
              <a:gd name="connsiteX7" fmla="*/ 7340600 w 14998700"/>
              <a:gd name="connsiteY7" fmla="*/ 2133600 h 2425700"/>
              <a:gd name="connsiteX8" fmla="*/ 7340600 w 14998700"/>
              <a:gd name="connsiteY8" fmla="*/ 793750 h 2425700"/>
              <a:gd name="connsiteX9" fmla="*/ 8051800 w 14998700"/>
              <a:gd name="connsiteY9" fmla="*/ 793750 h 2425700"/>
              <a:gd name="connsiteX10" fmla="*/ 8051800 w 14998700"/>
              <a:gd name="connsiteY10" fmla="*/ 1536700 h 2425700"/>
              <a:gd name="connsiteX11" fmla="*/ 7816850 w 14998700"/>
              <a:gd name="connsiteY11" fmla="*/ 1536700 h 2425700"/>
              <a:gd name="connsiteX12" fmla="*/ 7816850 w 14998700"/>
              <a:gd name="connsiteY12" fmla="*/ 0 h 2425700"/>
              <a:gd name="connsiteX13" fmla="*/ 8763000 w 14998700"/>
              <a:gd name="connsiteY13" fmla="*/ 0 h 2425700"/>
              <a:gd name="connsiteX14" fmla="*/ 8763000 w 14998700"/>
              <a:gd name="connsiteY14" fmla="*/ 1612900 h 2425700"/>
              <a:gd name="connsiteX15" fmla="*/ 8642350 w 14998700"/>
              <a:gd name="connsiteY15" fmla="*/ 1612900 h 2425700"/>
              <a:gd name="connsiteX16" fmla="*/ 8642350 w 14998700"/>
              <a:gd name="connsiteY16" fmla="*/ 603250 h 2425700"/>
              <a:gd name="connsiteX17" fmla="*/ 9023350 w 14998700"/>
              <a:gd name="connsiteY17" fmla="*/ 431800 h 2425700"/>
              <a:gd name="connsiteX18" fmla="*/ 9366250 w 14998700"/>
              <a:gd name="connsiteY18" fmla="*/ 615950 h 2425700"/>
              <a:gd name="connsiteX19" fmla="*/ 9366250 w 14998700"/>
              <a:gd name="connsiteY19" fmla="*/ 1968500 h 2425700"/>
              <a:gd name="connsiteX20" fmla="*/ 9182100 w 14998700"/>
              <a:gd name="connsiteY20" fmla="*/ 1968500 h 2425700"/>
              <a:gd name="connsiteX21" fmla="*/ 9182100 w 14998700"/>
              <a:gd name="connsiteY21" fmla="*/ 1644650 h 2425700"/>
              <a:gd name="connsiteX22" fmla="*/ 9124950 w 14998700"/>
              <a:gd name="connsiteY22" fmla="*/ 1644650 h 2425700"/>
              <a:gd name="connsiteX23" fmla="*/ 9124950 w 14998700"/>
              <a:gd name="connsiteY23" fmla="*/ 1549400 h 2425700"/>
              <a:gd name="connsiteX24" fmla="*/ 10045700 w 14998700"/>
              <a:gd name="connsiteY24" fmla="*/ 1549400 h 2425700"/>
              <a:gd name="connsiteX25" fmla="*/ 10045700 w 14998700"/>
              <a:gd name="connsiteY25" fmla="*/ 1625600 h 2425700"/>
              <a:gd name="connsiteX26" fmla="*/ 9937750 w 14998700"/>
              <a:gd name="connsiteY26" fmla="*/ 1625600 h 2425700"/>
              <a:gd name="connsiteX27" fmla="*/ 9937750 w 14998700"/>
              <a:gd name="connsiteY27" fmla="*/ 2413000 h 2425700"/>
              <a:gd name="connsiteX28" fmla="*/ 14998700 w 14998700"/>
              <a:gd name="connsiteY28" fmla="*/ 2425700 h 2425700"/>
              <a:gd name="connsiteX0" fmla="*/ 0 w 16551275"/>
              <a:gd name="connsiteY0" fmla="*/ 2295525 h 2425700"/>
              <a:gd name="connsiteX1" fmla="*/ 8308975 w 16551275"/>
              <a:gd name="connsiteY1" fmla="*/ 2292350 h 2425700"/>
              <a:gd name="connsiteX2" fmla="*/ 8308975 w 16551275"/>
              <a:gd name="connsiteY2" fmla="*/ 1638300 h 2425700"/>
              <a:gd name="connsiteX3" fmla="*/ 8709025 w 16551275"/>
              <a:gd name="connsiteY3" fmla="*/ 1638300 h 2425700"/>
              <a:gd name="connsiteX4" fmla="*/ 8709025 w 16551275"/>
              <a:gd name="connsiteY4" fmla="*/ 1822450 h 2425700"/>
              <a:gd name="connsiteX5" fmla="*/ 9070975 w 16551275"/>
              <a:gd name="connsiteY5" fmla="*/ 1822450 h 2425700"/>
              <a:gd name="connsiteX6" fmla="*/ 9070975 w 16551275"/>
              <a:gd name="connsiteY6" fmla="*/ 2133600 h 2425700"/>
              <a:gd name="connsiteX7" fmla="*/ 8893175 w 16551275"/>
              <a:gd name="connsiteY7" fmla="*/ 2133600 h 2425700"/>
              <a:gd name="connsiteX8" fmla="*/ 8893175 w 16551275"/>
              <a:gd name="connsiteY8" fmla="*/ 793750 h 2425700"/>
              <a:gd name="connsiteX9" fmla="*/ 9604375 w 16551275"/>
              <a:gd name="connsiteY9" fmla="*/ 793750 h 2425700"/>
              <a:gd name="connsiteX10" fmla="*/ 9604375 w 16551275"/>
              <a:gd name="connsiteY10" fmla="*/ 1536700 h 2425700"/>
              <a:gd name="connsiteX11" fmla="*/ 9369425 w 16551275"/>
              <a:gd name="connsiteY11" fmla="*/ 1536700 h 2425700"/>
              <a:gd name="connsiteX12" fmla="*/ 9369425 w 16551275"/>
              <a:gd name="connsiteY12" fmla="*/ 0 h 2425700"/>
              <a:gd name="connsiteX13" fmla="*/ 10315575 w 16551275"/>
              <a:gd name="connsiteY13" fmla="*/ 0 h 2425700"/>
              <a:gd name="connsiteX14" fmla="*/ 10315575 w 16551275"/>
              <a:gd name="connsiteY14" fmla="*/ 1612900 h 2425700"/>
              <a:gd name="connsiteX15" fmla="*/ 10194925 w 16551275"/>
              <a:gd name="connsiteY15" fmla="*/ 1612900 h 2425700"/>
              <a:gd name="connsiteX16" fmla="*/ 10194925 w 16551275"/>
              <a:gd name="connsiteY16" fmla="*/ 603250 h 2425700"/>
              <a:gd name="connsiteX17" fmla="*/ 10575925 w 16551275"/>
              <a:gd name="connsiteY17" fmla="*/ 431800 h 2425700"/>
              <a:gd name="connsiteX18" fmla="*/ 10918825 w 16551275"/>
              <a:gd name="connsiteY18" fmla="*/ 615950 h 2425700"/>
              <a:gd name="connsiteX19" fmla="*/ 10918825 w 16551275"/>
              <a:gd name="connsiteY19" fmla="*/ 1968500 h 2425700"/>
              <a:gd name="connsiteX20" fmla="*/ 10734675 w 16551275"/>
              <a:gd name="connsiteY20" fmla="*/ 1968500 h 2425700"/>
              <a:gd name="connsiteX21" fmla="*/ 10734675 w 16551275"/>
              <a:gd name="connsiteY21" fmla="*/ 1644650 h 2425700"/>
              <a:gd name="connsiteX22" fmla="*/ 10677525 w 16551275"/>
              <a:gd name="connsiteY22" fmla="*/ 1644650 h 2425700"/>
              <a:gd name="connsiteX23" fmla="*/ 10677525 w 16551275"/>
              <a:gd name="connsiteY23" fmla="*/ 1549400 h 2425700"/>
              <a:gd name="connsiteX24" fmla="*/ 11598275 w 16551275"/>
              <a:gd name="connsiteY24" fmla="*/ 1549400 h 2425700"/>
              <a:gd name="connsiteX25" fmla="*/ 11598275 w 16551275"/>
              <a:gd name="connsiteY25" fmla="*/ 1625600 h 2425700"/>
              <a:gd name="connsiteX26" fmla="*/ 11490325 w 16551275"/>
              <a:gd name="connsiteY26" fmla="*/ 1625600 h 2425700"/>
              <a:gd name="connsiteX27" fmla="*/ 11490325 w 16551275"/>
              <a:gd name="connsiteY27" fmla="*/ 2413000 h 2425700"/>
              <a:gd name="connsiteX28" fmla="*/ 16551275 w 16551275"/>
              <a:gd name="connsiteY28" fmla="*/ 2425700 h 2425700"/>
              <a:gd name="connsiteX0" fmla="*/ 0 w 19023294"/>
              <a:gd name="connsiteY0" fmla="*/ 2275669 h 2425700"/>
              <a:gd name="connsiteX1" fmla="*/ 10780994 w 19023294"/>
              <a:gd name="connsiteY1" fmla="*/ 2292350 h 2425700"/>
              <a:gd name="connsiteX2" fmla="*/ 10780994 w 19023294"/>
              <a:gd name="connsiteY2" fmla="*/ 1638300 h 2425700"/>
              <a:gd name="connsiteX3" fmla="*/ 11181044 w 19023294"/>
              <a:gd name="connsiteY3" fmla="*/ 1638300 h 2425700"/>
              <a:gd name="connsiteX4" fmla="*/ 11181044 w 19023294"/>
              <a:gd name="connsiteY4" fmla="*/ 1822450 h 2425700"/>
              <a:gd name="connsiteX5" fmla="*/ 11542994 w 19023294"/>
              <a:gd name="connsiteY5" fmla="*/ 1822450 h 2425700"/>
              <a:gd name="connsiteX6" fmla="*/ 11542994 w 19023294"/>
              <a:gd name="connsiteY6" fmla="*/ 2133600 h 2425700"/>
              <a:gd name="connsiteX7" fmla="*/ 11365194 w 19023294"/>
              <a:gd name="connsiteY7" fmla="*/ 2133600 h 2425700"/>
              <a:gd name="connsiteX8" fmla="*/ 11365194 w 19023294"/>
              <a:gd name="connsiteY8" fmla="*/ 793750 h 2425700"/>
              <a:gd name="connsiteX9" fmla="*/ 12076394 w 19023294"/>
              <a:gd name="connsiteY9" fmla="*/ 793750 h 2425700"/>
              <a:gd name="connsiteX10" fmla="*/ 12076394 w 19023294"/>
              <a:gd name="connsiteY10" fmla="*/ 1536700 h 2425700"/>
              <a:gd name="connsiteX11" fmla="*/ 11841444 w 19023294"/>
              <a:gd name="connsiteY11" fmla="*/ 1536700 h 2425700"/>
              <a:gd name="connsiteX12" fmla="*/ 11841444 w 19023294"/>
              <a:gd name="connsiteY12" fmla="*/ 0 h 2425700"/>
              <a:gd name="connsiteX13" fmla="*/ 12787594 w 19023294"/>
              <a:gd name="connsiteY13" fmla="*/ 0 h 2425700"/>
              <a:gd name="connsiteX14" fmla="*/ 12787594 w 19023294"/>
              <a:gd name="connsiteY14" fmla="*/ 1612900 h 2425700"/>
              <a:gd name="connsiteX15" fmla="*/ 12666944 w 19023294"/>
              <a:gd name="connsiteY15" fmla="*/ 1612900 h 2425700"/>
              <a:gd name="connsiteX16" fmla="*/ 12666944 w 19023294"/>
              <a:gd name="connsiteY16" fmla="*/ 603250 h 2425700"/>
              <a:gd name="connsiteX17" fmla="*/ 13047944 w 19023294"/>
              <a:gd name="connsiteY17" fmla="*/ 431800 h 2425700"/>
              <a:gd name="connsiteX18" fmla="*/ 13390844 w 19023294"/>
              <a:gd name="connsiteY18" fmla="*/ 615950 h 2425700"/>
              <a:gd name="connsiteX19" fmla="*/ 13390844 w 19023294"/>
              <a:gd name="connsiteY19" fmla="*/ 1968500 h 2425700"/>
              <a:gd name="connsiteX20" fmla="*/ 13206694 w 19023294"/>
              <a:gd name="connsiteY20" fmla="*/ 1968500 h 2425700"/>
              <a:gd name="connsiteX21" fmla="*/ 13206694 w 19023294"/>
              <a:gd name="connsiteY21" fmla="*/ 1644650 h 2425700"/>
              <a:gd name="connsiteX22" fmla="*/ 13149544 w 19023294"/>
              <a:gd name="connsiteY22" fmla="*/ 1644650 h 2425700"/>
              <a:gd name="connsiteX23" fmla="*/ 13149544 w 19023294"/>
              <a:gd name="connsiteY23" fmla="*/ 1549400 h 2425700"/>
              <a:gd name="connsiteX24" fmla="*/ 14070294 w 19023294"/>
              <a:gd name="connsiteY24" fmla="*/ 1549400 h 2425700"/>
              <a:gd name="connsiteX25" fmla="*/ 14070294 w 19023294"/>
              <a:gd name="connsiteY25" fmla="*/ 1625600 h 2425700"/>
              <a:gd name="connsiteX26" fmla="*/ 13962344 w 19023294"/>
              <a:gd name="connsiteY26" fmla="*/ 1625600 h 2425700"/>
              <a:gd name="connsiteX27" fmla="*/ 13962344 w 19023294"/>
              <a:gd name="connsiteY27" fmla="*/ 2413000 h 2425700"/>
              <a:gd name="connsiteX28" fmla="*/ 19023294 w 19023294"/>
              <a:gd name="connsiteY28" fmla="*/ 2425700 h 2425700"/>
              <a:gd name="connsiteX0" fmla="*/ 0 w 14357233"/>
              <a:gd name="connsiteY0" fmla="*/ 2275669 h 2413001"/>
              <a:gd name="connsiteX1" fmla="*/ 10780994 w 14357233"/>
              <a:gd name="connsiteY1" fmla="*/ 2292350 h 2413001"/>
              <a:gd name="connsiteX2" fmla="*/ 10780994 w 14357233"/>
              <a:gd name="connsiteY2" fmla="*/ 1638300 h 2413001"/>
              <a:gd name="connsiteX3" fmla="*/ 11181044 w 14357233"/>
              <a:gd name="connsiteY3" fmla="*/ 1638300 h 2413001"/>
              <a:gd name="connsiteX4" fmla="*/ 11181044 w 14357233"/>
              <a:gd name="connsiteY4" fmla="*/ 1822450 h 2413001"/>
              <a:gd name="connsiteX5" fmla="*/ 11542994 w 14357233"/>
              <a:gd name="connsiteY5" fmla="*/ 1822450 h 2413001"/>
              <a:gd name="connsiteX6" fmla="*/ 11542994 w 14357233"/>
              <a:gd name="connsiteY6" fmla="*/ 2133600 h 2413001"/>
              <a:gd name="connsiteX7" fmla="*/ 11365194 w 14357233"/>
              <a:gd name="connsiteY7" fmla="*/ 2133600 h 2413001"/>
              <a:gd name="connsiteX8" fmla="*/ 11365194 w 14357233"/>
              <a:gd name="connsiteY8" fmla="*/ 793750 h 2413001"/>
              <a:gd name="connsiteX9" fmla="*/ 12076394 w 14357233"/>
              <a:gd name="connsiteY9" fmla="*/ 793750 h 2413001"/>
              <a:gd name="connsiteX10" fmla="*/ 12076394 w 14357233"/>
              <a:gd name="connsiteY10" fmla="*/ 1536700 h 2413001"/>
              <a:gd name="connsiteX11" fmla="*/ 11841444 w 14357233"/>
              <a:gd name="connsiteY11" fmla="*/ 1536700 h 2413001"/>
              <a:gd name="connsiteX12" fmla="*/ 11841444 w 14357233"/>
              <a:gd name="connsiteY12" fmla="*/ 0 h 2413001"/>
              <a:gd name="connsiteX13" fmla="*/ 12787594 w 14357233"/>
              <a:gd name="connsiteY13" fmla="*/ 0 h 2413001"/>
              <a:gd name="connsiteX14" fmla="*/ 12787594 w 14357233"/>
              <a:gd name="connsiteY14" fmla="*/ 1612900 h 2413001"/>
              <a:gd name="connsiteX15" fmla="*/ 12666944 w 14357233"/>
              <a:gd name="connsiteY15" fmla="*/ 1612900 h 2413001"/>
              <a:gd name="connsiteX16" fmla="*/ 12666944 w 14357233"/>
              <a:gd name="connsiteY16" fmla="*/ 603250 h 2413001"/>
              <a:gd name="connsiteX17" fmla="*/ 13047944 w 14357233"/>
              <a:gd name="connsiteY17" fmla="*/ 431800 h 2413001"/>
              <a:gd name="connsiteX18" fmla="*/ 13390844 w 14357233"/>
              <a:gd name="connsiteY18" fmla="*/ 615950 h 2413001"/>
              <a:gd name="connsiteX19" fmla="*/ 13390844 w 14357233"/>
              <a:gd name="connsiteY19" fmla="*/ 1968500 h 2413001"/>
              <a:gd name="connsiteX20" fmla="*/ 13206694 w 14357233"/>
              <a:gd name="connsiteY20" fmla="*/ 1968500 h 2413001"/>
              <a:gd name="connsiteX21" fmla="*/ 13206694 w 14357233"/>
              <a:gd name="connsiteY21" fmla="*/ 1644650 h 2413001"/>
              <a:gd name="connsiteX22" fmla="*/ 13149544 w 14357233"/>
              <a:gd name="connsiteY22" fmla="*/ 1644650 h 2413001"/>
              <a:gd name="connsiteX23" fmla="*/ 13149544 w 14357233"/>
              <a:gd name="connsiteY23" fmla="*/ 1549400 h 2413001"/>
              <a:gd name="connsiteX24" fmla="*/ 14070294 w 14357233"/>
              <a:gd name="connsiteY24" fmla="*/ 1549400 h 2413001"/>
              <a:gd name="connsiteX25" fmla="*/ 14070294 w 14357233"/>
              <a:gd name="connsiteY25" fmla="*/ 1625600 h 2413001"/>
              <a:gd name="connsiteX26" fmla="*/ 13962344 w 14357233"/>
              <a:gd name="connsiteY26" fmla="*/ 1625600 h 2413001"/>
              <a:gd name="connsiteX27" fmla="*/ 13962344 w 14357233"/>
              <a:gd name="connsiteY27" fmla="*/ 2413000 h 2413001"/>
              <a:gd name="connsiteX28" fmla="*/ 14357233 w 14357233"/>
              <a:gd name="connsiteY28" fmla="*/ 2405844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57233" h="2413001">
                <a:moveTo>
                  <a:pt x="0" y="2275669"/>
                </a:moveTo>
                <a:lnTo>
                  <a:pt x="10780994" y="2292350"/>
                </a:lnTo>
                <a:lnTo>
                  <a:pt x="10780994" y="1638300"/>
                </a:lnTo>
                <a:lnTo>
                  <a:pt x="11181044" y="1638300"/>
                </a:lnTo>
                <a:lnTo>
                  <a:pt x="11181044" y="1822450"/>
                </a:lnTo>
                <a:lnTo>
                  <a:pt x="11542994" y="1822450"/>
                </a:lnTo>
                <a:lnTo>
                  <a:pt x="11542994" y="2133600"/>
                </a:lnTo>
                <a:lnTo>
                  <a:pt x="11365194" y="2133600"/>
                </a:lnTo>
                <a:lnTo>
                  <a:pt x="11365194" y="793750"/>
                </a:lnTo>
                <a:lnTo>
                  <a:pt x="12076394" y="793750"/>
                </a:lnTo>
                <a:lnTo>
                  <a:pt x="12076394" y="1536700"/>
                </a:lnTo>
                <a:lnTo>
                  <a:pt x="11841444" y="1536700"/>
                </a:lnTo>
                <a:lnTo>
                  <a:pt x="11841444" y="0"/>
                </a:lnTo>
                <a:lnTo>
                  <a:pt x="12787594" y="0"/>
                </a:lnTo>
                <a:lnTo>
                  <a:pt x="12787594" y="1612900"/>
                </a:lnTo>
                <a:lnTo>
                  <a:pt x="12666944" y="1612900"/>
                </a:lnTo>
                <a:lnTo>
                  <a:pt x="12666944" y="603250"/>
                </a:lnTo>
                <a:lnTo>
                  <a:pt x="13047944" y="431800"/>
                </a:lnTo>
                <a:lnTo>
                  <a:pt x="13390844" y="615950"/>
                </a:lnTo>
                <a:lnTo>
                  <a:pt x="13390844" y="1968500"/>
                </a:lnTo>
                <a:lnTo>
                  <a:pt x="13206694" y="1968500"/>
                </a:lnTo>
                <a:lnTo>
                  <a:pt x="13206694" y="1644650"/>
                </a:lnTo>
                <a:lnTo>
                  <a:pt x="13149544" y="1644650"/>
                </a:lnTo>
                <a:lnTo>
                  <a:pt x="13149544" y="1549400"/>
                </a:lnTo>
                <a:lnTo>
                  <a:pt x="14070294" y="1549400"/>
                </a:lnTo>
                <a:lnTo>
                  <a:pt x="14070294" y="1625600"/>
                </a:lnTo>
                <a:lnTo>
                  <a:pt x="13962344" y="1625600"/>
                </a:lnTo>
                <a:lnTo>
                  <a:pt x="13962344" y="2413000"/>
                </a:lnTo>
                <a:lnTo>
                  <a:pt x="14357233" y="2405844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DF15171-02BA-44CE-B8E1-714FC745AE4E}"/>
              </a:ext>
            </a:extLst>
          </p:cNvPr>
          <p:cNvCxnSpPr>
            <a:cxnSpLocks/>
          </p:cNvCxnSpPr>
          <p:nvPr userDrawn="1"/>
        </p:nvCxnSpPr>
        <p:spPr>
          <a:xfrm>
            <a:off x="6711950" y="804909"/>
            <a:ext cx="4248151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CB2C35D-89A3-403E-B782-E49E234242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69627" y="804909"/>
            <a:ext cx="0" cy="29364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4D2A38D-6CF5-4B1D-BC2D-8FE4AE40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F44A00BB-C79C-419E-B1B1-F092355B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059" y="6459927"/>
            <a:ext cx="2743200" cy="365125"/>
          </a:xfrm>
          <a:prstGeom prst="rect">
            <a:avLst/>
          </a:prstGeom>
        </p:spPr>
        <p:txBody>
          <a:bodyPr/>
          <a:lstStyle/>
          <a:p>
            <a:fld id="{F09D415D-CA15-414D-990A-BDF5E3CD4AEA}" type="slidenum">
              <a:rPr lang="en-GB" smtClean="0"/>
              <a:t>‹N°›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80F41F-9380-496F-80ED-BCDBC99687D0}"/>
              </a:ext>
            </a:extLst>
          </p:cNvPr>
          <p:cNvSpPr/>
          <p:nvPr userDrawn="1"/>
        </p:nvSpPr>
        <p:spPr>
          <a:xfrm>
            <a:off x="7692572" y="312928"/>
            <a:ext cx="3124784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ts val="1200"/>
              </a:spcBef>
            </a:pPr>
            <a:r>
              <a:rPr lang="fr-FR" sz="2800" b="1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 descr="Institut Français pour la Performance du Bâtiment (@IFPEB ...">
            <a:extLst>
              <a:ext uri="{FF2B5EF4-FFF2-40B4-BE49-F238E27FC236}">
                <a16:creationId xmlns:a16="http://schemas.microsoft.com/office/drawing/2014/main" id="{ED679D09-70C2-9050-554B-03A6C9B4557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6" b="26578"/>
          <a:stretch/>
        </p:blipFill>
        <p:spPr bwMode="auto">
          <a:xfrm>
            <a:off x="144762" y="6510399"/>
            <a:ext cx="449616" cy="2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C72517-6B62-C180-4C44-F48857115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>
          <a:xfrm>
            <a:off x="653391" y="6551095"/>
            <a:ext cx="931321" cy="14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726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2763A0-52F6-4A0F-9E37-0CB8E4BA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CDF1C0-1D0B-4A5F-8841-FA57311C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4D22B5-00C6-4BDE-8A90-F036C0B4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059" y="6459927"/>
            <a:ext cx="2743200" cy="365125"/>
          </a:xfrm>
          <a:prstGeom prst="rect">
            <a:avLst/>
          </a:prstGeom>
        </p:spPr>
        <p:txBody>
          <a:bodyPr/>
          <a:lstStyle/>
          <a:p>
            <a:fld id="{F09D415D-CA15-414D-990A-BDF5E3CD4AEA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C3F9E05-E84E-4D04-8629-9C5F77E0323D}"/>
              </a:ext>
            </a:extLst>
          </p:cNvPr>
          <p:cNvSpPr/>
          <p:nvPr userDrawn="1"/>
        </p:nvSpPr>
        <p:spPr>
          <a:xfrm>
            <a:off x="-2303137" y="1473200"/>
            <a:ext cx="14495137" cy="2436179"/>
          </a:xfrm>
          <a:custGeom>
            <a:avLst/>
            <a:gdLst>
              <a:gd name="connsiteX0" fmla="*/ 0 w 12223750"/>
              <a:gd name="connsiteY0" fmla="*/ 2292350 h 2413000"/>
              <a:gd name="connsiteX1" fmla="*/ 4019550 w 12223750"/>
              <a:gd name="connsiteY1" fmla="*/ 2292350 h 2413000"/>
              <a:gd name="connsiteX2" fmla="*/ 4019550 w 12223750"/>
              <a:gd name="connsiteY2" fmla="*/ 1638300 h 2413000"/>
              <a:gd name="connsiteX3" fmla="*/ 4419600 w 12223750"/>
              <a:gd name="connsiteY3" fmla="*/ 1638300 h 2413000"/>
              <a:gd name="connsiteX4" fmla="*/ 4419600 w 12223750"/>
              <a:gd name="connsiteY4" fmla="*/ 1822450 h 2413000"/>
              <a:gd name="connsiteX5" fmla="*/ 4781550 w 12223750"/>
              <a:gd name="connsiteY5" fmla="*/ 1822450 h 2413000"/>
              <a:gd name="connsiteX6" fmla="*/ 4781550 w 12223750"/>
              <a:gd name="connsiteY6" fmla="*/ 2133600 h 2413000"/>
              <a:gd name="connsiteX7" fmla="*/ 4603750 w 12223750"/>
              <a:gd name="connsiteY7" fmla="*/ 2133600 h 2413000"/>
              <a:gd name="connsiteX8" fmla="*/ 4603750 w 12223750"/>
              <a:gd name="connsiteY8" fmla="*/ 793750 h 2413000"/>
              <a:gd name="connsiteX9" fmla="*/ 5314950 w 12223750"/>
              <a:gd name="connsiteY9" fmla="*/ 793750 h 2413000"/>
              <a:gd name="connsiteX10" fmla="*/ 5314950 w 12223750"/>
              <a:gd name="connsiteY10" fmla="*/ 1536700 h 2413000"/>
              <a:gd name="connsiteX11" fmla="*/ 5080000 w 12223750"/>
              <a:gd name="connsiteY11" fmla="*/ 1536700 h 2413000"/>
              <a:gd name="connsiteX12" fmla="*/ 5080000 w 12223750"/>
              <a:gd name="connsiteY12" fmla="*/ 0 h 2413000"/>
              <a:gd name="connsiteX13" fmla="*/ 6026150 w 12223750"/>
              <a:gd name="connsiteY13" fmla="*/ 0 h 2413000"/>
              <a:gd name="connsiteX14" fmla="*/ 6026150 w 12223750"/>
              <a:gd name="connsiteY14" fmla="*/ 1612900 h 2413000"/>
              <a:gd name="connsiteX15" fmla="*/ 5905500 w 12223750"/>
              <a:gd name="connsiteY15" fmla="*/ 1612900 h 2413000"/>
              <a:gd name="connsiteX16" fmla="*/ 5905500 w 12223750"/>
              <a:gd name="connsiteY16" fmla="*/ 603250 h 2413000"/>
              <a:gd name="connsiteX17" fmla="*/ 6286500 w 12223750"/>
              <a:gd name="connsiteY17" fmla="*/ 431800 h 2413000"/>
              <a:gd name="connsiteX18" fmla="*/ 6629400 w 12223750"/>
              <a:gd name="connsiteY18" fmla="*/ 615950 h 2413000"/>
              <a:gd name="connsiteX19" fmla="*/ 6629400 w 12223750"/>
              <a:gd name="connsiteY19" fmla="*/ 1968500 h 2413000"/>
              <a:gd name="connsiteX20" fmla="*/ 6445250 w 12223750"/>
              <a:gd name="connsiteY20" fmla="*/ 1968500 h 2413000"/>
              <a:gd name="connsiteX21" fmla="*/ 6445250 w 12223750"/>
              <a:gd name="connsiteY21" fmla="*/ 1644650 h 2413000"/>
              <a:gd name="connsiteX22" fmla="*/ 6388100 w 12223750"/>
              <a:gd name="connsiteY22" fmla="*/ 1644650 h 2413000"/>
              <a:gd name="connsiteX23" fmla="*/ 6388100 w 12223750"/>
              <a:gd name="connsiteY23" fmla="*/ 1549400 h 2413000"/>
              <a:gd name="connsiteX24" fmla="*/ 7308850 w 12223750"/>
              <a:gd name="connsiteY24" fmla="*/ 1549400 h 2413000"/>
              <a:gd name="connsiteX25" fmla="*/ 7308850 w 12223750"/>
              <a:gd name="connsiteY25" fmla="*/ 1625600 h 2413000"/>
              <a:gd name="connsiteX26" fmla="*/ 7200900 w 12223750"/>
              <a:gd name="connsiteY26" fmla="*/ 1625600 h 2413000"/>
              <a:gd name="connsiteX27" fmla="*/ 7200900 w 12223750"/>
              <a:gd name="connsiteY27" fmla="*/ 2413000 h 2413000"/>
              <a:gd name="connsiteX28" fmla="*/ 12223750 w 12223750"/>
              <a:gd name="connsiteY28" fmla="*/ 2330450 h 2413000"/>
              <a:gd name="connsiteX0" fmla="*/ 0 w 12261850"/>
              <a:gd name="connsiteY0" fmla="*/ 2292350 h 2432416"/>
              <a:gd name="connsiteX1" fmla="*/ 4019550 w 12261850"/>
              <a:gd name="connsiteY1" fmla="*/ 2292350 h 2432416"/>
              <a:gd name="connsiteX2" fmla="*/ 4019550 w 12261850"/>
              <a:gd name="connsiteY2" fmla="*/ 1638300 h 2432416"/>
              <a:gd name="connsiteX3" fmla="*/ 4419600 w 12261850"/>
              <a:gd name="connsiteY3" fmla="*/ 1638300 h 2432416"/>
              <a:gd name="connsiteX4" fmla="*/ 4419600 w 12261850"/>
              <a:gd name="connsiteY4" fmla="*/ 1822450 h 2432416"/>
              <a:gd name="connsiteX5" fmla="*/ 4781550 w 12261850"/>
              <a:gd name="connsiteY5" fmla="*/ 1822450 h 2432416"/>
              <a:gd name="connsiteX6" fmla="*/ 4781550 w 12261850"/>
              <a:gd name="connsiteY6" fmla="*/ 2133600 h 2432416"/>
              <a:gd name="connsiteX7" fmla="*/ 4603750 w 12261850"/>
              <a:gd name="connsiteY7" fmla="*/ 2133600 h 2432416"/>
              <a:gd name="connsiteX8" fmla="*/ 4603750 w 12261850"/>
              <a:gd name="connsiteY8" fmla="*/ 793750 h 2432416"/>
              <a:gd name="connsiteX9" fmla="*/ 5314950 w 12261850"/>
              <a:gd name="connsiteY9" fmla="*/ 793750 h 2432416"/>
              <a:gd name="connsiteX10" fmla="*/ 5314950 w 12261850"/>
              <a:gd name="connsiteY10" fmla="*/ 1536700 h 2432416"/>
              <a:gd name="connsiteX11" fmla="*/ 5080000 w 12261850"/>
              <a:gd name="connsiteY11" fmla="*/ 1536700 h 2432416"/>
              <a:gd name="connsiteX12" fmla="*/ 5080000 w 12261850"/>
              <a:gd name="connsiteY12" fmla="*/ 0 h 2432416"/>
              <a:gd name="connsiteX13" fmla="*/ 6026150 w 12261850"/>
              <a:gd name="connsiteY13" fmla="*/ 0 h 2432416"/>
              <a:gd name="connsiteX14" fmla="*/ 6026150 w 12261850"/>
              <a:gd name="connsiteY14" fmla="*/ 1612900 h 2432416"/>
              <a:gd name="connsiteX15" fmla="*/ 5905500 w 12261850"/>
              <a:gd name="connsiteY15" fmla="*/ 1612900 h 2432416"/>
              <a:gd name="connsiteX16" fmla="*/ 5905500 w 12261850"/>
              <a:gd name="connsiteY16" fmla="*/ 603250 h 2432416"/>
              <a:gd name="connsiteX17" fmla="*/ 6286500 w 12261850"/>
              <a:gd name="connsiteY17" fmla="*/ 431800 h 2432416"/>
              <a:gd name="connsiteX18" fmla="*/ 6629400 w 12261850"/>
              <a:gd name="connsiteY18" fmla="*/ 615950 h 2432416"/>
              <a:gd name="connsiteX19" fmla="*/ 6629400 w 12261850"/>
              <a:gd name="connsiteY19" fmla="*/ 1968500 h 2432416"/>
              <a:gd name="connsiteX20" fmla="*/ 6445250 w 12261850"/>
              <a:gd name="connsiteY20" fmla="*/ 1968500 h 2432416"/>
              <a:gd name="connsiteX21" fmla="*/ 6445250 w 12261850"/>
              <a:gd name="connsiteY21" fmla="*/ 1644650 h 2432416"/>
              <a:gd name="connsiteX22" fmla="*/ 6388100 w 12261850"/>
              <a:gd name="connsiteY22" fmla="*/ 1644650 h 2432416"/>
              <a:gd name="connsiteX23" fmla="*/ 6388100 w 12261850"/>
              <a:gd name="connsiteY23" fmla="*/ 1549400 h 2432416"/>
              <a:gd name="connsiteX24" fmla="*/ 7308850 w 12261850"/>
              <a:gd name="connsiteY24" fmla="*/ 1549400 h 2432416"/>
              <a:gd name="connsiteX25" fmla="*/ 7308850 w 12261850"/>
              <a:gd name="connsiteY25" fmla="*/ 1625600 h 2432416"/>
              <a:gd name="connsiteX26" fmla="*/ 7200900 w 12261850"/>
              <a:gd name="connsiteY26" fmla="*/ 1625600 h 2432416"/>
              <a:gd name="connsiteX27" fmla="*/ 7200900 w 12261850"/>
              <a:gd name="connsiteY27" fmla="*/ 2413000 h 2432416"/>
              <a:gd name="connsiteX28" fmla="*/ 12261850 w 12261850"/>
              <a:gd name="connsiteY28" fmla="*/ 2425700 h 2432416"/>
              <a:gd name="connsiteX0" fmla="*/ 0 w 12261850"/>
              <a:gd name="connsiteY0" fmla="*/ 2292350 h 2425700"/>
              <a:gd name="connsiteX1" fmla="*/ 4019550 w 12261850"/>
              <a:gd name="connsiteY1" fmla="*/ 2292350 h 2425700"/>
              <a:gd name="connsiteX2" fmla="*/ 4019550 w 12261850"/>
              <a:gd name="connsiteY2" fmla="*/ 1638300 h 2425700"/>
              <a:gd name="connsiteX3" fmla="*/ 4419600 w 12261850"/>
              <a:gd name="connsiteY3" fmla="*/ 1638300 h 2425700"/>
              <a:gd name="connsiteX4" fmla="*/ 4419600 w 12261850"/>
              <a:gd name="connsiteY4" fmla="*/ 1822450 h 2425700"/>
              <a:gd name="connsiteX5" fmla="*/ 4781550 w 12261850"/>
              <a:gd name="connsiteY5" fmla="*/ 1822450 h 2425700"/>
              <a:gd name="connsiteX6" fmla="*/ 4781550 w 12261850"/>
              <a:gd name="connsiteY6" fmla="*/ 2133600 h 2425700"/>
              <a:gd name="connsiteX7" fmla="*/ 4603750 w 12261850"/>
              <a:gd name="connsiteY7" fmla="*/ 2133600 h 2425700"/>
              <a:gd name="connsiteX8" fmla="*/ 4603750 w 12261850"/>
              <a:gd name="connsiteY8" fmla="*/ 793750 h 2425700"/>
              <a:gd name="connsiteX9" fmla="*/ 5314950 w 12261850"/>
              <a:gd name="connsiteY9" fmla="*/ 793750 h 2425700"/>
              <a:gd name="connsiteX10" fmla="*/ 5314950 w 12261850"/>
              <a:gd name="connsiteY10" fmla="*/ 1536700 h 2425700"/>
              <a:gd name="connsiteX11" fmla="*/ 5080000 w 12261850"/>
              <a:gd name="connsiteY11" fmla="*/ 1536700 h 2425700"/>
              <a:gd name="connsiteX12" fmla="*/ 5080000 w 12261850"/>
              <a:gd name="connsiteY12" fmla="*/ 0 h 2425700"/>
              <a:gd name="connsiteX13" fmla="*/ 6026150 w 12261850"/>
              <a:gd name="connsiteY13" fmla="*/ 0 h 2425700"/>
              <a:gd name="connsiteX14" fmla="*/ 6026150 w 12261850"/>
              <a:gd name="connsiteY14" fmla="*/ 1612900 h 2425700"/>
              <a:gd name="connsiteX15" fmla="*/ 5905500 w 12261850"/>
              <a:gd name="connsiteY15" fmla="*/ 1612900 h 2425700"/>
              <a:gd name="connsiteX16" fmla="*/ 5905500 w 12261850"/>
              <a:gd name="connsiteY16" fmla="*/ 603250 h 2425700"/>
              <a:gd name="connsiteX17" fmla="*/ 6286500 w 12261850"/>
              <a:gd name="connsiteY17" fmla="*/ 431800 h 2425700"/>
              <a:gd name="connsiteX18" fmla="*/ 6629400 w 12261850"/>
              <a:gd name="connsiteY18" fmla="*/ 615950 h 2425700"/>
              <a:gd name="connsiteX19" fmla="*/ 6629400 w 12261850"/>
              <a:gd name="connsiteY19" fmla="*/ 1968500 h 2425700"/>
              <a:gd name="connsiteX20" fmla="*/ 6445250 w 12261850"/>
              <a:gd name="connsiteY20" fmla="*/ 1968500 h 2425700"/>
              <a:gd name="connsiteX21" fmla="*/ 6445250 w 12261850"/>
              <a:gd name="connsiteY21" fmla="*/ 1644650 h 2425700"/>
              <a:gd name="connsiteX22" fmla="*/ 6388100 w 12261850"/>
              <a:gd name="connsiteY22" fmla="*/ 1644650 h 2425700"/>
              <a:gd name="connsiteX23" fmla="*/ 6388100 w 12261850"/>
              <a:gd name="connsiteY23" fmla="*/ 1549400 h 2425700"/>
              <a:gd name="connsiteX24" fmla="*/ 7308850 w 12261850"/>
              <a:gd name="connsiteY24" fmla="*/ 1549400 h 2425700"/>
              <a:gd name="connsiteX25" fmla="*/ 7308850 w 12261850"/>
              <a:gd name="connsiteY25" fmla="*/ 1625600 h 2425700"/>
              <a:gd name="connsiteX26" fmla="*/ 7200900 w 12261850"/>
              <a:gd name="connsiteY26" fmla="*/ 1625600 h 2425700"/>
              <a:gd name="connsiteX27" fmla="*/ 7200900 w 12261850"/>
              <a:gd name="connsiteY27" fmla="*/ 2413000 h 2425700"/>
              <a:gd name="connsiteX28" fmla="*/ 12261850 w 12261850"/>
              <a:gd name="connsiteY28" fmla="*/ 2425700 h 2425700"/>
              <a:gd name="connsiteX0" fmla="*/ 0 w 14998700"/>
              <a:gd name="connsiteY0" fmla="*/ 2286000 h 2425700"/>
              <a:gd name="connsiteX1" fmla="*/ 6756400 w 14998700"/>
              <a:gd name="connsiteY1" fmla="*/ 2292350 h 2425700"/>
              <a:gd name="connsiteX2" fmla="*/ 6756400 w 14998700"/>
              <a:gd name="connsiteY2" fmla="*/ 1638300 h 2425700"/>
              <a:gd name="connsiteX3" fmla="*/ 7156450 w 14998700"/>
              <a:gd name="connsiteY3" fmla="*/ 1638300 h 2425700"/>
              <a:gd name="connsiteX4" fmla="*/ 7156450 w 14998700"/>
              <a:gd name="connsiteY4" fmla="*/ 1822450 h 2425700"/>
              <a:gd name="connsiteX5" fmla="*/ 7518400 w 14998700"/>
              <a:gd name="connsiteY5" fmla="*/ 1822450 h 2425700"/>
              <a:gd name="connsiteX6" fmla="*/ 7518400 w 14998700"/>
              <a:gd name="connsiteY6" fmla="*/ 2133600 h 2425700"/>
              <a:gd name="connsiteX7" fmla="*/ 7340600 w 14998700"/>
              <a:gd name="connsiteY7" fmla="*/ 2133600 h 2425700"/>
              <a:gd name="connsiteX8" fmla="*/ 7340600 w 14998700"/>
              <a:gd name="connsiteY8" fmla="*/ 793750 h 2425700"/>
              <a:gd name="connsiteX9" fmla="*/ 8051800 w 14998700"/>
              <a:gd name="connsiteY9" fmla="*/ 793750 h 2425700"/>
              <a:gd name="connsiteX10" fmla="*/ 8051800 w 14998700"/>
              <a:gd name="connsiteY10" fmla="*/ 1536700 h 2425700"/>
              <a:gd name="connsiteX11" fmla="*/ 7816850 w 14998700"/>
              <a:gd name="connsiteY11" fmla="*/ 1536700 h 2425700"/>
              <a:gd name="connsiteX12" fmla="*/ 7816850 w 14998700"/>
              <a:gd name="connsiteY12" fmla="*/ 0 h 2425700"/>
              <a:gd name="connsiteX13" fmla="*/ 8763000 w 14998700"/>
              <a:gd name="connsiteY13" fmla="*/ 0 h 2425700"/>
              <a:gd name="connsiteX14" fmla="*/ 8763000 w 14998700"/>
              <a:gd name="connsiteY14" fmla="*/ 1612900 h 2425700"/>
              <a:gd name="connsiteX15" fmla="*/ 8642350 w 14998700"/>
              <a:gd name="connsiteY15" fmla="*/ 1612900 h 2425700"/>
              <a:gd name="connsiteX16" fmla="*/ 8642350 w 14998700"/>
              <a:gd name="connsiteY16" fmla="*/ 603250 h 2425700"/>
              <a:gd name="connsiteX17" fmla="*/ 9023350 w 14998700"/>
              <a:gd name="connsiteY17" fmla="*/ 431800 h 2425700"/>
              <a:gd name="connsiteX18" fmla="*/ 9366250 w 14998700"/>
              <a:gd name="connsiteY18" fmla="*/ 615950 h 2425700"/>
              <a:gd name="connsiteX19" fmla="*/ 9366250 w 14998700"/>
              <a:gd name="connsiteY19" fmla="*/ 1968500 h 2425700"/>
              <a:gd name="connsiteX20" fmla="*/ 9182100 w 14998700"/>
              <a:gd name="connsiteY20" fmla="*/ 1968500 h 2425700"/>
              <a:gd name="connsiteX21" fmla="*/ 9182100 w 14998700"/>
              <a:gd name="connsiteY21" fmla="*/ 1644650 h 2425700"/>
              <a:gd name="connsiteX22" fmla="*/ 9124950 w 14998700"/>
              <a:gd name="connsiteY22" fmla="*/ 1644650 h 2425700"/>
              <a:gd name="connsiteX23" fmla="*/ 9124950 w 14998700"/>
              <a:gd name="connsiteY23" fmla="*/ 1549400 h 2425700"/>
              <a:gd name="connsiteX24" fmla="*/ 10045700 w 14998700"/>
              <a:gd name="connsiteY24" fmla="*/ 1549400 h 2425700"/>
              <a:gd name="connsiteX25" fmla="*/ 10045700 w 14998700"/>
              <a:gd name="connsiteY25" fmla="*/ 1625600 h 2425700"/>
              <a:gd name="connsiteX26" fmla="*/ 9937750 w 14998700"/>
              <a:gd name="connsiteY26" fmla="*/ 1625600 h 2425700"/>
              <a:gd name="connsiteX27" fmla="*/ 9937750 w 14998700"/>
              <a:gd name="connsiteY27" fmla="*/ 2413000 h 2425700"/>
              <a:gd name="connsiteX28" fmla="*/ 14998700 w 14998700"/>
              <a:gd name="connsiteY28" fmla="*/ 2425700 h 2425700"/>
              <a:gd name="connsiteX0" fmla="*/ 0 w 16551275"/>
              <a:gd name="connsiteY0" fmla="*/ 2295525 h 2425700"/>
              <a:gd name="connsiteX1" fmla="*/ 8308975 w 16551275"/>
              <a:gd name="connsiteY1" fmla="*/ 2292350 h 2425700"/>
              <a:gd name="connsiteX2" fmla="*/ 8308975 w 16551275"/>
              <a:gd name="connsiteY2" fmla="*/ 1638300 h 2425700"/>
              <a:gd name="connsiteX3" fmla="*/ 8709025 w 16551275"/>
              <a:gd name="connsiteY3" fmla="*/ 1638300 h 2425700"/>
              <a:gd name="connsiteX4" fmla="*/ 8709025 w 16551275"/>
              <a:gd name="connsiteY4" fmla="*/ 1822450 h 2425700"/>
              <a:gd name="connsiteX5" fmla="*/ 9070975 w 16551275"/>
              <a:gd name="connsiteY5" fmla="*/ 1822450 h 2425700"/>
              <a:gd name="connsiteX6" fmla="*/ 9070975 w 16551275"/>
              <a:gd name="connsiteY6" fmla="*/ 2133600 h 2425700"/>
              <a:gd name="connsiteX7" fmla="*/ 8893175 w 16551275"/>
              <a:gd name="connsiteY7" fmla="*/ 2133600 h 2425700"/>
              <a:gd name="connsiteX8" fmla="*/ 8893175 w 16551275"/>
              <a:gd name="connsiteY8" fmla="*/ 793750 h 2425700"/>
              <a:gd name="connsiteX9" fmla="*/ 9604375 w 16551275"/>
              <a:gd name="connsiteY9" fmla="*/ 793750 h 2425700"/>
              <a:gd name="connsiteX10" fmla="*/ 9604375 w 16551275"/>
              <a:gd name="connsiteY10" fmla="*/ 1536700 h 2425700"/>
              <a:gd name="connsiteX11" fmla="*/ 9369425 w 16551275"/>
              <a:gd name="connsiteY11" fmla="*/ 1536700 h 2425700"/>
              <a:gd name="connsiteX12" fmla="*/ 9369425 w 16551275"/>
              <a:gd name="connsiteY12" fmla="*/ 0 h 2425700"/>
              <a:gd name="connsiteX13" fmla="*/ 10315575 w 16551275"/>
              <a:gd name="connsiteY13" fmla="*/ 0 h 2425700"/>
              <a:gd name="connsiteX14" fmla="*/ 10315575 w 16551275"/>
              <a:gd name="connsiteY14" fmla="*/ 1612900 h 2425700"/>
              <a:gd name="connsiteX15" fmla="*/ 10194925 w 16551275"/>
              <a:gd name="connsiteY15" fmla="*/ 1612900 h 2425700"/>
              <a:gd name="connsiteX16" fmla="*/ 10194925 w 16551275"/>
              <a:gd name="connsiteY16" fmla="*/ 603250 h 2425700"/>
              <a:gd name="connsiteX17" fmla="*/ 10575925 w 16551275"/>
              <a:gd name="connsiteY17" fmla="*/ 431800 h 2425700"/>
              <a:gd name="connsiteX18" fmla="*/ 10918825 w 16551275"/>
              <a:gd name="connsiteY18" fmla="*/ 615950 h 2425700"/>
              <a:gd name="connsiteX19" fmla="*/ 10918825 w 16551275"/>
              <a:gd name="connsiteY19" fmla="*/ 1968500 h 2425700"/>
              <a:gd name="connsiteX20" fmla="*/ 10734675 w 16551275"/>
              <a:gd name="connsiteY20" fmla="*/ 1968500 h 2425700"/>
              <a:gd name="connsiteX21" fmla="*/ 10734675 w 16551275"/>
              <a:gd name="connsiteY21" fmla="*/ 1644650 h 2425700"/>
              <a:gd name="connsiteX22" fmla="*/ 10677525 w 16551275"/>
              <a:gd name="connsiteY22" fmla="*/ 1644650 h 2425700"/>
              <a:gd name="connsiteX23" fmla="*/ 10677525 w 16551275"/>
              <a:gd name="connsiteY23" fmla="*/ 1549400 h 2425700"/>
              <a:gd name="connsiteX24" fmla="*/ 11598275 w 16551275"/>
              <a:gd name="connsiteY24" fmla="*/ 1549400 h 2425700"/>
              <a:gd name="connsiteX25" fmla="*/ 11598275 w 16551275"/>
              <a:gd name="connsiteY25" fmla="*/ 1625600 h 2425700"/>
              <a:gd name="connsiteX26" fmla="*/ 11490325 w 16551275"/>
              <a:gd name="connsiteY26" fmla="*/ 1625600 h 2425700"/>
              <a:gd name="connsiteX27" fmla="*/ 11490325 w 16551275"/>
              <a:gd name="connsiteY27" fmla="*/ 2413000 h 2425700"/>
              <a:gd name="connsiteX28" fmla="*/ 16551275 w 16551275"/>
              <a:gd name="connsiteY28" fmla="*/ 2425700 h 2425700"/>
              <a:gd name="connsiteX0" fmla="*/ 0 w 19023294"/>
              <a:gd name="connsiteY0" fmla="*/ 2275669 h 2425700"/>
              <a:gd name="connsiteX1" fmla="*/ 10780994 w 19023294"/>
              <a:gd name="connsiteY1" fmla="*/ 2292350 h 2425700"/>
              <a:gd name="connsiteX2" fmla="*/ 10780994 w 19023294"/>
              <a:gd name="connsiteY2" fmla="*/ 1638300 h 2425700"/>
              <a:gd name="connsiteX3" fmla="*/ 11181044 w 19023294"/>
              <a:gd name="connsiteY3" fmla="*/ 1638300 h 2425700"/>
              <a:gd name="connsiteX4" fmla="*/ 11181044 w 19023294"/>
              <a:gd name="connsiteY4" fmla="*/ 1822450 h 2425700"/>
              <a:gd name="connsiteX5" fmla="*/ 11542994 w 19023294"/>
              <a:gd name="connsiteY5" fmla="*/ 1822450 h 2425700"/>
              <a:gd name="connsiteX6" fmla="*/ 11542994 w 19023294"/>
              <a:gd name="connsiteY6" fmla="*/ 2133600 h 2425700"/>
              <a:gd name="connsiteX7" fmla="*/ 11365194 w 19023294"/>
              <a:gd name="connsiteY7" fmla="*/ 2133600 h 2425700"/>
              <a:gd name="connsiteX8" fmla="*/ 11365194 w 19023294"/>
              <a:gd name="connsiteY8" fmla="*/ 793750 h 2425700"/>
              <a:gd name="connsiteX9" fmla="*/ 12076394 w 19023294"/>
              <a:gd name="connsiteY9" fmla="*/ 793750 h 2425700"/>
              <a:gd name="connsiteX10" fmla="*/ 12076394 w 19023294"/>
              <a:gd name="connsiteY10" fmla="*/ 1536700 h 2425700"/>
              <a:gd name="connsiteX11" fmla="*/ 11841444 w 19023294"/>
              <a:gd name="connsiteY11" fmla="*/ 1536700 h 2425700"/>
              <a:gd name="connsiteX12" fmla="*/ 11841444 w 19023294"/>
              <a:gd name="connsiteY12" fmla="*/ 0 h 2425700"/>
              <a:gd name="connsiteX13" fmla="*/ 12787594 w 19023294"/>
              <a:gd name="connsiteY13" fmla="*/ 0 h 2425700"/>
              <a:gd name="connsiteX14" fmla="*/ 12787594 w 19023294"/>
              <a:gd name="connsiteY14" fmla="*/ 1612900 h 2425700"/>
              <a:gd name="connsiteX15" fmla="*/ 12666944 w 19023294"/>
              <a:gd name="connsiteY15" fmla="*/ 1612900 h 2425700"/>
              <a:gd name="connsiteX16" fmla="*/ 12666944 w 19023294"/>
              <a:gd name="connsiteY16" fmla="*/ 603250 h 2425700"/>
              <a:gd name="connsiteX17" fmla="*/ 13047944 w 19023294"/>
              <a:gd name="connsiteY17" fmla="*/ 431800 h 2425700"/>
              <a:gd name="connsiteX18" fmla="*/ 13390844 w 19023294"/>
              <a:gd name="connsiteY18" fmla="*/ 615950 h 2425700"/>
              <a:gd name="connsiteX19" fmla="*/ 13390844 w 19023294"/>
              <a:gd name="connsiteY19" fmla="*/ 1968500 h 2425700"/>
              <a:gd name="connsiteX20" fmla="*/ 13206694 w 19023294"/>
              <a:gd name="connsiteY20" fmla="*/ 1968500 h 2425700"/>
              <a:gd name="connsiteX21" fmla="*/ 13206694 w 19023294"/>
              <a:gd name="connsiteY21" fmla="*/ 1644650 h 2425700"/>
              <a:gd name="connsiteX22" fmla="*/ 13149544 w 19023294"/>
              <a:gd name="connsiteY22" fmla="*/ 1644650 h 2425700"/>
              <a:gd name="connsiteX23" fmla="*/ 13149544 w 19023294"/>
              <a:gd name="connsiteY23" fmla="*/ 1549400 h 2425700"/>
              <a:gd name="connsiteX24" fmla="*/ 14070294 w 19023294"/>
              <a:gd name="connsiteY24" fmla="*/ 1549400 h 2425700"/>
              <a:gd name="connsiteX25" fmla="*/ 14070294 w 19023294"/>
              <a:gd name="connsiteY25" fmla="*/ 1625600 h 2425700"/>
              <a:gd name="connsiteX26" fmla="*/ 13962344 w 19023294"/>
              <a:gd name="connsiteY26" fmla="*/ 1625600 h 2425700"/>
              <a:gd name="connsiteX27" fmla="*/ 13962344 w 19023294"/>
              <a:gd name="connsiteY27" fmla="*/ 2413000 h 2425700"/>
              <a:gd name="connsiteX28" fmla="*/ 19023294 w 19023294"/>
              <a:gd name="connsiteY28" fmla="*/ 2425700 h 2425700"/>
              <a:gd name="connsiteX0" fmla="*/ 0 w 14357233"/>
              <a:gd name="connsiteY0" fmla="*/ 2275669 h 2413001"/>
              <a:gd name="connsiteX1" fmla="*/ 10780994 w 14357233"/>
              <a:gd name="connsiteY1" fmla="*/ 2292350 h 2413001"/>
              <a:gd name="connsiteX2" fmla="*/ 10780994 w 14357233"/>
              <a:gd name="connsiteY2" fmla="*/ 1638300 h 2413001"/>
              <a:gd name="connsiteX3" fmla="*/ 11181044 w 14357233"/>
              <a:gd name="connsiteY3" fmla="*/ 1638300 h 2413001"/>
              <a:gd name="connsiteX4" fmla="*/ 11181044 w 14357233"/>
              <a:gd name="connsiteY4" fmla="*/ 1822450 h 2413001"/>
              <a:gd name="connsiteX5" fmla="*/ 11542994 w 14357233"/>
              <a:gd name="connsiteY5" fmla="*/ 1822450 h 2413001"/>
              <a:gd name="connsiteX6" fmla="*/ 11542994 w 14357233"/>
              <a:gd name="connsiteY6" fmla="*/ 2133600 h 2413001"/>
              <a:gd name="connsiteX7" fmla="*/ 11365194 w 14357233"/>
              <a:gd name="connsiteY7" fmla="*/ 2133600 h 2413001"/>
              <a:gd name="connsiteX8" fmla="*/ 11365194 w 14357233"/>
              <a:gd name="connsiteY8" fmla="*/ 793750 h 2413001"/>
              <a:gd name="connsiteX9" fmla="*/ 12076394 w 14357233"/>
              <a:gd name="connsiteY9" fmla="*/ 793750 h 2413001"/>
              <a:gd name="connsiteX10" fmla="*/ 12076394 w 14357233"/>
              <a:gd name="connsiteY10" fmla="*/ 1536700 h 2413001"/>
              <a:gd name="connsiteX11" fmla="*/ 11841444 w 14357233"/>
              <a:gd name="connsiteY11" fmla="*/ 1536700 h 2413001"/>
              <a:gd name="connsiteX12" fmla="*/ 11841444 w 14357233"/>
              <a:gd name="connsiteY12" fmla="*/ 0 h 2413001"/>
              <a:gd name="connsiteX13" fmla="*/ 12787594 w 14357233"/>
              <a:gd name="connsiteY13" fmla="*/ 0 h 2413001"/>
              <a:gd name="connsiteX14" fmla="*/ 12787594 w 14357233"/>
              <a:gd name="connsiteY14" fmla="*/ 1612900 h 2413001"/>
              <a:gd name="connsiteX15" fmla="*/ 12666944 w 14357233"/>
              <a:gd name="connsiteY15" fmla="*/ 1612900 h 2413001"/>
              <a:gd name="connsiteX16" fmla="*/ 12666944 w 14357233"/>
              <a:gd name="connsiteY16" fmla="*/ 603250 h 2413001"/>
              <a:gd name="connsiteX17" fmla="*/ 13047944 w 14357233"/>
              <a:gd name="connsiteY17" fmla="*/ 431800 h 2413001"/>
              <a:gd name="connsiteX18" fmla="*/ 13390844 w 14357233"/>
              <a:gd name="connsiteY18" fmla="*/ 615950 h 2413001"/>
              <a:gd name="connsiteX19" fmla="*/ 13390844 w 14357233"/>
              <a:gd name="connsiteY19" fmla="*/ 1968500 h 2413001"/>
              <a:gd name="connsiteX20" fmla="*/ 13206694 w 14357233"/>
              <a:gd name="connsiteY20" fmla="*/ 1968500 h 2413001"/>
              <a:gd name="connsiteX21" fmla="*/ 13206694 w 14357233"/>
              <a:gd name="connsiteY21" fmla="*/ 1644650 h 2413001"/>
              <a:gd name="connsiteX22" fmla="*/ 13149544 w 14357233"/>
              <a:gd name="connsiteY22" fmla="*/ 1644650 h 2413001"/>
              <a:gd name="connsiteX23" fmla="*/ 13149544 w 14357233"/>
              <a:gd name="connsiteY23" fmla="*/ 1549400 h 2413001"/>
              <a:gd name="connsiteX24" fmla="*/ 14070294 w 14357233"/>
              <a:gd name="connsiteY24" fmla="*/ 1549400 h 2413001"/>
              <a:gd name="connsiteX25" fmla="*/ 14070294 w 14357233"/>
              <a:gd name="connsiteY25" fmla="*/ 1625600 h 2413001"/>
              <a:gd name="connsiteX26" fmla="*/ 13962344 w 14357233"/>
              <a:gd name="connsiteY26" fmla="*/ 1625600 h 2413001"/>
              <a:gd name="connsiteX27" fmla="*/ 13962344 w 14357233"/>
              <a:gd name="connsiteY27" fmla="*/ 2413000 h 2413001"/>
              <a:gd name="connsiteX28" fmla="*/ 14357233 w 14357233"/>
              <a:gd name="connsiteY28" fmla="*/ 2405844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57233" h="2413001">
                <a:moveTo>
                  <a:pt x="0" y="2275669"/>
                </a:moveTo>
                <a:lnTo>
                  <a:pt x="10780994" y="2292350"/>
                </a:lnTo>
                <a:lnTo>
                  <a:pt x="10780994" y="1638300"/>
                </a:lnTo>
                <a:lnTo>
                  <a:pt x="11181044" y="1638300"/>
                </a:lnTo>
                <a:lnTo>
                  <a:pt x="11181044" y="1822450"/>
                </a:lnTo>
                <a:lnTo>
                  <a:pt x="11542994" y="1822450"/>
                </a:lnTo>
                <a:lnTo>
                  <a:pt x="11542994" y="2133600"/>
                </a:lnTo>
                <a:lnTo>
                  <a:pt x="11365194" y="2133600"/>
                </a:lnTo>
                <a:lnTo>
                  <a:pt x="11365194" y="793750"/>
                </a:lnTo>
                <a:lnTo>
                  <a:pt x="12076394" y="793750"/>
                </a:lnTo>
                <a:lnTo>
                  <a:pt x="12076394" y="1536700"/>
                </a:lnTo>
                <a:lnTo>
                  <a:pt x="11841444" y="1536700"/>
                </a:lnTo>
                <a:lnTo>
                  <a:pt x="11841444" y="0"/>
                </a:lnTo>
                <a:lnTo>
                  <a:pt x="12787594" y="0"/>
                </a:lnTo>
                <a:lnTo>
                  <a:pt x="12787594" y="1612900"/>
                </a:lnTo>
                <a:lnTo>
                  <a:pt x="12666944" y="1612900"/>
                </a:lnTo>
                <a:lnTo>
                  <a:pt x="12666944" y="603250"/>
                </a:lnTo>
                <a:lnTo>
                  <a:pt x="13047944" y="431800"/>
                </a:lnTo>
                <a:lnTo>
                  <a:pt x="13390844" y="615950"/>
                </a:lnTo>
                <a:lnTo>
                  <a:pt x="13390844" y="1968500"/>
                </a:lnTo>
                <a:lnTo>
                  <a:pt x="13206694" y="1968500"/>
                </a:lnTo>
                <a:lnTo>
                  <a:pt x="13206694" y="1644650"/>
                </a:lnTo>
                <a:lnTo>
                  <a:pt x="13149544" y="1644650"/>
                </a:lnTo>
                <a:lnTo>
                  <a:pt x="13149544" y="1549400"/>
                </a:lnTo>
                <a:lnTo>
                  <a:pt x="14070294" y="1549400"/>
                </a:lnTo>
                <a:lnTo>
                  <a:pt x="14070294" y="1625600"/>
                </a:lnTo>
                <a:lnTo>
                  <a:pt x="13962344" y="1625600"/>
                </a:lnTo>
                <a:lnTo>
                  <a:pt x="13962344" y="2413000"/>
                </a:lnTo>
                <a:lnTo>
                  <a:pt x="14357233" y="2405844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ACB006-6268-4352-8F67-DAF210AB9BD5}"/>
              </a:ext>
            </a:extLst>
          </p:cNvPr>
          <p:cNvSpPr/>
          <p:nvPr userDrawn="1"/>
        </p:nvSpPr>
        <p:spPr>
          <a:xfrm>
            <a:off x="1582057" y="2808514"/>
            <a:ext cx="6291943" cy="14224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41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8245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T w="6350"/>
            </a:sp3d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3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8" name="Forme en L 7"/>
          <p:cNvSpPr/>
          <p:nvPr userDrawn="1"/>
        </p:nvSpPr>
        <p:spPr>
          <a:xfrm rot="5400000">
            <a:off x="1131048" y="717896"/>
            <a:ext cx="1206230" cy="1206231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Forme en L 11">
            <a:extLst>
              <a:ext uri="{FF2B5EF4-FFF2-40B4-BE49-F238E27FC236}">
                <a16:creationId xmlns:a16="http://schemas.microsoft.com/office/drawing/2014/main" id="{03CC05E3-D0F4-4AAE-B46E-CB187489BF73}"/>
              </a:ext>
            </a:extLst>
          </p:cNvPr>
          <p:cNvSpPr/>
          <p:nvPr userDrawn="1"/>
        </p:nvSpPr>
        <p:spPr>
          <a:xfrm>
            <a:off x="1131047" y="4907757"/>
            <a:ext cx="1206231" cy="120623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Forme en L 12">
            <a:extLst>
              <a:ext uri="{FF2B5EF4-FFF2-40B4-BE49-F238E27FC236}">
                <a16:creationId xmlns:a16="http://schemas.microsoft.com/office/drawing/2014/main" id="{2C21537B-105F-4E66-9CAB-B4E92FCCBE5F}"/>
              </a:ext>
            </a:extLst>
          </p:cNvPr>
          <p:cNvSpPr/>
          <p:nvPr userDrawn="1"/>
        </p:nvSpPr>
        <p:spPr>
          <a:xfrm rot="16200000">
            <a:off x="9885896" y="4907758"/>
            <a:ext cx="1206230" cy="1206231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Forme en L 13">
            <a:extLst>
              <a:ext uri="{FF2B5EF4-FFF2-40B4-BE49-F238E27FC236}">
                <a16:creationId xmlns:a16="http://schemas.microsoft.com/office/drawing/2014/main" id="{34F257A8-9DFF-44D6-A54E-7B8998CBAC04}"/>
              </a:ext>
            </a:extLst>
          </p:cNvPr>
          <p:cNvSpPr/>
          <p:nvPr userDrawn="1"/>
        </p:nvSpPr>
        <p:spPr>
          <a:xfrm rot="10800000">
            <a:off x="9885897" y="717895"/>
            <a:ext cx="1206231" cy="120623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6C2B96-DB43-40C3-9500-79AACD90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633973-1C35-40AC-AECB-781D8AB2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81D3DC-B6F1-4EE5-9D7C-7C973D71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6B4-24E9-40E9-ABB1-6E17533D6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51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6E5A2-9DA0-0C42-1A3B-D1B2B9CC5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C999CA-8E67-1521-5D4C-BED2C156B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FB4EF0-FCC0-178E-1493-6B9BF1AA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0708-5BB4-4DBB-8233-5454846B320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6F4374-E60F-31A9-DF0C-007DA8B9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AA2242-8746-9D51-617D-426ABA7C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FA73-BA9D-4C3D-AD92-80F4ECE90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657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" y="1944000"/>
            <a:ext cx="2655651" cy="4932000"/>
          </a:xfrm>
          <a:solidFill>
            <a:srgbClr val="48A49B"/>
          </a:solidFill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0"/>
            <a:ext cx="2655651" cy="1944000"/>
          </a:xfrm>
          <a:solidFill>
            <a:srgbClr val="48A49B"/>
          </a:solidFill>
        </p:spPr>
        <p:txBody>
          <a:bodyPr wrap="square" lIns="396000" tIns="684000" rtlCol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cap="all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800" b="0" smtClean="0">
                <a:solidFill>
                  <a:schemeClr val="bg1"/>
                </a:solidFill>
              </a:defRPr>
            </a:lvl2pPr>
            <a:lvl3pPr>
              <a:defRPr lang="fr-FR" sz="1800" b="0" smtClean="0">
                <a:solidFill>
                  <a:schemeClr val="bg1"/>
                </a:solidFill>
              </a:defRPr>
            </a:lvl3pPr>
            <a:lvl4pPr>
              <a:defRPr lang="fr-FR" b="0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fr-FR"/>
              <a:t>MODIFIER LES STYLES DU TEXTE DU MASQUE</a:t>
            </a:r>
          </a:p>
          <a:p>
            <a:pPr marL="0"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76297" y="6356352"/>
            <a:ext cx="2188723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13"/>
            <a:ext cx="9099032" cy="59637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48A4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52"/>
            <a:ext cx="4114800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872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13"/>
            <a:ext cx="9099032" cy="59637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9AB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52"/>
            <a:ext cx="4114800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76297" y="6356352"/>
            <a:ext cx="2188723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" y="1944000"/>
            <a:ext cx="2655651" cy="4932000"/>
          </a:xfrm>
          <a:solidFill>
            <a:srgbClr val="9ABE72"/>
          </a:solidFill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0"/>
            <a:ext cx="2655651" cy="1944000"/>
          </a:xfrm>
          <a:solidFill>
            <a:srgbClr val="9ABE72"/>
          </a:solidFill>
        </p:spPr>
        <p:txBody>
          <a:bodyPr wrap="square" lIns="396000" tIns="684000" rtlCol="0">
            <a:noAutofit/>
          </a:bodyPr>
          <a:lstStyle>
            <a:lvl1pPr marL="0" indent="0">
              <a:buNone/>
              <a:defRPr lang="fr-FR" sz="2000" b="1" cap="all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800" b="0" smtClean="0">
                <a:solidFill>
                  <a:schemeClr val="bg1"/>
                </a:solidFill>
              </a:defRPr>
            </a:lvl2pPr>
            <a:lvl3pPr>
              <a:defRPr lang="fr-FR" sz="1800" b="0" smtClean="0">
                <a:solidFill>
                  <a:schemeClr val="bg1"/>
                </a:solidFill>
              </a:defRPr>
            </a:lvl3pPr>
            <a:lvl4pPr>
              <a:defRPr lang="fr-FR" b="0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7716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13"/>
            <a:ext cx="9099032" cy="59637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6AAE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52"/>
            <a:ext cx="4114800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76297" y="6356352"/>
            <a:ext cx="2188723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" y="1926000"/>
            <a:ext cx="2655651" cy="4932000"/>
          </a:xfrm>
          <a:solidFill>
            <a:srgbClr val="6AAE84"/>
          </a:solidFill>
          <a:ln>
            <a:solidFill>
              <a:srgbClr val="6AAE84"/>
            </a:solidFill>
          </a:ln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0"/>
            <a:ext cx="2655651" cy="1944000"/>
          </a:xfrm>
          <a:solidFill>
            <a:srgbClr val="6AAE84"/>
          </a:solidFill>
          <a:ln>
            <a:solidFill>
              <a:srgbClr val="6AAE84"/>
            </a:solidFill>
          </a:ln>
        </p:spPr>
        <p:txBody>
          <a:bodyPr wrap="square" lIns="396000" tIns="684000" rtlCol="0">
            <a:noAutofit/>
          </a:bodyPr>
          <a:lstStyle>
            <a:lvl1pPr marL="0" indent="0">
              <a:buNone/>
              <a:defRPr lang="fr-FR" sz="2000" b="1" cap="all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800" b="0" smtClean="0">
                <a:solidFill>
                  <a:schemeClr val="bg1"/>
                </a:solidFill>
              </a:defRPr>
            </a:lvl2pPr>
            <a:lvl3pPr>
              <a:defRPr lang="fr-FR" sz="1800" b="0" smtClean="0">
                <a:solidFill>
                  <a:schemeClr val="bg1"/>
                </a:solidFill>
              </a:defRPr>
            </a:lvl3pPr>
            <a:lvl4pPr>
              <a:defRPr lang="fr-FR" b="0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2906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11"/>
            <a:ext cx="9099032" cy="5963799"/>
          </a:xfrm>
        </p:spPr>
        <p:txBody>
          <a:bodyPr>
            <a:noAutofit/>
          </a:bodyPr>
          <a:lstStyle>
            <a:lvl1pPr marL="0" indent="0">
              <a:buNone/>
              <a:defRPr lang="fr-FR" sz="2400" dirty="0">
                <a:solidFill>
                  <a:srgbClr val="4791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76297" y="6297913"/>
            <a:ext cx="2188723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" y="1921564"/>
            <a:ext cx="2655651" cy="4932000"/>
          </a:xfrm>
          <a:solidFill>
            <a:srgbClr val="4791BF"/>
          </a:solidFill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655651" cy="1944000"/>
          </a:xfrm>
          <a:solidFill>
            <a:srgbClr val="4791BF"/>
          </a:solidFill>
        </p:spPr>
        <p:txBody>
          <a:bodyPr vert="horz" wrap="square" lIns="396000" tIns="684000" rIns="91440" bIns="45720" rtlCol="0">
            <a:noAutofit/>
          </a:bodyPr>
          <a:lstStyle>
            <a:lvl1pPr>
              <a:defRPr lang="fr-FR" sz="2000" b="1" cap="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4482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13"/>
            <a:ext cx="9099032" cy="59637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52"/>
            <a:ext cx="4114800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76297" y="6356352"/>
            <a:ext cx="2188723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" y="1944000"/>
            <a:ext cx="2655651" cy="4932000"/>
          </a:xfrm>
          <a:solidFill>
            <a:srgbClr val="EF8000"/>
          </a:solidFill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0"/>
            <a:ext cx="2655651" cy="1944000"/>
          </a:xfrm>
          <a:solidFill>
            <a:srgbClr val="EF8000"/>
          </a:solidFill>
        </p:spPr>
        <p:txBody>
          <a:bodyPr wrap="square" lIns="396000" tIns="684000" rtlCol="0">
            <a:noAutofit/>
          </a:bodyPr>
          <a:lstStyle>
            <a:lvl1pPr marL="0" indent="0">
              <a:buNone/>
              <a:defRPr lang="fr-FR" sz="2000" b="1" cap="all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800" b="0" smtClean="0">
                <a:solidFill>
                  <a:schemeClr val="bg1"/>
                </a:solidFill>
              </a:defRPr>
            </a:lvl2pPr>
            <a:lvl3pPr>
              <a:defRPr lang="fr-FR" sz="1800" b="0" smtClean="0">
                <a:solidFill>
                  <a:schemeClr val="bg1"/>
                </a:solidFill>
              </a:defRPr>
            </a:lvl3pPr>
            <a:lvl4pPr>
              <a:defRPr lang="fr-FR" b="0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fr-FR"/>
              <a:t>MODIFIER LES STYLES DU TEXTE DU MASQUE</a:t>
            </a:r>
          </a:p>
        </p:txBody>
      </p:sp>
      <p:pic>
        <p:nvPicPr>
          <p:cNvPr id="10" name="Picture 5">
            <a:hlinkClick r:id="rId2"/>
            <a:extLst>
              <a:ext uri="{FF2B5EF4-FFF2-40B4-BE49-F238E27FC236}">
                <a16:creationId xmlns:a16="http://schemas.microsoft.com/office/drawing/2014/main" id="{CA031BC1-594C-428F-B7E1-CD0E56CDCE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791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 Orange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1128413"/>
            <a:ext cx="4643765" cy="50493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cap="all" baseline="0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52"/>
            <a:ext cx="4114800" cy="365125"/>
          </a:xfrm>
        </p:spPr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66561" y="6356351"/>
            <a:ext cx="2188723" cy="365125"/>
          </a:xfrm>
        </p:spPr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" y="1943999"/>
            <a:ext cx="2655651" cy="4932000"/>
          </a:xfrm>
          <a:solidFill>
            <a:srgbClr val="EF8000"/>
          </a:solidFill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0"/>
            <a:ext cx="2655651" cy="1944000"/>
          </a:xfrm>
          <a:solidFill>
            <a:srgbClr val="EF8000"/>
          </a:solidFill>
        </p:spPr>
        <p:txBody>
          <a:bodyPr wrap="square" lIns="396000" tIns="684000" rtlCol="0">
            <a:noAutofit/>
          </a:bodyPr>
          <a:lstStyle>
            <a:lvl1pPr marL="0" indent="0">
              <a:buNone/>
              <a:defRPr lang="fr-FR" sz="2000" b="1" cap="all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800" b="0" smtClean="0">
                <a:solidFill>
                  <a:schemeClr val="bg1"/>
                </a:solidFill>
              </a:defRPr>
            </a:lvl2pPr>
            <a:lvl3pPr>
              <a:defRPr lang="fr-FR" sz="1800" b="0" smtClean="0">
                <a:solidFill>
                  <a:schemeClr val="bg1"/>
                </a:solidFill>
              </a:defRPr>
            </a:lvl3pPr>
            <a:lvl4pPr>
              <a:defRPr lang="fr-FR" b="0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7645940" y="525294"/>
            <a:ext cx="4319080" cy="565251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Picture 5">
            <a:hlinkClick r:id="rId2"/>
            <a:extLst>
              <a:ext uri="{FF2B5EF4-FFF2-40B4-BE49-F238E27FC236}">
                <a16:creationId xmlns:a16="http://schemas.microsoft.com/office/drawing/2014/main" id="{E4D0C3E6-F850-403F-BCE4-A3C2BDBC20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001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13"/>
            <a:ext cx="9099032" cy="59637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52"/>
            <a:ext cx="4114800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66561" y="6356351"/>
            <a:ext cx="2188723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" y="1943999"/>
            <a:ext cx="2655651" cy="4932000"/>
          </a:xfrm>
          <a:solidFill>
            <a:schemeClr val="tx1">
              <a:lumMod val="75000"/>
              <a:lumOff val="25000"/>
            </a:schemeClr>
          </a:solidFill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0"/>
            <a:ext cx="2655651" cy="1944000"/>
          </a:xfrm>
          <a:solidFill>
            <a:schemeClr val="tx1">
              <a:lumMod val="75000"/>
              <a:lumOff val="25000"/>
            </a:schemeClr>
          </a:solidFill>
        </p:spPr>
        <p:txBody>
          <a:bodyPr wrap="square" lIns="396000" tIns="684000" rtlCol="0">
            <a:noAutofit/>
          </a:bodyPr>
          <a:lstStyle>
            <a:lvl1pPr marL="0" indent="0">
              <a:buNone/>
              <a:defRPr lang="fr-FR" sz="2000" b="1" cap="all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800" b="0" smtClean="0">
                <a:solidFill>
                  <a:schemeClr val="bg1"/>
                </a:solidFill>
              </a:defRPr>
            </a:lvl2pPr>
            <a:lvl3pPr>
              <a:defRPr lang="fr-FR" sz="1800" b="0" smtClean="0">
                <a:solidFill>
                  <a:schemeClr val="bg1"/>
                </a:solidFill>
              </a:defRPr>
            </a:lvl3pPr>
            <a:lvl4pPr>
              <a:defRPr lang="fr-FR" b="0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fr-FR"/>
              <a:t>MODIFIER LES STYLES DU TEXTE DU MASQUE</a:t>
            </a:r>
          </a:p>
        </p:txBody>
      </p:sp>
      <p:pic>
        <p:nvPicPr>
          <p:cNvPr id="10" name="Picture 5">
            <a:hlinkClick r:id="rId2"/>
            <a:extLst>
              <a:ext uri="{FF2B5EF4-FFF2-40B4-BE49-F238E27FC236}">
                <a16:creationId xmlns:a16="http://schemas.microsoft.com/office/drawing/2014/main" id="{5A08432D-D3D4-4D76-B8BB-E45A30709FC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93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6369" y="607229"/>
            <a:ext cx="3851239" cy="955964"/>
          </a:xfrm>
        </p:spPr>
        <p:txBody>
          <a:bodyPr anchor="t">
            <a:noAutofit/>
          </a:bodyPr>
          <a:lstStyle>
            <a:lvl1pPr>
              <a:defRPr lang="fr-FR" sz="2400" b="1" kern="1200" dirty="0">
                <a:solidFill>
                  <a:srgbClr val="578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7" y="1810574"/>
            <a:ext cx="3060000" cy="1221384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B8CF20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6368" y="1810574"/>
            <a:ext cx="3851237" cy="4058414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677D9CB-2642-4D51-B732-6A3EA2019D77}"/>
              </a:ext>
            </a:extLst>
          </p:cNvPr>
          <p:cNvCxnSpPr>
            <a:cxnSpLocks/>
          </p:cNvCxnSpPr>
          <p:nvPr userDrawn="1"/>
        </p:nvCxnSpPr>
        <p:spPr>
          <a:xfrm>
            <a:off x="4715519" y="563902"/>
            <a:ext cx="0" cy="55450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5732FE3C-29D7-4ECB-B80B-93CC5AD6C4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9" y="608017"/>
            <a:ext cx="6499227" cy="955675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fr-FR" sz="2400" b="0" kern="1200" dirty="0">
                <a:solidFill>
                  <a:srgbClr val="578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spcBef>
                <a:spcPct val="0"/>
              </a:spcBef>
            </a:pPr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09B2C6E-2340-43DB-A140-F6A34AB047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622415" y="1810574"/>
            <a:ext cx="3060000" cy="1221384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B8CF20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A37F814-EB3E-4AA5-8016-2F5F2E9AE99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83187" y="3317286"/>
            <a:ext cx="3060000" cy="1221384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B8CF20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C55AFA39-BD5D-4D89-ADF6-906864C70DE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83187" y="4849638"/>
            <a:ext cx="3060000" cy="1221384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B8CF20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7D57EC96-C0FD-40E9-AE5A-F6EA2246EDD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623969" y="3336433"/>
            <a:ext cx="3060000" cy="1221384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B8CF20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8EBB0545-73FD-4D28-9EF1-47AAC56A5B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622415" y="4846391"/>
            <a:ext cx="3060000" cy="1221384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B8CF20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pic>
        <p:nvPicPr>
          <p:cNvPr id="19" name="Picture 5">
            <a:hlinkClick r:id="rId2"/>
            <a:extLst>
              <a:ext uri="{FF2B5EF4-FFF2-40B4-BE49-F238E27FC236}">
                <a16:creationId xmlns:a16="http://schemas.microsoft.com/office/drawing/2014/main" id="{F4FE1E17-26F4-4084-BF2C-4E32C001E2A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61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965008" y="853143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2AEBBAC-EE09-46D8-964F-567180AC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59" y="860615"/>
            <a:ext cx="3442447" cy="702581"/>
          </a:xfrm>
        </p:spPr>
        <p:txBody>
          <a:bodyPr anchor="t">
            <a:noAutofit/>
          </a:bodyPr>
          <a:lstStyle>
            <a:lvl1pPr>
              <a:defRPr sz="2600" b="1">
                <a:solidFill>
                  <a:srgbClr val="57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E9E4B853-0DEE-47BB-8971-DED890F95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157" y="1810574"/>
            <a:ext cx="3442448" cy="4058414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Forme en L 20">
            <a:extLst>
              <a:ext uri="{FF2B5EF4-FFF2-40B4-BE49-F238E27FC236}">
                <a16:creationId xmlns:a16="http://schemas.microsoft.com/office/drawing/2014/main" id="{E85BCEF9-11B8-47D6-B1E4-697362CC9EE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8539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578FFF"/>
          </a:solidFill>
          <a:ln>
            <a:solidFill>
              <a:srgbClr val="578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sz="1800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19058612-AFB6-4EF6-A248-BE253D4B935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625477" y="860610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B73B3F05-61B7-4329-BF06-EB72E98914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5008" y="2179107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8A57E772-10D7-437F-92E2-80C0CFF98C1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625477" y="2186574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532B99AA-829B-40A7-ADD6-396F12892CB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65008" y="3497605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F831C69D-86D0-49C7-9652-F1E78BA4195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625477" y="3505072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EB5268EE-B541-4D19-99CB-0994A020645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965008" y="4816956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1630D48E-A95C-4722-9484-D33A2C9DA5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625477" y="4824423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“ Modifier les styles du texte du masque</a:t>
            </a:r>
          </a:p>
        </p:txBody>
      </p:sp>
      <p:pic>
        <p:nvPicPr>
          <p:cNvPr id="15" name="Picture 5">
            <a:hlinkClick r:id="rId2"/>
            <a:extLst>
              <a:ext uri="{FF2B5EF4-FFF2-40B4-BE49-F238E27FC236}">
                <a16:creationId xmlns:a16="http://schemas.microsoft.com/office/drawing/2014/main" id="{D996B995-3A2C-4FBA-ABF7-83008498C9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620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2AEBBAC-EE09-46D8-964F-567180AC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59" y="860615"/>
            <a:ext cx="3442447" cy="702581"/>
          </a:xfrm>
        </p:spPr>
        <p:txBody>
          <a:bodyPr anchor="t">
            <a:noAutofit/>
          </a:bodyPr>
          <a:lstStyle>
            <a:lvl1pPr>
              <a:defRPr sz="2600" b="1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E9E4B853-0DEE-47BB-8971-DED890F95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157" y="1810574"/>
            <a:ext cx="3442448" cy="4058414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Forme en L 20">
            <a:extLst>
              <a:ext uri="{FF2B5EF4-FFF2-40B4-BE49-F238E27FC236}">
                <a16:creationId xmlns:a16="http://schemas.microsoft.com/office/drawing/2014/main" id="{E85BCEF9-11B8-47D6-B1E4-697362CC9EE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8539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chemeClr val="accent2"/>
          </a:solidFill>
          <a:ln>
            <a:solidFill>
              <a:srgbClr val="E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sz="1800"/>
          </a:p>
        </p:txBody>
      </p:sp>
      <p:pic>
        <p:nvPicPr>
          <p:cNvPr id="15" name="Picture 5">
            <a:hlinkClick r:id="rId2"/>
            <a:extLst>
              <a:ext uri="{FF2B5EF4-FFF2-40B4-BE49-F238E27FC236}">
                <a16:creationId xmlns:a16="http://schemas.microsoft.com/office/drawing/2014/main" id="{D996B995-3A2C-4FBA-ABF7-83008498C9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7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E6B7F6-525B-D4B5-D9DB-9D29792D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111DE8-8D1A-6989-D887-52F8ADC87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F008CF-4857-AC3B-53C5-C3CD226A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0708-5BB4-4DBB-8233-5454846B320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294AAE-7AFB-277D-E8BD-620C85AB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101B75-C554-7924-A9D5-C5834FF2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FA73-BA9D-4C3D-AD92-80F4ECE90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520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282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8136" y="1057140"/>
            <a:ext cx="4392000" cy="5051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CCB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222876" y="1057136"/>
            <a:ext cx="4392000" cy="5042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>
            <a:cxnSpLocks/>
          </p:cNvCxnSpPr>
          <p:nvPr userDrawn="1"/>
        </p:nvCxnSpPr>
        <p:spPr>
          <a:xfrm>
            <a:off x="6103248" y="563902"/>
            <a:ext cx="0" cy="55450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rme en L 9">
            <a:extLst>
              <a:ext uri="{FF2B5EF4-FFF2-40B4-BE49-F238E27FC236}">
                <a16:creationId xmlns:a16="http://schemas.microsoft.com/office/drawing/2014/main" id="{7888B820-E8B6-41A9-99C9-B812056DE74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8539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AE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sz="1800"/>
          </a:p>
        </p:txBody>
      </p:sp>
      <p:sp>
        <p:nvSpPr>
          <p:cNvPr id="14" name="Forme en L 13">
            <a:extLst>
              <a:ext uri="{FF2B5EF4-FFF2-40B4-BE49-F238E27FC236}">
                <a16:creationId xmlns:a16="http://schemas.microsoft.com/office/drawing/2014/main" id="{BB5E3AF4-38A3-44C5-95FD-D7A00E6C2E3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676361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E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sz="1800"/>
          </a:p>
        </p:txBody>
      </p:sp>
      <p:pic>
        <p:nvPicPr>
          <p:cNvPr id="9" name="Picture 5">
            <a:hlinkClick r:id="rId2"/>
            <a:extLst>
              <a:ext uri="{FF2B5EF4-FFF2-40B4-BE49-F238E27FC236}">
                <a16:creationId xmlns:a16="http://schemas.microsoft.com/office/drawing/2014/main" id="{B33B8C97-5F8F-4786-AC58-B79E5FD8208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760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8136" y="1057140"/>
            <a:ext cx="4392000" cy="5051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ACC4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222876" y="1057136"/>
            <a:ext cx="4392000" cy="5042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57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>
            <a:cxnSpLocks/>
          </p:cNvCxnSpPr>
          <p:nvPr userDrawn="1"/>
        </p:nvCxnSpPr>
        <p:spPr>
          <a:xfrm>
            <a:off x="6103248" y="563902"/>
            <a:ext cx="0" cy="55450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rme en L 9">
            <a:extLst>
              <a:ext uri="{FF2B5EF4-FFF2-40B4-BE49-F238E27FC236}">
                <a16:creationId xmlns:a16="http://schemas.microsoft.com/office/drawing/2014/main" id="{7888B820-E8B6-41A9-99C9-B812056DE74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8539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B8CF20"/>
          </a:solidFill>
          <a:ln>
            <a:solidFill>
              <a:srgbClr val="B8C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fr-FR" sz="1800"/>
          </a:p>
        </p:txBody>
      </p:sp>
      <p:sp>
        <p:nvSpPr>
          <p:cNvPr id="14" name="Forme en L 13">
            <a:extLst>
              <a:ext uri="{FF2B5EF4-FFF2-40B4-BE49-F238E27FC236}">
                <a16:creationId xmlns:a16="http://schemas.microsoft.com/office/drawing/2014/main" id="{BB5E3AF4-38A3-44C5-95FD-D7A00E6C2E3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676361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578FFF"/>
          </a:solidFill>
          <a:ln>
            <a:solidFill>
              <a:srgbClr val="578FFF"/>
            </a:solidFill>
          </a:ln>
        </p:spPr>
        <p:txBody>
          <a:bodyPr vert="horz" wrap="square" lIns="396000" tIns="360000" rIns="91440" bIns="4572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fr-FR" sz="18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>
            <a:hlinkClick r:id="rId2"/>
            <a:extLst>
              <a:ext uri="{FF2B5EF4-FFF2-40B4-BE49-F238E27FC236}">
                <a16:creationId xmlns:a16="http://schemas.microsoft.com/office/drawing/2014/main" id="{5F187E2A-0F94-4556-8F11-1640DFC2BF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148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8136" y="1057140"/>
            <a:ext cx="4392000" cy="5051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600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222876" y="1057136"/>
            <a:ext cx="4392000" cy="5042208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600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>
            <a:cxnSpLocks/>
          </p:cNvCxnSpPr>
          <p:nvPr userDrawn="1"/>
        </p:nvCxnSpPr>
        <p:spPr>
          <a:xfrm>
            <a:off x="6103248" y="563902"/>
            <a:ext cx="0" cy="55450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rme en L 9">
            <a:extLst>
              <a:ext uri="{FF2B5EF4-FFF2-40B4-BE49-F238E27FC236}">
                <a16:creationId xmlns:a16="http://schemas.microsoft.com/office/drawing/2014/main" id="{7888B820-E8B6-41A9-99C9-B812056DE74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8539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6001D"/>
          </a:solidFill>
          <a:ln>
            <a:solidFill>
              <a:srgbClr val="F6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fr-FR" sz="1800"/>
          </a:p>
        </p:txBody>
      </p:sp>
      <p:sp>
        <p:nvSpPr>
          <p:cNvPr id="14" name="Forme en L 13">
            <a:extLst>
              <a:ext uri="{FF2B5EF4-FFF2-40B4-BE49-F238E27FC236}">
                <a16:creationId xmlns:a16="http://schemas.microsoft.com/office/drawing/2014/main" id="{BB5E3AF4-38A3-44C5-95FD-D7A00E6C2E3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676361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6001D"/>
          </a:solidFill>
          <a:ln>
            <a:solidFill>
              <a:srgbClr val="F6001D"/>
            </a:solidFill>
          </a:ln>
        </p:spPr>
        <p:txBody>
          <a:bodyPr vert="horz" wrap="square" lIns="396000" tIns="360000" rIns="91440" bIns="4572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fr-FR" sz="18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>
            <a:hlinkClick r:id="rId2"/>
            <a:extLst>
              <a:ext uri="{FF2B5EF4-FFF2-40B4-BE49-F238E27FC236}">
                <a16:creationId xmlns:a16="http://schemas.microsoft.com/office/drawing/2014/main" id="{5F187E2A-0F94-4556-8F11-1640DFC2BF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51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5159" y="860615"/>
            <a:ext cx="3442447" cy="702581"/>
          </a:xfrm>
        </p:spPr>
        <p:txBody>
          <a:bodyPr anchor="t">
            <a:noAutofit/>
          </a:bodyPr>
          <a:lstStyle>
            <a:lvl1pPr>
              <a:defRPr sz="2600" b="1">
                <a:solidFill>
                  <a:srgbClr val="ACC4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0792" y="860615"/>
            <a:ext cx="6702013" cy="500043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25157" y="1810574"/>
            <a:ext cx="3442448" cy="4058414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Forme en L 10">
            <a:extLst>
              <a:ext uri="{FF2B5EF4-FFF2-40B4-BE49-F238E27FC236}">
                <a16:creationId xmlns:a16="http://schemas.microsoft.com/office/drawing/2014/main" id="{BDF18E6C-752B-42BA-9A85-173F7EFA98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8539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B8CF20"/>
          </a:solidFill>
          <a:ln>
            <a:solidFill>
              <a:srgbClr val="B8C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sz="1800"/>
          </a:p>
        </p:txBody>
      </p:sp>
      <p:pic>
        <p:nvPicPr>
          <p:cNvPr id="9" name="Picture 5">
            <a:hlinkClick r:id="rId2"/>
            <a:extLst>
              <a:ext uri="{FF2B5EF4-FFF2-40B4-BE49-F238E27FC236}">
                <a16:creationId xmlns:a16="http://schemas.microsoft.com/office/drawing/2014/main" id="{FD1F1DC2-B7B0-4659-8410-DE8681DF88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84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5159" y="860615"/>
            <a:ext cx="3442447" cy="702581"/>
          </a:xfrm>
        </p:spPr>
        <p:txBody>
          <a:bodyPr anchor="t">
            <a:noAutofit/>
          </a:bodyPr>
          <a:lstStyle>
            <a:lvl1pPr>
              <a:defRPr sz="2600" b="1">
                <a:solidFill>
                  <a:srgbClr val="FCCB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0792" y="860615"/>
            <a:ext cx="6702013" cy="500043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25157" y="1810574"/>
            <a:ext cx="3442448" cy="4058414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Forme en L 10">
            <a:extLst>
              <a:ext uri="{FF2B5EF4-FFF2-40B4-BE49-F238E27FC236}">
                <a16:creationId xmlns:a16="http://schemas.microsoft.com/office/drawing/2014/main" id="{BDF18E6C-752B-42BA-9A85-173F7EFA98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8539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AE018"/>
          </a:solidFill>
          <a:ln>
            <a:solidFill>
              <a:srgbClr val="FAE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sz="1800"/>
          </a:p>
        </p:txBody>
      </p:sp>
      <p:pic>
        <p:nvPicPr>
          <p:cNvPr id="9" name="Picture 5">
            <a:hlinkClick r:id="rId2"/>
            <a:extLst>
              <a:ext uri="{FF2B5EF4-FFF2-40B4-BE49-F238E27FC236}">
                <a16:creationId xmlns:a16="http://schemas.microsoft.com/office/drawing/2014/main" id="{FD1F1DC2-B7B0-4659-8410-DE8681DF88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072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Contrastée">
    <p:bg>
      <p:bgPr>
        <a:pattFill prst="ltUpDiag">
          <a:fgClr>
            <a:srgbClr val="404046"/>
          </a:fgClr>
          <a:bgClr>
            <a:srgbClr val="5858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5562600" cy="206311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6B4-24E9-40E9-ABB1-6E17533D6EF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838200" y="2590804"/>
            <a:ext cx="2606040" cy="28860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ACC4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619500" y="2590803"/>
            <a:ext cx="2606040" cy="28860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9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6400800" y="2590802"/>
            <a:ext cx="2606040" cy="28860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CB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9182100" y="2590802"/>
            <a:ext cx="2606040" cy="28860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ACC4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17511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6369" y="607229"/>
            <a:ext cx="3851239" cy="955964"/>
          </a:xfrm>
        </p:spPr>
        <p:txBody>
          <a:bodyPr anchor="t">
            <a:noAutofit/>
          </a:bodyPr>
          <a:lstStyle>
            <a:lvl1pPr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90" y="1810574"/>
            <a:ext cx="6499617" cy="40504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6368" y="1810574"/>
            <a:ext cx="3851237" cy="4058414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677D9CB-2642-4D51-B732-6A3EA2019D77}"/>
              </a:ext>
            </a:extLst>
          </p:cNvPr>
          <p:cNvCxnSpPr>
            <a:cxnSpLocks/>
          </p:cNvCxnSpPr>
          <p:nvPr userDrawn="1"/>
        </p:nvCxnSpPr>
        <p:spPr>
          <a:xfrm>
            <a:off x="4715519" y="563902"/>
            <a:ext cx="0" cy="55450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5732FE3C-29D7-4ECB-B80B-93CC5AD6C4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9" y="608017"/>
            <a:ext cx="6499227" cy="955675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fr-FR" sz="2600" b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spcBef>
                <a:spcPct val="0"/>
              </a:spcBef>
            </a:pPr>
            <a:r>
              <a:rPr lang="fr-FR"/>
              <a:t>Modifier les styles du texte du masque</a:t>
            </a:r>
          </a:p>
        </p:txBody>
      </p:sp>
      <p:pic>
        <p:nvPicPr>
          <p:cNvPr id="10" name="Picture 5">
            <a:hlinkClick r:id="rId2"/>
            <a:extLst>
              <a:ext uri="{FF2B5EF4-FFF2-40B4-BE49-F238E27FC236}">
                <a16:creationId xmlns:a16="http://schemas.microsoft.com/office/drawing/2014/main" id="{014A919C-5BEC-491B-BF96-7064F5C0999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200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Picture 5">
            <a:hlinkClick r:id="rId2"/>
            <a:extLst>
              <a:ext uri="{FF2B5EF4-FFF2-40B4-BE49-F238E27FC236}">
                <a16:creationId xmlns:a16="http://schemas.microsoft.com/office/drawing/2014/main" id="{EA355717-556A-40E6-9A95-BC58194F5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6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373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C445-05C0-4349-80BC-163007D3AC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5" name="Picture 5">
            <a:hlinkClick r:id="rId2"/>
            <a:extLst>
              <a:ext uri="{FF2B5EF4-FFF2-40B4-BE49-F238E27FC236}">
                <a16:creationId xmlns:a16="http://schemas.microsoft.com/office/drawing/2014/main" id="{5771D33F-38A6-4740-BE5E-2EF8AB9C27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7258" r="5260" b="9455"/>
          <a:stretch/>
        </p:blipFill>
        <p:spPr bwMode="auto">
          <a:xfrm>
            <a:off x="11347707" y="6167080"/>
            <a:ext cx="704087" cy="6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6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852660-8BCA-BB5E-AEA3-EC3FEDB4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8EEC2-B953-D277-92CC-651F045B9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748823-3F61-B5FC-08E4-207BE37D8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6EA2CB-6CAD-F192-3D6F-D382721E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0708-5BB4-4DBB-8233-5454846B320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2AD5DD-9D78-A1A1-3D7F-59CBAC19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A831F6-6488-C947-592D-C2663CB3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FA73-BA9D-4C3D-AD92-80F4ECE90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418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C445-05C0-4349-80BC-163007D3AC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02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C445-05C0-4349-80BC-163007D3AC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846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E8CB23B-A5EF-43A4-BAA3-DCB28B57D02D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/>
          <a:stretch/>
        </p:blipFill>
        <p:spPr bwMode="auto">
          <a:xfrm>
            <a:off x="265173" y="561754"/>
            <a:ext cx="2216504" cy="2197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B0E51C0-676C-4E84-A1A5-54F645871135}"/>
              </a:ext>
            </a:extLst>
          </p:cNvPr>
          <p:cNvSpPr txBox="1"/>
          <p:nvPr userDrawn="1"/>
        </p:nvSpPr>
        <p:spPr>
          <a:xfrm>
            <a:off x="176627" y="2704561"/>
            <a:ext cx="2381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DES PRESCRIPTEURS BAS CARBONE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0149D9D-3E35-4D87-A846-C345DC641011}"/>
              </a:ext>
            </a:extLst>
          </p:cNvPr>
          <p:cNvGrpSpPr/>
          <p:nvPr userDrawn="1"/>
        </p:nvGrpSpPr>
        <p:grpSpPr>
          <a:xfrm>
            <a:off x="-505642" y="3981613"/>
            <a:ext cx="13947629" cy="2883816"/>
            <a:chOff x="-1755629" y="3974185"/>
            <a:chExt cx="13947629" cy="28838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4F5B83-E313-4929-B169-347384BD64B8}"/>
                </a:ext>
              </a:extLst>
            </p:cNvPr>
            <p:cNvSpPr/>
            <p:nvPr/>
          </p:nvSpPr>
          <p:spPr>
            <a:xfrm>
              <a:off x="6757988" y="5634038"/>
              <a:ext cx="357187" cy="1223962"/>
            </a:xfrm>
            <a:prstGeom prst="rect">
              <a:avLst/>
            </a:prstGeom>
            <a:solidFill>
              <a:srgbClr val="FFC00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F27B61-890D-4EDF-A74D-22F422BB0FEE}"/>
                </a:ext>
              </a:extLst>
            </p:cNvPr>
            <p:cNvSpPr/>
            <p:nvPr/>
          </p:nvSpPr>
          <p:spPr>
            <a:xfrm>
              <a:off x="7115175" y="5787904"/>
              <a:ext cx="394666" cy="1070096"/>
            </a:xfrm>
            <a:prstGeom prst="rect">
              <a:avLst/>
            </a:prstGeom>
            <a:solidFill>
              <a:srgbClr val="FFC00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6BDFAE-1DA3-4B62-BE37-C6510059623F}"/>
                </a:ext>
              </a:extLst>
            </p:cNvPr>
            <p:cNvSpPr/>
            <p:nvPr/>
          </p:nvSpPr>
          <p:spPr>
            <a:xfrm>
              <a:off x="7338874" y="4767430"/>
              <a:ext cx="681176" cy="1341269"/>
            </a:xfrm>
            <a:prstGeom prst="rect">
              <a:avLst/>
            </a:prstGeom>
            <a:solidFill>
              <a:srgbClr val="FFC00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0AD56D-240D-4E32-AD89-DF32FB2C28B7}"/>
                </a:ext>
              </a:extLst>
            </p:cNvPr>
            <p:cNvSpPr/>
            <p:nvPr/>
          </p:nvSpPr>
          <p:spPr>
            <a:xfrm>
              <a:off x="7509840" y="6108699"/>
              <a:ext cx="510209" cy="749301"/>
            </a:xfrm>
            <a:prstGeom prst="rect">
              <a:avLst/>
            </a:prstGeom>
            <a:solidFill>
              <a:srgbClr val="FFC00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C9152A-675A-4602-BC66-5F9BA6C3FA4C}"/>
                </a:ext>
              </a:extLst>
            </p:cNvPr>
            <p:cNvSpPr/>
            <p:nvPr/>
          </p:nvSpPr>
          <p:spPr>
            <a:xfrm>
              <a:off x="7829721" y="3974185"/>
              <a:ext cx="907389" cy="1537615"/>
            </a:xfrm>
            <a:prstGeom prst="rect">
              <a:avLst/>
            </a:prstGeom>
            <a:solidFill>
              <a:srgbClr val="FFC000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9F274D-1742-44E1-88B1-BBB108046D74}"/>
                </a:ext>
              </a:extLst>
            </p:cNvPr>
            <p:cNvSpPr/>
            <p:nvPr/>
          </p:nvSpPr>
          <p:spPr>
            <a:xfrm>
              <a:off x="8020048" y="5511800"/>
              <a:ext cx="806279" cy="1346201"/>
            </a:xfrm>
            <a:prstGeom prst="rect">
              <a:avLst/>
            </a:prstGeom>
            <a:solidFill>
              <a:srgbClr val="FFC000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BFD817-AC7B-4D68-A061-8AF33FB2B1B4}"/>
                </a:ext>
              </a:extLst>
            </p:cNvPr>
            <p:cNvSpPr/>
            <p:nvPr/>
          </p:nvSpPr>
          <p:spPr>
            <a:xfrm>
              <a:off x="9072391" y="5504180"/>
              <a:ext cx="936684" cy="122239"/>
            </a:xfrm>
            <a:prstGeom prst="rect">
              <a:avLst/>
            </a:prstGeom>
            <a:solidFill>
              <a:srgbClr val="FFC00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9DC20E-0C7E-4389-AF7A-96452AA723C2}"/>
                </a:ext>
              </a:extLst>
            </p:cNvPr>
            <p:cNvSpPr/>
            <p:nvPr/>
          </p:nvSpPr>
          <p:spPr>
            <a:xfrm>
              <a:off x="9175261" y="5626419"/>
              <a:ext cx="749790" cy="1231581"/>
            </a:xfrm>
            <a:prstGeom prst="rect">
              <a:avLst/>
            </a:prstGeom>
            <a:solidFill>
              <a:srgbClr val="FFC00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7C5201C-B5C8-411E-B1D2-0607ECE21F30}"/>
                </a:ext>
              </a:extLst>
            </p:cNvPr>
            <p:cNvSpPr/>
            <p:nvPr/>
          </p:nvSpPr>
          <p:spPr>
            <a:xfrm>
              <a:off x="8636000" y="4425950"/>
              <a:ext cx="730250" cy="2432050"/>
            </a:xfrm>
            <a:custGeom>
              <a:avLst/>
              <a:gdLst>
                <a:gd name="connsiteX0" fmla="*/ 539750 w 730250"/>
                <a:gd name="connsiteY0" fmla="*/ 2432050 h 2432050"/>
                <a:gd name="connsiteX1" fmla="*/ 539750 w 730250"/>
                <a:gd name="connsiteY1" fmla="*/ 1212850 h 2432050"/>
                <a:gd name="connsiteX2" fmla="*/ 444500 w 730250"/>
                <a:gd name="connsiteY2" fmla="*/ 1212850 h 2432050"/>
                <a:gd name="connsiteX3" fmla="*/ 444500 w 730250"/>
                <a:gd name="connsiteY3" fmla="*/ 1079500 h 2432050"/>
                <a:gd name="connsiteX4" fmla="*/ 730250 w 730250"/>
                <a:gd name="connsiteY4" fmla="*/ 1079500 h 2432050"/>
                <a:gd name="connsiteX5" fmla="*/ 730250 w 730250"/>
                <a:gd name="connsiteY5" fmla="*/ 171450 h 2432050"/>
                <a:gd name="connsiteX6" fmla="*/ 393700 w 730250"/>
                <a:gd name="connsiteY6" fmla="*/ 0 h 2432050"/>
                <a:gd name="connsiteX7" fmla="*/ 127000 w 730250"/>
                <a:gd name="connsiteY7" fmla="*/ 101600 h 2432050"/>
                <a:gd name="connsiteX8" fmla="*/ 0 w 730250"/>
                <a:gd name="connsiteY8" fmla="*/ 152400 h 2432050"/>
                <a:gd name="connsiteX9" fmla="*/ 0 w 730250"/>
                <a:gd name="connsiteY9" fmla="*/ 1149350 h 2432050"/>
                <a:gd name="connsiteX10" fmla="*/ 158750 w 730250"/>
                <a:gd name="connsiteY10" fmla="*/ 1149350 h 2432050"/>
                <a:gd name="connsiteX11" fmla="*/ 158750 w 730250"/>
                <a:gd name="connsiteY11" fmla="*/ 2425700 h 2432050"/>
                <a:gd name="connsiteX12" fmla="*/ 539750 w 730250"/>
                <a:gd name="connsiteY12" fmla="*/ 2432050 h 243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250" h="2432050">
                  <a:moveTo>
                    <a:pt x="539750" y="2432050"/>
                  </a:moveTo>
                  <a:lnTo>
                    <a:pt x="539750" y="1212850"/>
                  </a:lnTo>
                  <a:lnTo>
                    <a:pt x="444500" y="1212850"/>
                  </a:lnTo>
                  <a:lnTo>
                    <a:pt x="444500" y="1079500"/>
                  </a:lnTo>
                  <a:lnTo>
                    <a:pt x="730250" y="1079500"/>
                  </a:lnTo>
                  <a:lnTo>
                    <a:pt x="730250" y="171450"/>
                  </a:lnTo>
                  <a:lnTo>
                    <a:pt x="393700" y="0"/>
                  </a:lnTo>
                  <a:lnTo>
                    <a:pt x="127000" y="101600"/>
                  </a:lnTo>
                  <a:lnTo>
                    <a:pt x="0" y="152400"/>
                  </a:lnTo>
                  <a:lnTo>
                    <a:pt x="0" y="1149350"/>
                  </a:lnTo>
                  <a:lnTo>
                    <a:pt x="158750" y="1149350"/>
                  </a:lnTo>
                  <a:lnTo>
                    <a:pt x="158750" y="2425700"/>
                  </a:lnTo>
                  <a:lnTo>
                    <a:pt x="539750" y="2432050"/>
                  </a:lnTo>
                  <a:close/>
                </a:path>
              </a:pathLst>
            </a:custGeom>
            <a:solidFill>
              <a:srgbClr val="FFC00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E54AC3-AEF4-48E9-959B-CE2CE8EC7B4F}"/>
                </a:ext>
              </a:extLst>
            </p:cNvPr>
            <p:cNvSpPr/>
            <p:nvPr/>
          </p:nvSpPr>
          <p:spPr>
            <a:xfrm>
              <a:off x="-1755629" y="6296246"/>
              <a:ext cx="8515522" cy="561754"/>
            </a:xfrm>
            <a:prstGeom prst="rect">
              <a:avLst/>
            </a:prstGeom>
            <a:solidFill>
              <a:srgbClr val="FFC00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FD4484-D2AC-413E-86B3-F18086ABA147}"/>
                </a:ext>
              </a:extLst>
            </p:cNvPr>
            <p:cNvSpPr/>
            <p:nvPr/>
          </p:nvSpPr>
          <p:spPr>
            <a:xfrm>
              <a:off x="9925051" y="6399885"/>
              <a:ext cx="2266949" cy="458115"/>
            </a:xfrm>
            <a:prstGeom prst="rect">
              <a:avLst/>
            </a:prstGeom>
            <a:solidFill>
              <a:srgbClr val="FFC00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2C91B5C5-A9DF-4171-8522-972BCD08F015}"/>
              </a:ext>
            </a:extLst>
          </p:cNvPr>
          <p:cNvSpPr/>
          <p:nvPr userDrawn="1"/>
        </p:nvSpPr>
        <p:spPr>
          <a:xfrm>
            <a:off x="-396686" y="4066668"/>
            <a:ext cx="16551275" cy="2425700"/>
          </a:xfrm>
          <a:custGeom>
            <a:avLst/>
            <a:gdLst>
              <a:gd name="connsiteX0" fmla="*/ 0 w 12223750"/>
              <a:gd name="connsiteY0" fmla="*/ 2292350 h 2413000"/>
              <a:gd name="connsiteX1" fmla="*/ 4019550 w 12223750"/>
              <a:gd name="connsiteY1" fmla="*/ 2292350 h 2413000"/>
              <a:gd name="connsiteX2" fmla="*/ 4019550 w 12223750"/>
              <a:gd name="connsiteY2" fmla="*/ 1638300 h 2413000"/>
              <a:gd name="connsiteX3" fmla="*/ 4419600 w 12223750"/>
              <a:gd name="connsiteY3" fmla="*/ 1638300 h 2413000"/>
              <a:gd name="connsiteX4" fmla="*/ 4419600 w 12223750"/>
              <a:gd name="connsiteY4" fmla="*/ 1822450 h 2413000"/>
              <a:gd name="connsiteX5" fmla="*/ 4781550 w 12223750"/>
              <a:gd name="connsiteY5" fmla="*/ 1822450 h 2413000"/>
              <a:gd name="connsiteX6" fmla="*/ 4781550 w 12223750"/>
              <a:gd name="connsiteY6" fmla="*/ 2133600 h 2413000"/>
              <a:gd name="connsiteX7" fmla="*/ 4603750 w 12223750"/>
              <a:gd name="connsiteY7" fmla="*/ 2133600 h 2413000"/>
              <a:gd name="connsiteX8" fmla="*/ 4603750 w 12223750"/>
              <a:gd name="connsiteY8" fmla="*/ 793750 h 2413000"/>
              <a:gd name="connsiteX9" fmla="*/ 5314950 w 12223750"/>
              <a:gd name="connsiteY9" fmla="*/ 793750 h 2413000"/>
              <a:gd name="connsiteX10" fmla="*/ 5314950 w 12223750"/>
              <a:gd name="connsiteY10" fmla="*/ 1536700 h 2413000"/>
              <a:gd name="connsiteX11" fmla="*/ 5080000 w 12223750"/>
              <a:gd name="connsiteY11" fmla="*/ 1536700 h 2413000"/>
              <a:gd name="connsiteX12" fmla="*/ 5080000 w 12223750"/>
              <a:gd name="connsiteY12" fmla="*/ 0 h 2413000"/>
              <a:gd name="connsiteX13" fmla="*/ 6026150 w 12223750"/>
              <a:gd name="connsiteY13" fmla="*/ 0 h 2413000"/>
              <a:gd name="connsiteX14" fmla="*/ 6026150 w 12223750"/>
              <a:gd name="connsiteY14" fmla="*/ 1612900 h 2413000"/>
              <a:gd name="connsiteX15" fmla="*/ 5905500 w 12223750"/>
              <a:gd name="connsiteY15" fmla="*/ 1612900 h 2413000"/>
              <a:gd name="connsiteX16" fmla="*/ 5905500 w 12223750"/>
              <a:gd name="connsiteY16" fmla="*/ 603250 h 2413000"/>
              <a:gd name="connsiteX17" fmla="*/ 6286500 w 12223750"/>
              <a:gd name="connsiteY17" fmla="*/ 431800 h 2413000"/>
              <a:gd name="connsiteX18" fmla="*/ 6629400 w 12223750"/>
              <a:gd name="connsiteY18" fmla="*/ 615950 h 2413000"/>
              <a:gd name="connsiteX19" fmla="*/ 6629400 w 12223750"/>
              <a:gd name="connsiteY19" fmla="*/ 1968500 h 2413000"/>
              <a:gd name="connsiteX20" fmla="*/ 6445250 w 12223750"/>
              <a:gd name="connsiteY20" fmla="*/ 1968500 h 2413000"/>
              <a:gd name="connsiteX21" fmla="*/ 6445250 w 12223750"/>
              <a:gd name="connsiteY21" fmla="*/ 1644650 h 2413000"/>
              <a:gd name="connsiteX22" fmla="*/ 6388100 w 12223750"/>
              <a:gd name="connsiteY22" fmla="*/ 1644650 h 2413000"/>
              <a:gd name="connsiteX23" fmla="*/ 6388100 w 12223750"/>
              <a:gd name="connsiteY23" fmla="*/ 1549400 h 2413000"/>
              <a:gd name="connsiteX24" fmla="*/ 7308850 w 12223750"/>
              <a:gd name="connsiteY24" fmla="*/ 1549400 h 2413000"/>
              <a:gd name="connsiteX25" fmla="*/ 7308850 w 12223750"/>
              <a:gd name="connsiteY25" fmla="*/ 1625600 h 2413000"/>
              <a:gd name="connsiteX26" fmla="*/ 7200900 w 12223750"/>
              <a:gd name="connsiteY26" fmla="*/ 1625600 h 2413000"/>
              <a:gd name="connsiteX27" fmla="*/ 7200900 w 12223750"/>
              <a:gd name="connsiteY27" fmla="*/ 2413000 h 2413000"/>
              <a:gd name="connsiteX28" fmla="*/ 12223750 w 12223750"/>
              <a:gd name="connsiteY28" fmla="*/ 2330450 h 2413000"/>
              <a:gd name="connsiteX0" fmla="*/ 0 w 12261850"/>
              <a:gd name="connsiteY0" fmla="*/ 2292350 h 2432416"/>
              <a:gd name="connsiteX1" fmla="*/ 4019550 w 12261850"/>
              <a:gd name="connsiteY1" fmla="*/ 2292350 h 2432416"/>
              <a:gd name="connsiteX2" fmla="*/ 4019550 w 12261850"/>
              <a:gd name="connsiteY2" fmla="*/ 1638300 h 2432416"/>
              <a:gd name="connsiteX3" fmla="*/ 4419600 w 12261850"/>
              <a:gd name="connsiteY3" fmla="*/ 1638300 h 2432416"/>
              <a:gd name="connsiteX4" fmla="*/ 4419600 w 12261850"/>
              <a:gd name="connsiteY4" fmla="*/ 1822450 h 2432416"/>
              <a:gd name="connsiteX5" fmla="*/ 4781550 w 12261850"/>
              <a:gd name="connsiteY5" fmla="*/ 1822450 h 2432416"/>
              <a:gd name="connsiteX6" fmla="*/ 4781550 w 12261850"/>
              <a:gd name="connsiteY6" fmla="*/ 2133600 h 2432416"/>
              <a:gd name="connsiteX7" fmla="*/ 4603750 w 12261850"/>
              <a:gd name="connsiteY7" fmla="*/ 2133600 h 2432416"/>
              <a:gd name="connsiteX8" fmla="*/ 4603750 w 12261850"/>
              <a:gd name="connsiteY8" fmla="*/ 793750 h 2432416"/>
              <a:gd name="connsiteX9" fmla="*/ 5314950 w 12261850"/>
              <a:gd name="connsiteY9" fmla="*/ 793750 h 2432416"/>
              <a:gd name="connsiteX10" fmla="*/ 5314950 w 12261850"/>
              <a:gd name="connsiteY10" fmla="*/ 1536700 h 2432416"/>
              <a:gd name="connsiteX11" fmla="*/ 5080000 w 12261850"/>
              <a:gd name="connsiteY11" fmla="*/ 1536700 h 2432416"/>
              <a:gd name="connsiteX12" fmla="*/ 5080000 w 12261850"/>
              <a:gd name="connsiteY12" fmla="*/ 0 h 2432416"/>
              <a:gd name="connsiteX13" fmla="*/ 6026150 w 12261850"/>
              <a:gd name="connsiteY13" fmla="*/ 0 h 2432416"/>
              <a:gd name="connsiteX14" fmla="*/ 6026150 w 12261850"/>
              <a:gd name="connsiteY14" fmla="*/ 1612900 h 2432416"/>
              <a:gd name="connsiteX15" fmla="*/ 5905500 w 12261850"/>
              <a:gd name="connsiteY15" fmla="*/ 1612900 h 2432416"/>
              <a:gd name="connsiteX16" fmla="*/ 5905500 w 12261850"/>
              <a:gd name="connsiteY16" fmla="*/ 603250 h 2432416"/>
              <a:gd name="connsiteX17" fmla="*/ 6286500 w 12261850"/>
              <a:gd name="connsiteY17" fmla="*/ 431800 h 2432416"/>
              <a:gd name="connsiteX18" fmla="*/ 6629400 w 12261850"/>
              <a:gd name="connsiteY18" fmla="*/ 615950 h 2432416"/>
              <a:gd name="connsiteX19" fmla="*/ 6629400 w 12261850"/>
              <a:gd name="connsiteY19" fmla="*/ 1968500 h 2432416"/>
              <a:gd name="connsiteX20" fmla="*/ 6445250 w 12261850"/>
              <a:gd name="connsiteY20" fmla="*/ 1968500 h 2432416"/>
              <a:gd name="connsiteX21" fmla="*/ 6445250 w 12261850"/>
              <a:gd name="connsiteY21" fmla="*/ 1644650 h 2432416"/>
              <a:gd name="connsiteX22" fmla="*/ 6388100 w 12261850"/>
              <a:gd name="connsiteY22" fmla="*/ 1644650 h 2432416"/>
              <a:gd name="connsiteX23" fmla="*/ 6388100 w 12261850"/>
              <a:gd name="connsiteY23" fmla="*/ 1549400 h 2432416"/>
              <a:gd name="connsiteX24" fmla="*/ 7308850 w 12261850"/>
              <a:gd name="connsiteY24" fmla="*/ 1549400 h 2432416"/>
              <a:gd name="connsiteX25" fmla="*/ 7308850 w 12261850"/>
              <a:gd name="connsiteY25" fmla="*/ 1625600 h 2432416"/>
              <a:gd name="connsiteX26" fmla="*/ 7200900 w 12261850"/>
              <a:gd name="connsiteY26" fmla="*/ 1625600 h 2432416"/>
              <a:gd name="connsiteX27" fmla="*/ 7200900 w 12261850"/>
              <a:gd name="connsiteY27" fmla="*/ 2413000 h 2432416"/>
              <a:gd name="connsiteX28" fmla="*/ 12261850 w 12261850"/>
              <a:gd name="connsiteY28" fmla="*/ 2425700 h 2432416"/>
              <a:gd name="connsiteX0" fmla="*/ 0 w 12261850"/>
              <a:gd name="connsiteY0" fmla="*/ 2292350 h 2425700"/>
              <a:gd name="connsiteX1" fmla="*/ 4019550 w 12261850"/>
              <a:gd name="connsiteY1" fmla="*/ 2292350 h 2425700"/>
              <a:gd name="connsiteX2" fmla="*/ 4019550 w 12261850"/>
              <a:gd name="connsiteY2" fmla="*/ 1638300 h 2425700"/>
              <a:gd name="connsiteX3" fmla="*/ 4419600 w 12261850"/>
              <a:gd name="connsiteY3" fmla="*/ 1638300 h 2425700"/>
              <a:gd name="connsiteX4" fmla="*/ 4419600 w 12261850"/>
              <a:gd name="connsiteY4" fmla="*/ 1822450 h 2425700"/>
              <a:gd name="connsiteX5" fmla="*/ 4781550 w 12261850"/>
              <a:gd name="connsiteY5" fmla="*/ 1822450 h 2425700"/>
              <a:gd name="connsiteX6" fmla="*/ 4781550 w 12261850"/>
              <a:gd name="connsiteY6" fmla="*/ 2133600 h 2425700"/>
              <a:gd name="connsiteX7" fmla="*/ 4603750 w 12261850"/>
              <a:gd name="connsiteY7" fmla="*/ 2133600 h 2425700"/>
              <a:gd name="connsiteX8" fmla="*/ 4603750 w 12261850"/>
              <a:gd name="connsiteY8" fmla="*/ 793750 h 2425700"/>
              <a:gd name="connsiteX9" fmla="*/ 5314950 w 12261850"/>
              <a:gd name="connsiteY9" fmla="*/ 793750 h 2425700"/>
              <a:gd name="connsiteX10" fmla="*/ 5314950 w 12261850"/>
              <a:gd name="connsiteY10" fmla="*/ 1536700 h 2425700"/>
              <a:gd name="connsiteX11" fmla="*/ 5080000 w 12261850"/>
              <a:gd name="connsiteY11" fmla="*/ 1536700 h 2425700"/>
              <a:gd name="connsiteX12" fmla="*/ 5080000 w 12261850"/>
              <a:gd name="connsiteY12" fmla="*/ 0 h 2425700"/>
              <a:gd name="connsiteX13" fmla="*/ 6026150 w 12261850"/>
              <a:gd name="connsiteY13" fmla="*/ 0 h 2425700"/>
              <a:gd name="connsiteX14" fmla="*/ 6026150 w 12261850"/>
              <a:gd name="connsiteY14" fmla="*/ 1612900 h 2425700"/>
              <a:gd name="connsiteX15" fmla="*/ 5905500 w 12261850"/>
              <a:gd name="connsiteY15" fmla="*/ 1612900 h 2425700"/>
              <a:gd name="connsiteX16" fmla="*/ 5905500 w 12261850"/>
              <a:gd name="connsiteY16" fmla="*/ 603250 h 2425700"/>
              <a:gd name="connsiteX17" fmla="*/ 6286500 w 12261850"/>
              <a:gd name="connsiteY17" fmla="*/ 431800 h 2425700"/>
              <a:gd name="connsiteX18" fmla="*/ 6629400 w 12261850"/>
              <a:gd name="connsiteY18" fmla="*/ 615950 h 2425700"/>
              <a:gd name="connsiteX19" fmla="*/ 6629400 w 12261850"/>
              <a:gd name="connsiteY19" fmla="*/ 1968500 h 2425700"/>
              <a:gd name="connsiteX20" fmla="*/ 6445250 w 12261850"/>
              <a:gd name="connsiteY20" fmla="*/ 1968500 h 2425700"/>
              <a:gd name="connsiteX21" fmla="*/ 6445250 w 12261850"/>
              <a:gd name="connsiteY21" fmla="*/ 1644650 h 2425700"/>
              <a:gd name="connsiteX22" fmla="*/ 6388100 w 12261850"/>
              <a:gd name="connsiteY22" fmla="*/ 1644650 h 2425700"/>
              <a:gd name="connsiteX23" fmla="*/ 6388100 w 12261850"/>
              <a:gd name="connsiteY23" fmla="*/ 1549400 h 2425700"/>
              <a:gd name="connsiteX24" fmla="*/ 7308850 w 12261850"/>
              <a:gd name="connsiteY24" fmla="*/ 1549400 h 2425700"/>
              <a:gd name="connsiteX25" fmla="*/ 7308850 w 12261850"/>
              <a:gd name="connsiteY25" fmla="*/ 1625600 h 2425700"/>
              <a:gd name="connsiteX26" fmla="*/ 7200900 w 12261850"/>
              <a:gd name="connsiteY26" fmla="*/ 1625600 h 2425700"/>
              <a:gd name="connsiteX27" fmla="*/ 7200900 w 12261850"/>
              <a:gd name="connsiteY27" fmla="*/ 2413000 h 2425700"/>
              <a:gd name="connsiteX28" fmla="*/ 12261850 w 12261850"/>
              <a:gd name="connsiteY28" fmla="*/ 2425700 h 2425700"/>
              <a:gd name="connsiteX0" fmla="*/ 0 w 14998700"/>
              <a:gd name="connsiteY0" fmla="*/ 2286000 h 2425700"/>
              <a:gd name="connsiteX1" fmla="*/ 6756400 w 14998700"/>
              <a:gd name="connsiteY1" fmla="*/ 2292350 h 2425700"/>
              <a:gd name="connsiteX2" fmla="*/ 6756400 w 14998700"/>
              <a:gd name="connsiteY2" fmla="*/ 1638300 h 2425700"/>
              <a:gd name="connsiteX3" fmla="*/ 7156450 w 14998700"/>
              <a:gd name="connsiteY3" fmla="*/ 1638300 h 2425700"/>
              <a:gd name="connsiteX4" fmla="*/ 7156450 w 14998700"/>
              <a:gd name="connsiteY4" fmla="*/ 1822450 h 2425700"/>
              <a:gd name="connsiteX5" fmla="*/ 7518400 w 14998700"/>
              <a:gd name="connsiteY5" fmla="*/ 1822450 h 2425700"/>
              <a:gd name="connsiteX6" fmla="*/ 7518400 w 14998700"/>
              <a:gd name="connsiteY6" fmla="*/ 2133600 h 2425700"/>
              <a:gd name="connsiteX7" fmla="*/ 7340600 w 14998700"/>
              <a:gd name="connsiteY7" fmla="*/ 2133600 h 2425700"/>
              <a:gd name="connsiteX8" fmla="*/ 7340600 w 14998700"/>
              <a:gd name="connsiteY8" fmla="*/ 793750 h 2425700"/>
              <a:gd name="connsiteX9" fmla="*/ 8051800 w 14998700"/>
              <a:gd name="connsiteY9" fmla="*/ 793750 h 2425700"/>
              <a:gd name="connsiteX10" fmla="*/ 8051800 w 14998700"/>
              <a:gd name="connsiteY10" fmla="*/ 1536700 h 2425700"/>
              <a:gd name="connsiteX11" fmla="*/ 7816850 w 14998700"/>
              <a:gd name="connsiteY11" fmla="*/ 1536700 h 2425700"/>
              <a:gd name="connsiteX12" fmla="*/ 7816850 w 14998700"/>
              <a:gd name="connsiteY12" fmla="*/ 0 h 2425700"/>
              <a:gd name="connsiteX13" fmla="*/ 8763000 w 14998700"/>
              <a:gd name="connsiteY13" fmla="*/ 0 h 2425700"/>
              <a:gd name="connsiteX14" fmla="*/ 8763000 w 14998700"/>
              <a:gd name="connsiteY14" fmla="*/ 1612900 h 2425700"/>
              <a:gd name="connsiteX15" fmla="*/ 8642350 w 14998700"/>
              <a:gd name="connsiteY15" fmla="*/ 1612900 h 2425700"/>
              <a:gd name="connsiteX16" fmla="*/ 8642350 w 14998700"/>
              <a:gd name="connsiteY16" fmla="*/ 603250 h 2425700"/>
              <a:gd name="connsiteX17" fmla="*/ 9023350 w 14998700"/>
              <a:gd name="connsiteY17" fmla="*/ 431800 h 2425700"/>
              <a:gd name="connsiteX18" fmla="*/ 9366250 w 14998700"/>
              <a:gd name="connsiteY18" fmla="*/ 615950 h 2425700"/>
              <a:gd name="connsiteX19" fmla="*/ 9366250 w 14998700"/>
              <a:gd name="connsiteY19" fmla="*/ 1968500 h 2425700"/>
              <a:gd name="connsiteX20" fmla="*/ 9182100 w 14998700"/>
              <a:gd name="connsiteY20" fmla="*/ 1968500 h 2425700"/>
              <a:gd name="connsiteX21" fmla="*/ 9182100 w 14998700"/>
              <a:gd name="connsiteY21" fmla="*/ 1644650 h 2425700"/>
              <a:gd name="connsiteX22" fmla="*/ 9124950 w 14998700"/>
              <a:gd name="connsiteY22" fmla="*/ 1644650 h 2425700"/>
              <a:gd name="connsiteX23" fmla="*/ 9124950 w 14998700"/>
              <a:gd name="connsiteY23" fmla="*/ 1549400 h 2425700"/>
              <a:gd name="connsiteX24" fmla="*/ 10045700 w 14998700"/>
              <a:gd name="connsiteY24" fmla="*/ 1549400 h 2425700"/>
              <a:gd name="connsiteX25" fmla="*/ 10045700 w 14998700"/>
              <a:gd name="connsiteY25" fmla="*/ 1625600 h 2425700"/>
              <a:gd name="connsiteX26" fmla="*/ 9937750 w 14998700"/>
              <a:gd name="connsiteY26" fmla="*/ 1625600 h 2425700"/>
              <a:gd name="connsiteX27" fmla="*/ 9937750 w 14998700"/>
              <a:gd name="connsiteY27" fmla="*/ 2413000 h 2425700"/>
              <a:gd name="connsiteX28" fmla="*/ 14998700 w 14998700"/>
              <a:gd name="connsiteY28" fmla="*/ 2425700 h 2425700"/>
              <a:gd name="connsiteX0" fmla="*/ 0 w 16551275"/>
              <a:gd name="connsiteY0" fmla="*/ 2295525 h 2425700"/>
              <a:gd name="connsiteX1" fmla="*/ 8308975 w 16551275"/>
              <a:gd name="connsiteY1" fmla="*/ 2292350 h 2425700"/>
              <a:gd name="connsiteX2" fmla="*/ 8308975 w 16551275"/>
              <a:gd name="connsiteY2" fmla="*/ 1638300 h 2425700"/>
              <a:gd name="connsiteX3" fmla="*/ 8709025 w 16551275"/>
              <a:gd name="connsiteY3" fmla="*/ 1638300 h 2425700"/>
              <a:gd name="connsiteX4" fmla="*/ 8709025 w 16551275"/>
              <a:gd name="connsiteY4" fmla="*/ 1822450 h 2425700"/>
              <a:gd name="connsiteX5" fmla="*/ 9070975 w 16551275"/>
              <a:gd name="connsiteY5" fmla="*/ 1822450 h 2425700"/>
              <a:gd name="connsiteX6" fmla="*/ 9070975 w 16551275"/>
              <a:gd name="connsiteY6" fmla="*/ 2133600 h 2425700"/>
              <a:gd name="connsiteX7" fmla="*/ 8893175 w 16551275"/>
              <a:gd name="connsiteY7" fmla="*/ 2133600 h 2425700"/>
              <a:gd name="connsiteX8" fmla="*/ 8893175 w 16551275"/>
              <a:gd name="connsiteY8" fmla="*/ 793750 h 2425700"/>
              <a:gd name="connsiteX9" fmla="*/ 9604375 w 16551275"/>
              <a:gd name="connsiteY9" fmla="*/ 793750 h 2425700"/>
              <a:gd name="connsiteX10" fmla="*/ 9604375 w 16551275"/>
              <a:gd name="connsiteY10" fmla="*/ 1536700 h 2425700"/>
              <a:gd name="connsiteX11" fmla="*/ 9369425 w 16551275"/>
              <a:gd name="connsiteY11" fmla="*/ 1536700 h 2425700"/>
              <a:gd name="connsiteX12" fmla="*/ 9369425 w 16551275"/>
              <a:gd name="connsiteY12" fmla="*/ 0 h 2425700"/>
              <a:gd name="connsiteX13" fmla="*/ 10315575 w 16551275"/>
              <a:gd name="connsiteY13" fmla="*/ 0 h 2425700"/>
              <a:gd name="connsiteX14" fmla="*/ 10315575 w 16551275"/>
              <a:gd name="connsiteY14" fmla="*/ 1612900 h 2425700"/>
              <a:gd name="connsiteX15" fmla="*/ 10194925 w 16551275"/>
              <a:gd name="connsiteY15" fmla="*/ 1612900 h 2425700"/>
              <a:gd name="connsiteX16" fmla="*/ 10194925 w 16551275"/>
              <a:gd name="connsiteY16" fmla="*/ 603250 h 2425700"/>
              <a:gd name="connsiteX17" fmla="*/ 10575925 w 16551275"/>
              <a:gd name="connsiteY17" fmla="*/ 431800 h 2425700"/>
              <a:gd name="connsiteX18" fmla="*/ 10918825 w 16551275"/>
              <a:gd name="connsiteY18" fmla="*/ 615950 h 2425700"/>
              <a:gd name="connsiteX19" fmla="*/ 10918825 w 16551275"/>
              <a:gd name="connsiteY19" fmla="*/ 1968500 h 2425700"/>
              <a:gd name="connsiteX20" fmla="*/ 10734675 w 16551275"/>
              <a:gd name="connsiteY20" fmla="*/ 1968500 h 2425700"/>
              <a:gd name="connsiteX21" fmla="*/ 10734675 w 16551275"/>
              <a:gd name="connsiteY21" fmla="*/ 1644650 h 2425700"/>
              <a:gd name="connsiteX22" fmla="*/ 10677525 w 16551275"/>
              <a:gd name="connsiteY22" fmla="*/ 1644650 h 2425700"/>
              <a:gd name="connsiteX23" fmla="*/ 10677525 w 16551275"/>
              <a:gd name="connsiteY23" fmla="*/ 1549400 h 2425700"/>
              <a:gd name="connsiteX24" fmla="*/ 11598275 w 16551275"/>
              <a:gd name="connsiteY24" fmla="*/ 1549400 h 2425700"/>
              <a:gd name="connsiteX25" fmla="*/ 11598275 w 16551275"/>
              <a:gd name="connsiteY25" fmla="*/ 1625600 h 2425700"/>
              <a:gd name="connsiteX26" fmla="*/ 11490325 w 16551275"/>
              <a:gd name="connsiteY26" fmla="*/ 1625600 h 2425700"/>
              <a:gd name="connsiteX27" fmla="*/ 11490325 w 16551275"/>
              <a:gd name="connsiteY27" fmla="*/ 2413000 h 2425700"/>
              <a:gd name="connsiteX28" fmla="*/ 16551275 w 16551275"/>
              <a:gd name="connsiteY28" fmla="*/ 242570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551275" h="2425700">
                <a:moveTo>
                  <a:pt x="0" y="2295525"/>
                </a:moveTo>
                <a:lnTo>
                  <a:pt x="8308975" y="2292350"/>
                </a:lnTo>
                <a:lnTo>
                  <a:pt x="8308975" y="1638300"/>
                </a:lnTo>
                <a:lnTo>
                  <a:pt x="8709025" y="1638300"/>
                </a:lnTo>
                <a:lnTo>
                  <a:pt x="8709025" y="1822450"/>
                </a:lnTo>
                <a:lnTo>
                  <a:pt x="9070975" y="1822450"/>
                </a:lnTo>
                <a:lnTo>
                  <a:pt x="9070975" y="2133600"/>
                </a:lnTo>
                <a:lnTo>
                  <a:pt x="8893175" y="2133600"/>
                </a:lnTo>
                <a:lnTo>
                  <a:pt x="8893175" y="793750"/>
                </a:lnTo>
                <a:lnTo>
                  <a:pt x="9604375" y="793750"/>
                </a:lnTo>
                <a:lnTo>
                  <a:pt x="9604375" y="1536700"/>
                </a:lnTo>
                <a:lnTo>
                  <a:pt x="9369425" y="1536700"/>
                </a:lnTo>
                <a:lnTo>
                  <a:pt x="9369425" y="0"/>
                </a:lnTo>
                <a:lnTo>
                  <a:pt x="10315575" y="0"/>
                </a:lnTo>
                <a:lnTo>
                  <a:pt x="10315575" y="1612900"/>
                </a:lnTo>
                <a:lnTo>
                  <a:pt x="10194925" y="1612900"/>
                </a:lnTo>
                <a:lnTo>
                  <a:pt x="10194925" y="603250"/>
                </a:lnTo>
                <a:lnTo>
                  <a:pt x="10575925" y="431800"/>
                </a:lnTo>
                <a:lnTo>
                  <a:pt x="10918825" y="615950"/>
                </a:lnTo>
                <a:lnTo>
                  <a:pt x="10918825" y="1968500"/>
                </a:lnTo>
                <a:lnTo>
                  <a:pt x="10734675" y="1968500"/>
                </a:lnTo>
                <a:lnTo>
                  <a:pt x="10734675" y="1644650"/>
                </a:lnTo>
                <a:lnTo>
                  <a:pt x="10677525" y="1644650"/>
                </a:lnTo>
                <a:lnTo>
                  <a:pt x="10677525" y="1549400"/>
                </a:lnTo>
                <a:lnTo>
                  <a:pt x="11598275" y="1549400"/>
                </a:lnTo>
                <a:lnTo>
                  <a:pt x="11598275" y="1625600"/>
                </a:lnTo>
                <a:lnTo>
                  <a:pt x="11490325" y="1625600"/>
                </a:lnTo>
                <a:lnTo>
                  <a:pt x="11490325" y="2413000"/>
                </a:lnTo>
                <a:lnTo>
                  <a:pt x="16551275" y="242570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72456CE-718B-46BF-9978-91F7988AC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16450"/>
          <a:stretch/>
        </p:blipFill>
        <p:spPr>
          <a:xfrm>
            <a:off x="1685325" y="5739206"/>
            <a:ext cx="2590444" cy="5026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8471AE-D3B4-1599-6EA7-250CE3A174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7" y="5583638"/>
            <a:ext cx="1537375" cy="7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01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4CC1133-EF82-4D68-B686-CB75DB272A53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/>
          <a:stretch/>
        </p:blipFill>
        <p:spPr bwMode="auto">
          <a:xfrm>
            <a:off x="10960101" y="164218"/>
            <a:ext cx="1143000" cy="1220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8E753816-F0F7-4923-B787-83F926831496}"/>
              </a:ext>
            </a:extLst>
          </p:cNvPr>
          <p:cNvSpPr/>
          <p:nvPr userDrawn="1"/>
        </p:nvSpPr>
        <p:spPr>
          <a:xfrm>
            <a:off x="7687776" y="5997587"/>
            <a:ext cx="4415325" cy="742078"/>
          </a:xfrm>
          <a:custGeom>
            <a:avLst/>
            <a:gdLst>
              <a:gd name="connsiteX0" fmla="*/ 0 w 12223750"/>
              <a:gd name="connsiteY0" fmla="*/ 2292350 h 2413000"/>
              <a:gd name="connsiteX1" fmla="*/ 4019550 w 12223750"/>
              <a:gd name="connsiteY1" fmla="*/ 2292350 h 2413000"/>
              <a:gd name="connsiteX2" fmla="*/ 4019550 w 12223750"/>
              <a:gd name="connsiteY2" fmla="*/ 1638300 h 2413000"/>
              <a:gd name="connsiteX3" fmla="*/ 4419600 w 12223750"/>
              <a:gd name="connsiteY3" fmla="*/ 1638300 h 2413000"/>
              <a:gd name="connsiteX4" fmla="*/ 4419600 w 12223750"/>
              <a:gd name="connsiteY4" fmla="*/ 1822450 h 2413000"/>
              <a:gd name="connsiteX5" fmla="*/ 4781550 w 12223750"/>
              <a:gd name="connsiteY5" fmla="*/ 1822450 h 2413000"/>
              <a:gd name="connsiteX6" fmla="*/ 4781550 w 12223750"/>
              <a:gd name="connsiteY6" fmla="*/ 2133600 h 2413000"/>
              <a:gd name="connsiteX7" fmla="*/ 4603750 w 12223750"/>
              <a:gd name="connsiteY7" fmla="*/ 2133600 h 2413000"/>
              <a:gd name="connsiteX8" fmla="*/ 4603750 w 12223750"/>
              <a:gd name="connsiteY8" fmla="*/ 793750 h 2413000"/>
              <a:gd name="connsiteX9" fmla="*/ 5314950 w 12223750"/>
              <a:gd name="connsiteY9" fmla="*/ 793750 h 2413000"/>
              <a:gd name="connsiteX10" fmla="*/ 5314950 w 12223750"/>
              <a:gd name="connsiteY10" fmla="*/ 1536700 h 2413000"/>
              <a:gd name="connsiteX11" fmla="*/ 5080000 w 12223750"/>
              <a:gd name="connsiteY11" fmla="*/ 1536700 h 2413000"/>
              <a:gd name="connsiteX12" fmla="*/ 5080000 w 12223750"/>
              <a:gd name="connsiteY12" fmla="*/ 0 h 2413000"/>
              <a:gd name="connsiteX13" fmla="*/ 6026150 w 12223750"/>
              <a:gd name="connsiteY13" fmla="*/ 0 h 2413000"/>
              <a:gd name="connsiteX14" fmla="*/ 6026150 w 12223750"/>
              <a:gd name="connsiteY14" fmla="*/ 1612900 h 2413000"/>
              <a:gd name="connsiteX15" fmla="*/ 5905500 w 12223750"/>
              <a:gd name="connsiteY15" fmla="*/ 1612900 h 2413000"/>
              <a:gd name="connsiteX16" fmla="*/ 5905500 w 12223750"/>
              <a:gd name="connsiteY16" fmla="*/ 603250 h 2413000"/>
              <a:gd name="connsiteX17" fmla="*/ 6286500 w 12223750"/>
              <a:gd name="connsiteY17" fmla="*/ 431800 h 2413000"/>
              <a:gd name="connsiteX18" fmla="*/ 6629400 w 12223750"/>
              <a:gd name="connsiteY18" fmla="*/ 615950 h 2413000"/>
              <a:gd name="connsiteX19" fmla="*/ 6629400 w 12223750"/>
              <a:gd name="connsiteY19" fmla="*/ 1968500 h 2413000"/>
              <a:gd name="connsiteX20" fmla="*/ 6445250 w 12223750"/>
              <a:gd name="connsiteY20" fmla="*/ 1968500 h 2413000"/>
              <a:gd name="connsiteX21" fmla="*/ 6445250 w 12223750"/>
              <a:gd name="connsiteY21" fmla="*/ 1644650 h 2413000"/>
              <a:gd name="connsiteX22" fmla="*/ 6388100 w 12223750"/>
              <a:gd name="connsiteY22" fmla="*/ 1644650 h 2413000"/>
              <a:gd name="connsiteX23" fmla="*/ 6388100 w 12223750"/>
              <a:gd name="connsiteY23" fmla="*/ 1549400 h 2413000"/>
              <a:gd name="connsiteX24" fmla="*/ 7308850 w 12223750"/>
              <a:gd name="connsiteY24" fmla="*/ 1549400 h 2413000"/>
              <a:gd name="connsiteX25" fmla="*/ 7308850 w 12223750"/>
              <a:gd name="connsiteY25" fmla="*/ 1625600 h 2413000"/>
              <a:gd name="connsiteX26" fmla="*/ 7200900 w 12223750"/>
              <a:gd name="connsiteY26" fmla="*/ 1625600 h 2413000"/>
              <a:gd name="connsiteX27" fmla="*/ 7200900 w 12223750"/>
              <a:gd name="connsiteY27" fmla="*/ 2413000 h 2413000"/>
              <a:gd name="connsiteX28" fmla="*/ 12223750 w 12223750"/>
              <a:gd name="connsiteY28" fmla="*/ 2330450 h 2413000"/>
              <a:gd name="connsiteX0" fmla="*/ 0 w 12261850"/>
              <a:gd name="connsiteY0" fmla="*/ 2292350 h 2432416"/>
              <a:gd name="connsiteX1" fmla="*/ 4019550 w 12261850"/>
              <a:gd name="connsiteY1" fmla="*/ 2292350 h 2432416"/>
              <a:gd name="connsiteX2" fmla="*/ 4019550 w 12261850"/>
              <a:gd name="connsiteY2" fmla="*/ 1638300 h 2432416"/>
              <a:gd name="connsiteX3" fmla="*/ 4419600 w 12261850"/>
              <a:gd name="connsiteY3" fmla="*/ 1638300 h 2432416"/>
              <a:gd name="connsiteX4" fmla="*/ 4419600 w 12261850"/>
              <a:gd name="connsiteY4" fmla="*/ 1822450 h 2432416"/>
              <a:gd name="connsiteX5" fmla="*/ 4781550 w 12261850"/>
              <a:gd name="connsiteY5" fmla="*/ 1822450 h 2432416"/>
              <a:gd name="connsiteX6" fmla="*/ 4781550 w 12261850"/>
              <a:gd name="connsiteY6" fmla="*/ 2133600 h 2432416"/>
              <a:gd name="connsiteX7" fmla="*/ 4603750 w 12261850"/>
              <a:gd name="connsiteY7" fmla="*/ 2133600 h 2432416"/>
              <a:gd name="connsiteX8" fmla="*/ 4603750 w 12261850"/>
              <a:gd name="connsiteY8" fmla="*/ 793750 h 2432416"/>
              <a:gd name="connsiteX9" fmla="*/ 5314950 w 12261850"/>
              <a:gd name="connsiteY9" fmla="*/ 793750 h 2432416"/>
              <a:gd name="connsiteX10" fmla="*/ 5314950 w 12261850"/>
              <a:gd name="connsiteY10" fmla="*/ 1536700 h 2432416"/>
              <a:gd name="connsiteX11" fmla="*/ 5080000 w 12261850"/>
              <a:gd name="connsiteY11" fmla="*/ 1536700 h 2432416"/>
              <a:gd name="connsiteX12" fmla="*/ 5080000 w 12261850"/>
              <a:gd name="connsiteY12" fmla="*/ 0 h 2432416"/>
              <a:gd name="connsiteX13" fmla="*/ 6026150 w 12261850"/>
              <a:gd name="connsiteY13" fmla="*/ 0 h 2432416"/>
              <a:gd name="connsiteX14" fmla="*/ 6026150 w 12261850"/>
              <a:gd name="connsiteY14" fmla="*/ 1612900 h 2432416"/>
              <a:gd name="connsiteX15" fmla="*/ 5905500 w 12261850"/>
              <a:gd name="connsiteY15" fmla="*/ 1612900 h 2432416"/>
              <a:gd name="connsiteX16" fmla="*/ 5905500 w 12261850"/>
              <a:gd name="connsiteY16" fmla="*/ 603250 h 2432416"/>
              <a:gd name="connsiteX17" fmla="*/ 6286500 w 12261850"/>
              <a:gd name="connsiteY17" fmla="*/ 431800 h 2432416"/>
              <a:gd name="connsiteX18" fmla="*/ 6629400 w 12261850"/>
              <a:gd name="connsiteY18" fmla="*/ 615950 h 2432416"/>
              <a:gd name="connsiteX19" fmla="*/ 6629400 w 12261850"/>
              <a:gd name="connsiteY19" fmla="*/ 1968500 h 2432416"/>
              <a:gd name="connsiteX20" fmla="*/ 6445250 w 12261850"/>
              <a:gd name="connsiteY20" fmla="*/ 1968500 h 2432416"/>
              <a:gd name="connsiteX21" fmla="*/ 6445250 w 12261850"/>
              <a:gd name="connsiteY21" fmla="*/ 1644650 h 2432416"/>
              <a:gd name="connsiteX22" fmla="*/ 6388100 w 12261850"/>
              <a:gd name="connsiteY22" fmla="*/ 1644650 h 2432416"/>
              <a:gd name="connsiteX23" fmla="*/ 6388100 w 12261850"/>
              <a:gd name="connsiteY23" fmla="*/ 1549400 h 2432416"/>
              <a:gd name="connsiteX24" fmla="*/ 7308850 w 12261850"/>
              <a:gd name="connsiteY24" fmla="*/ 1549400 h 2432416"/>
              <a:gd name="connsiteX25" fmla="*/ 7308850 w 12261850"/>
              <a:gd name="connsiteY25" fmla="*/ 1625600 h 2432416"/>
              <a:gd name="connsiteX26" fmla="*/ 7200900 w 12261850"/>
              <a:gd name="connsiteY26" fmla="*/ 1625600 h 2432416"/>
              <a:gd name="connsiteX27" fmla="*/ 7200900 w 12261850"/>
              <a:gd name="connsiteY27" fmla="*/ 2413000 h 2432416"/>
              <a:gd name="connsiteX28" fmla="*/ 12261850 w 12261850"/>
              <a:gd name="connsiteY28" fmla="*/ 2425700 h 2432416"/>
              <a:gd name="connsiteX0" fmla="*/ 0 w 12261850"/>
              <a:gd name="connsiteY0" fmla="*/ 2292350 h 2425700"/>
              <a:gd name="connsiteX1" fmla="*/ 4019550 w 12261850"/>
              <a:gd name="connsiteY1" fmla="*/ 2292350 h 2425700"/>
              <a:gd name="connsiteX2" fmla="*/ 4019550 w 12261850"/>
              <a:gd name="connsiteY2" fmla="*/ 1638300 h 2425700"/>
              <a:gd name="connsiteX3" fmla="*/ 4419600 w 12261850"/>
              <a:gd name="connsiteY3" fmla="*/ 1638300 h 2425700"/>
              <a:gd name="connsiteX4" fmla="*/ 4419600 w 12261850"/>
              <a:gd name="connsiteY4" fmla="*/ 1822450 h 2425700"/>
              <a:gd name="connsiteX5" fmla="*/ 4781550 w 12261850"/>
              <a:gd name="connsiteY5" fmla="*/ 1822450 h 2425700"/>
              <a:gd name="connsiteX6" fmla="*/ 4781550 w 12261850"/>
              <a:gd name="connsiteY6" fmla="*/ 2133600 h 2425700"/>
              <a:gd name="connsiteX7" fmla="*/ 4603750 w 12261850"/>
              <a:gd name="connsiteY7" fmla="*/ 2133600 h 2425700"/>
              <a:gd name="connsiteX8" fmla="*/ 4603750 w 12261850"/>
              <a:gd name="connsiteY8" fmla="*/ 793750 h 2425700"/>
              <a:gd name="connsiteX9" fmla="*/ 5314950 w 12261850"/>
              <a:gd name="connsiteY9" fmla="*/ 793750 h 2425700"/>
              <a:gd name="connsiteX10" fmla="*/ 5314950 w 12261850"/>
              <a:gd name="connsiteY10" fmla="*/ 1536700 h 2425700"/>
              <a:gd name="connsiteX11" fmla="*/ 5080000 w 12261850"/>
              <a:gd name="connsiteY11" fmla="*/ 1536700 h 2425700"/>
              <a:gd name="connsiteX12" fmla="*/ 5080000 w 12261850"/>
              <a:gd name="connsiteY12" fmla="*/ 0 h 2425700"/>
              <a:gd name="connsiteX13" fmla="*/ 6026150 w 12261850"/>
              <a:gd name="connsiteY13" fmla="*/ 0 h 2425700"/>
              <a:gd name="connsiteX14" fmla="*/ 6026150 w 12261850"/>
              <a:gd name="connsiteY14" fmla="*/ 1612900 h 2425700"/>
              <a:gd name="connsiteX15" fmla="*/ 5905500 w 12261850"/>
              <a:gd name="connsiteY15" fmla="*/ 1612900 h 2425700"/>
              <a:gd name="connsiteX16" fmla="*/ 5905500 w 12261850"/>
              <a:gd name="connsiteY16" fmla="*/ 603250 h 2425700"/>
              <a:gd name="connsiteX17" fmla="*/ 6286500 w 12261850"/>
              <a:gd name="connsiteY17" fmla="*/ 431800 h 2425700"/>
              <a:gd name="connsiteX18" fmla="*/ 6629400 w 12261850"/>
              <a:gd name="connsiteY18" fmla="*/ 615950 h 2425700"/>
              <a:gd name="connsiteX19" fmla="*/ 6629400 w 12261850"/>
              <a:gd name="connsiteY19" fmla="*/ 1968500 h 2425700"/>
              <a:gd name="connsiteX20" fmla="*/ 6445250 w 12261850"/>
              <a:gd name="connsiteY20" fmla="*/ 1968500 h 2425700"/>
              <a:gd name="connsiteX21" fmla="*/ 6445250 w 12261850"/>
              <a:gd name="connsiteY21" fmla="*/ 1644650 h 2425700"/>
              <a:gd name="connsiteX22" fmla="*/ 6388100 w 12261850"/>
              <a:gd name="connsiteY22" fmla="*/ 1644650 h 2425700"/>
              <a:gd name="connsiteX23" fmla="*/ 6388100 w 12261850"/>
              <a:gd name="connsiteY23" fmla="*/ 1549400 h 2425700"/>
              <a:gd name="connsiteX24" fmla="*/ 7308850 w 12261850"/>
              <a:gd name="connsiteY24" fmla="*/ 1549400 h 2425700"/>
              <a:gd name="connsiteX25" fmla="*/ 7308850 w 12261850"/>
              <a:gd name="connsiteY25" fmla="*/ 1625600 h 2425700"/>
              <a:gd name="connsiteX26" fmla="*/ 7200900 w 12261850"/>
              <a:gd name="connsiteY26" fmla="*/ 1625600 h 2425700"/>
              <a:gd name="connsiteX27" fmla="*/ 7200900 w 12261850"/>
              <a:gd name="connsiteY27" fmla="*/ 2413000 h 2425700"/>
              <a:gd name="connsiteX28" fmla="*/ 12261850 w 12261850"/>
              <a:gd name="connsiteY28" fmla="*/ 2425700 h 2425700"/>
              <a:gd name="connsiteX0" fmla="*/ 0 w 14998700"/>
              <a:gd name="connsiteY0" fmla="*/ 2286000 h 2425700"/>
              <a:gd name="connsiteX1" fmla="*/ 6756400 w 14998700"/>
              <a:gd name="connsiteY1" fmla="*/ 2292350 h 2425700"/>
              <a:gd name="connsiteX2" fmla="*/ 6756400 w 14998700"/>
              <a:gd name="connsiteY2" fmla="*/ 1638300 h 2425700"/>
              <a:gd name="connsiteX3" fmla="*/ 7156450 w 14998700"/>
              <a:gd name="connsiteY3" fmla="*/ 1638300 h 2425700"/>
              <a:gd name="connsiteX4" fmla="*/ 7156450 w 14998700"/>
              <a:gd name="connsiteY4" fmla="*/ 1822450 h 2425700"/>
              <a:gd name="connsiteX5" fmla="*/ 7518400 w 14998700"/>
              <a:gd name="connsiteY5" fmla="*/ 1822450 h 2425700"/>
              <a:gd name="connsiteX6" fmla="*/ 7518400 w 14998700"/>
              <a:gd name="connsiteY6" fmla="*/ 2133600 h 2425700"/>
              <a:gd name="connsiteX7" fmla="*/ 7340600 w 14998700"/>
              <a:gd name="connsiteY7" fmla="*/ 2133600 h 2425700"/>
              <a:gd name="connsiteX8" fmla="*/ 7340600 w 14998700"/>
              <a:gd name="connsiteY8" fmla="*/ 793750 h 2425700"/>
              <a:gd name="connsiteX9" fmla="*/ 8051800 w 14998700"/>
              <a:gd name="connsiteY9" fmla="*/ 793750 h 2425700"/>
              <a:gd name="connsiteX10" fmla="*/ 8051800 w 14998700"/>
              <a:gd name="connsiteY10" fmla="*/ 1536700 h 2425700"/>
              <a:gd name="connsiteX11" fmla="*/ 7816850 w 14998700"/>
              <a:gd name="connsiteY11" fmla="*/ 1536700 h 2425700"/>
              <a:gd name="connsiteX12" fmla="*/ 7816850 w 14998700"/>
              <a:gd name="connsiteY12" fmla="*/ 0 h 2425700"/>
              <a:gd name="connsiteX13" fmla="*/ 8763000 w 14998700"/>
              <a:gd name="connsiteY13" fmla="*/ 0 h 2425700"/>
              <a:gd name="connsiteX14" fmla="*/ 8763000 w 14998700"/>
              <a:gd name="connsiteY14" fmla="*/ 1612900 h 2425700"/>
              <a:gd name="connsiteX15" fmla="*/ 8642350 w 14998700"/>
              <a:gd name="connsiteY15" fmla="*/ 1612900 h 2425700"/>
              <a:gd name="connsiteX16" fmla="*/ 8642350 w 14998700"/>
              <a:gd name="connsiteY16" fmla="*/ 603250 h 2425700"/>
              <a:gd name="connsiteX17" fmla="*/ 9023350 w 14998700"/>
              <a:gd name="connsiteY17" fmla="*/ 431800 h 2425700"/>
              <a:gd name="connsiteX18" fmla="*/ 9366250 w 14998700"/>
              <a:gd name="connsiteY18" fmla="*/ 615950 h 2425700"/>
              <a:gd name="connsiteX19" fmla="*/ 9366250 w 14998700"/>
              <a:gd name="connsiteY19" fmla="*/ 1968500 h 2425700"/>
              <a:gd name="connsiteX20" fmla="*/ 9182100 w 14998700"/>
              <a:gd name="connsiteY20" fmla="*/ 1968500 h 2425700"/>
              <a:gd name="connsiteX21" fmla="*/ 9182100 w 14998700"/>
              <a:gd name="connsiteY21" fmla="*/ 1644650 h 2425700"/>
              <a:gd name="connsiteX22" fmla="*/ 9124950 w 14998700"/>
              <a:gd name="connsiteY22" fmla="*/ 1644650 h 2425700"/>
              <a:gd name="connsiteX23" fmla="*/ 9124950 w 14998700"/>
              <a:gd name="connsiteY23" fmla="*/ 1549400 h 2425700"/>
              <a:gd name="connsiteX24" fmla="*/ 10045700 w 14998700"/>
              <a:gd name="connsiteY24" fmla="*/ 1549400 h 2425700"/>
              <a:gd name="connsiteX25" fmla="*/ 10045700 w 14998700"/>
              <a:gd name="connsiteY25" fmla="*/ 1625600 h 2425700"/>
              <a:gd name="connsiteX26" fmla="*/ 9937750 w 14998700"/>
              <a:gd name="connsiteY26" fmla="*/ 1625600 h 2425700"/>
              <a:gd name="connsiteX27" fmla="*/ 9937750 w 14998700"/>
              <a:gd name="connsiteY27" fmla="*/ 2413000 h 2425700"/>
              <a:gd name="connsiteX28" fmla="*/ 14998700 w 14998700"/>
              <a:gd name="connsiteY28" fmla="*/ 2425700 h 2425700"/>
              <a:gd name="connsiteX0" fmla="*/ 0 w 16551275"/>
              <a:gd name="connsiteY0" fmla="*/ 2295525 h 2425700"/>
              <a:gd name="connsiteX1" fmla="*/ 8308975 w 16551275"/>
              <a:gd name="connsiteY1" fmla="*/ 2292350 h 2425700"/>
              <a:gd name="connsiteX2" fmla="*/ 8308975 w 16551275"/>
              <a:gd name="connsiteY2" fmla="*/ 1638300 h 2425700"/>
              <a:gd name="connsiteX3" fmla="*/ 8709025 w 16551275"/>
              <a:gd name="connsiteY3" fmla="*/ 1638300 h 2425700"/>
              <a:gd name="connsiteX4" fmla="*/ 8709025 w 16551275"/>
              <a:gd name="connsiteY4" fmla="*/ 1822450 h 2425700"/>
              <a:gd name="connsiteX5" fmla="*/ 9070975 w 16551275"/>
              <a:gd name="connsiteY5" fmla="*/ 1822450 h 2425700"/>
              <a:gd name="connsiteX6" fmla="*/ 9070975 w 16551275"/>
              <a:gd name="connsiteY6" fmla="*/ 2133600 h 2425700"/>
              <a:gd name="connsiteX7" fmla="*/ 8893175 w 16551275"/>
              <a:gd name="connsiteY7" fmla="*/ 2133600 h 2425700"/>
              <a:gd name="connsiteX8" fmla="*/ 8893175 w 16551275"/>
              <a:gd name="connsiteY8" fmla="*/ 793750 h 2425700"/>
              <a:gd name="connsiteX9" fmla="*/ 9604375 w 16551275"/>
              <a:gd name="connsiteY9" fmla="*/ 793750 h 2425700"/>
              <a:gd name="connsiteX10" fmla="*/ 9604375 w 16551275"/>
              <a:gd name="connsiteY10" fmla="*/ 1536700 h 2425700"/>
              <a:gd name="connsiteX11" fmla="*/ 9369425 w 16551275"/>
              <a:gd name="connsiteY11" fmla="*/ 1536700 h 2425700"/>
              <a:gd name="connsiteX12" fmla="*/ 9369425 w 16551275"/>
              <a:gd name="connsiteY12" fmla="*/ 0 h 2425700"/>
              <a:gd name="connsiteX13" fmla="*/ 10315575 w 16551275"/>
              <a:gd name="connsiteY13" fmla="*/ 0 h 2425700"/>
              <a:gd name="connsiteX14" fmla="*/ 10315575 w 16551275"/>
              <a:gd name="connsiteY14" fmla="*/ 1612900 h 2425700"/>
              <a:gd name="connsiteX15" fmla="*/ 10194925 w 16551275"/>
              <a:gd name="connsiteY15" fmla="*/ 1612900 h 2425700"/>
              <a:gd name="connsiteX16" fmla="*/ 10194925 w 16551275"/>
              <a:gd name="connsiteY16" fmla="*/ 603250 h 2425700"/>
              <a:gd name="connsiteX17" fmla="*/ 10575925 w 16551275"/>
              <a:gd name="connsiteY17" fmla="*/ 431800 h 2425700"/>
              <a:gd name="connsiteX18" fmla="*/ 10918825 w 16551275"/>
              <a:gd name="connsiteY18" fmla="*/ 615950 h 2425700"/>
              <a:gd name="connsiteX19" fmla="*/ 10918825 w 16551275"/>
              <a:gd name="connsiteY19" fmla="*/ 1968500 h 2425700"/>
              <a:gd name="connsiteX20" fmla="*/ 10734675 w 16551275"/>
              <a:gd name="connsiteY20" fmla="*/ 1968500 h 2425700"/>
              <a:gd name="connsiteX21" fmla="*/ 10734675 w 16551275"/>
              <a:gd name="connsiteY21" fmla="*/ 1644650 h 2425700"/>
              <a:gd name="connsiteX22" fmla="*/ 10677525 w 16551275"/>
              <a:gd name="connsiteY22" fmla="*/ 1644650 h 2425700"/>
              <a:gd name="connsiteX23" fmla="*/ 10677525 w 16551275"/>
              <a:gd name="connsiteY23" fmla="*/ 1549400 h 2425700"/>
              <a:gd name="connsiteX24" fmla="*/ 11598275 w 16551275"/>
              <a:gd name="connsiteY24" fmla="*/ 1549400 h 2425700"/>
              <a:gd name="connsiteX25" fmla="*/ 11598275 w 16551275"/>
              <a:gd name="connsiteY25" fmla="*/ 1625600 h 2425700"/>
              <a:gd name="connsiteX26" fmla="*/ 11490325 w 16551275"/>
              <a:gd name="connsiteY26" fmla="*/ 1625600 h 2425700"/>
              <a:gd name="connsiteX27" fmla="*/ 11490325 w 16551275"/>
              <a:gd name="connsiteY27" fmla="*/ 2413000 h 2425700"/>
              <a:gd name="connsiteX28" fmla="*/ 16551275 w 16551275"/>
              <a:gd name="connsiteY28" fmla="*/ 2425700 h 2425700"/>
              <a:gd name="connsiteX0" fmla="*/ 0 w 19023294"/>
              <a:gd name="connsiteY0" fmla="*/ 2275669 h 2425700"/>
              <a:gd name="connsiteX1" fmla="*/ 10780994 w 19023294"/>
              <a:gd name="connsiteY1" fmla="*/ 2292350 h 2425700"/>
              <a:gd name="connsiteX2" fmla="*/ 10780994 w 19023294"/>
              <a:gd name="connsiteY2" fmla="*/ 1638300 h 2425700"/>
              <a:gd name="connsiteX3" fmla="*/ 11181044 w 19023294"/>
              <a:gd name="connsiteY3" fmla="*/ 1638300 h 2425700"/>
              <a:gd name="connsiteX4" fmla="*/ 11181044 w 19023294"/>
              <a:gd name="connsiteY4" fmla="*/ 1822450 h 2425700"/>
              <a:gd name="connsiteX5" fmla="*/ 11542994 w 19023294"/>
              <a:gd name="connsiteY5" fmla="*/ 1822450 h 2425700"/>
              <a:gd name="connsiteX6" fmla="*/ 11542994 w 19023294"/>
              <a:gd name="connsiteY6" fmla="*/ 2133600 h 2425700"/>
              <a:gd name="connsiteX7" fmla="*/ 11365194 w 19023294"/>
              <a:gd name="connsiteY7" fmla="*/ 2133600 h 2425700"/>
              <a:gd name="connsiteX8" fmla="*/ 11365194 w 19023294"/>
              <a:gd name="connsiteY8" fmla="*/ 793750 h 2425700"/>
              <a:gd name="connsiteX9" fmla="*/ 12076394 w 19023294"/>
              <a:gd name="connsiteY9" fmla="*/ 793750 h 2425700"/>
              <a:gd name="connsiteX10" fmla="*/ 12076394 w 19023294"/>
              <a:gd name="connsiteY10" fmla="*/ 1536700 h 2425700"/>
              <a:gd name="connsiteX11" fmla="*/ 11841444 w 19023294"/>
              <a:gd name="connsiteY11" fmla="*/ 1536700 h 2425700"/>
              <a:gd name="connsiteX12" fmla="*/ 11841444 w 19023294"/>
              <a:gd name="connsiteY12" fmla="*/ 0 h 2425700"/>
              <a:gd name="connsiteX13" fmla="*/ 12787594 w 19023294"/>
              <a:gd name="connsiteY13" fmla="*/ 0 h 2425700"/>
              <a:gd name="connsiteX14" fmla="*/ 12787594 w 19023294"/>
              <a:gd name="connsiteY14" fmla="*/ 1612900 h 2425700"/>
              <a:gd name="connsiteX15" fmla="*/ 12666944 w 19023294"/>
              <a:gd name="connsiteY15" fmla="*/ 1612900 h 2425700"/>
              <a:gd name="connsiteX16" fmla="*/ 12666944 w 19023294"/>
              <a:gd name="connsiteY16" fmla="*/ 603250 h 2425700"/>
              <a:gd name="connsiteX17" fmla="*/ 13047944 w 19023294"/>
              <a:gd name="connsiteY17" fmla="*/ 431800 h 2425700"/>
              <a:gd name="connsiteX18" fmla="*/ 13390844 w 19023294"/>
              <a:gd name="connsiteY18" fmla="*/ 615950 h 2425700"/>
              <a:gd name="connsiteX19" fmla="*/ 13390844 w 19023294"/>
              <a:gd name="connsiteY19" fmla="*/ 1968500 h 2425700"/>
              <a:gd name="connsiteX20" fmla="*/ 13206694 w 19023294"/>
              <a:gd name="connsiteY20" fmla="*/ 1968500 h 2425700"/>
              <a:gd name="connsiteX21" fmla="*/ 13206694 w 19023294"/>
              <a:gd name="connsiteY21" fmla="*/ 1644650 h 2425700"/>
              <a:gd name="connsiteX22" fmla="*/ 13149544 w 19023294"/>
              <a:gd name="connsiteY22" fmla="*/ 1644650 h 2425700"/>
              <a:gd name="connsiteX23" fmla="*/ 13149544 w 19023294"/>
              <a:gd name="connsiteY23" fmla="*/ 1549400 h 2425700"/>
              <a:gd name="connsiteX24" fmla="*/ 14070294 w 19023294"/>
              <a:gd name="connsiteY24" fmla="*/ 1549400 h 2425700"/>
              <a:gd name="connsiteX25" fmla="*/ 14070294 w 19023294"/>
              <a:gd name="connsiteY25" fmla="*/ 1625600 h 2425700"/>
              <a:gd name="connsiteX26" fmla="*/ 13962344 w 19023294"/>
              <a:gd name="connsiteY26" fmla="*/ 1625600 h 2425700"/>
              <a:gd name="connsiteX27" fmla="*/ 13962344 w 19023294"/>
              <a:gd name="connsiteY27" fmla="*/ 2413000 h 2425700"/>
              <a:gd name="connsiteX28" fmla="*/ 19023294 w 19023294"/>
              <a:gd name="connsiteY28" fmla="*/ 2425700 h 2425700"/>
              <a:gd name="connsiteX0" fmla="*/ 0 w 14357233"/>
              <a:gd name="connsiteY0" fmla="*/ 2275669 h 2413001"/>
              <a:gd name="connsiteX1" fmla="*/ 10780994 w 14357233"/>
              <a:gd name="connsiteY1" fmla="*/ 2292350 h 2413001"/>
              <a:gd name="connsiteX2" fmla="*/ 10780994 w 14357233"/>
              <a:gd name="connsiteY2" fmla="*/ 1638300 h 2413001"/>
              <a:gd name="connsiteX3" fmla="*/ 11181044 w 14357233"/>
              <a:gd name="connsiteY3" fmla="*/ 1638300 h 2413001"/>
              <a:gd name="connsiteX4" fmla="*/ 11181044 w 14357233"/>
              <a:gd name="connsiteY4" fmla="*/ 1822450 h 2413001"/>
              <a:gd name="connsiteX5" fmla="*/ 11542994 w 14357233"/>
              <a:gd name="connsiteY5" fmla="*/ 1822450 h 2413001"/>
              <a:gd name="connsiteX6" fmla="*/ 11542994 w 14357233"/>
              <a:gd name="connsiteY6" fmla="*/ 2133600 h 2413001"/>
              <a:gd name="connsiteX7" fmla="*/ 11365194 w 14357233"/>
              <a:gd name="connsiteY7" fmla="*/ 2133600 h 2413001"/>
              <a:gd name="connsiteX8" fmla="*/ 11365194 w 14357233"/>
              <a:gd name="connsiteY8" fmla="*/ 793750 h 2413001"/>
              <a:gd name="connsiteX9" fmla="*/ 12076394 w 14357233"/>
              <a:gd name="connsiteY9" fmla="*/ 793750 h 2413001"/>
              <a:gd name="connsiteX10" fmla="*/ 12076394 w 14357233"/>
              <a:gd name="connsiteY10" fmla="*/ 1536700 h 2413001"/>
              <a:gd name="connsiteX11" fmla="*/ 11841444 w 14357233"/>
              <a:gd name="connsiteY11" fmla="*/ 1536700 h 2413001"/>
              <a:gd name="connsiteX12" fmla="*/ 11841444 w 14357233"/>
              <a:gd name="connsiteY12" fmla="*/ 0 h 2413001"/>
              <a:gd name="connsiteX13" fmla="*/ 12787594 w 14357233"/>
              <a:gd name="connsiteY13" fmla="*/ 0 h 2413001"/>
              <a:gd name="connsiteX14" fmla="*/ 12787594 w 14357233"/>
              <a:gd name="connsiteY14" fmla="*/ 1612900 h 2413001"/>
              <a:gd name="connsiteX15" fmla="*/ 12666944 w 14357233"/>
              <a:gd name="connsiteY15" fmla="*/ 1612900 h 2413001"/>
              <a:gd name="connsiteX16" fmla="*/ 12666944 w 14357233"/>
              <a:gd name="connsiteY16" fmla="*/ 603250 h 2413001"/>
              <a:gd name="connsiteX17" fmla="*/ 13047944 w 14357233"/>
              <a:gd name="connsiteY17" fmla="*/ 431800 h 2413001"/>
              <a:gd name="connsiteX18" fmla="*/ 13390844 w 14357233"/>
              <a:gd name="connsiteY18" fmla="*/ 615950 h 2413001"/>
              <a:gd name="connsiteX19" fmla="*/ 13390844 w 14357233"/>
              <a:gd name="connsiteY19" fmla="*/ 1968500 h 2413001"/>
              <a:gd name="connsiteX20" fmla="*/ 13206694 w 14357233"/>
              <a:gd name="connsiteY20" fmla="*/ 1968500 h 2413001"/>
              <a:gd name="connsiteX21" fmla="*/ 13206694 w 14357233"/>
              <a:gd name="connsiteY21" fmla="*/ 1644650 h 2413001"/>
              <a:gd name="connsiteX22" fmla="*/ 13149544 w 14357233"/>
              <a:gd name="connsiteY22" fmla="*/ 1644650 h 2413001"/>
              <a:gd name="connsiteX23" fmla="*/ 13149544 w 14357233"/>
              <a:gd name="connsiteY23" fmla="*/ 1549400 h 2413001"/>
              <a:gd name="connsiteX24" fmla="*/ 14070294 w 14357233"/>
              <a:gd name="connsiteY24" fmla="*/ 1549400 h 2413001"/>
              <a:gd name="connsiteX25" fmla="*/ 14070294 w 14357233"/>
              <a:gd name="connsiteY25" fmla="*/ 1625600 h 2413001"/>
              <a:gd name="connsiteX26" fmla="*/ 13962344 w 14357233"/>
              <a:gd name="connsiteY26" fmla="*/ 1625600 h 2413001"/>
              <a:gd name="connsiteX27" fmla="*/ 13962344 w 14357233"/>
              <a:gd name="connsiteY27" fmla="*/ 2413000 h 2413001"/>
              <a:gd name="connsiteX28" fmla="*/ 14357233 w 14357233"/>
              <a:gd name="connsiteY28" fmla="*/ 2405844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57233" h="2413001">
                <a:moveTo>
                  <a:pt x="0" y="2275669"/>
                </a:moveTo>
                <a:lnTo>
                  <a:pt x="10780994" y="2292350"/>
                </a:lnTo>
                <a:lnTo>
                  <a:pt x="10780994" y="1638300"/>
                </a:lnTo>
                <a:lnTo>
                  <a:pt x="11181044" y="1638300"/>
                </a:lnTo>
                <a:lnTo>
                  <a:pt x="11181044" y="1822450"/>
                </a:lnTo>
                <a:lnTo>
                  <a:pt x="11542994" y="1822450"/>
                </a:lnTo>
                <a:lnTo>
                  <a:pt x="11542994" y="2133600"/>
                </a:lnTo>
                <a:lnTo>
                  <a:pt x="11365194" y="2133600"/>
                </a:lnTo>
                <a:lnTo>
                  <a:pt x="11365194" y="793750"/>
                </a:lnTo>
                <a:lnTo>
                  <a:pt x="12076394" y="793750"/>
                </a:lnTo>
                <a:lnTo>
                  <a:pt x="12076394" y="1536700"/>
                </a:lnTo>
                <a:lnTo>
                  <a:pt x="11841444" y="1536700"/>
                </a:lnTo>
                <a:lnTo>
                  <a:pt x="11841444" y="0"/>
                </a:lnTo>
                <a:lnTo>
                  <a:pt x="12787594" y="0"/>
                </a:lnTo>
                <a:lnTo>
                  <a:pt x="12787594" y="1612900"/>
                </a:lnTo>
                <a:lnTo>
                  <a:pt x="12666944" y="1612900"/>
                </a:lnTo>
                <a:lnTo>
                  <a:pt x="12666944" y="603250"/>
                </a:lnTo>
                <a:lnTo>
                  <a:pt x="13047944" y="431800"/>
                </a:lnTo>
                <a:lnTo>
                  <a:pt x="13390844" y="615950"/>
                </a:lnTo>
                <a:lnTo>
                  <a:pt x="13390844" y="1968500"/>
                </a:lnTo>
                <a:lnTo>
                  <a:pt x="13206694" y="1968500"/>
                </a:lnTo>
                <a:lnTo>
                  <a:pt x="13206694" y="1644650"/>
                </a:lnTo>
                <a:lnTo>
                  <a:pt x="13149544" y="1644650"/>
                </a:lnTo>
                <a:lnTo>
                  <a:pt x="13149544" y="1549400"/>
                </a:lnTo>
                <a:lnTo>
                  <a:pt x="14070294" y="1549400"/>
                </a:lnTo>
                <a:lnTo>
                  <a:pt x="14070294" y="1625600"/>
                </a:lnTo>
                <a:lnTo>
                  <a:pt x="13962344" y="1625600"/>
                </a:lnTo>
                <a:lnTo>
                  <a:pt x="13962344" y="2413000"/>
                </a:lnTo>
                <a:lnTo>
                  <a:pt x="14357233" y="2405844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DF15171-02BA-44CE-B8E1-714FC745AE4E}"/>
              </a:ext>
            </a:extLst>
          </p:cNvPr>
          <p:cNvCxnSpPr>
            <a:cxnSpLocks/>
          </p:cNvCxnSpPr>
          <p:nvPr userDrawn="1"/>
        </p:nvCxnSpPr>
        <p:spPr>
          <a:xfrm>
            <a:off x="6711950" y="804909"/>
            <a:ext cx="4248151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CB2C35D-89A3-403E-B782-E49E234242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69627" y="804909"/>
            <a:ext cx="0" cy="29364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51B07962-1C6F-4F37-973B-D002D837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4D2A38D-6CF5-4B1D-BC2D-8FE4AE40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F44A00BB-C79C-419E-B1B1-F092355B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059" y="6459927"/>
            <a:ext cx="2743200" cy="365125"/>
          </a:xfrm>
          <a:prstGeom prst="rect">
            <a:avLst/>
          </a:prstGeom>
        </p:spPr>
        <p:txBody>
          <a:bodyPr/>
          <a:lstStyle/>
          <a:p>
            <a:fld id="{F09D415D-CA15-414D-990A-BDF5E3CD4AEA}" type="slidenum">
              <a:rPr lang="en-GB" smtClean="0"/>
              <a:t>‹N°›</a:t>
            </a:fld>
            <a:endParaRPr lang="en-GB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00295C-57C9-4F64-B113-9DEE9C1B3E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/>
          <a:stretch/>
        </p:blipFill>
        <p:spPr>
          <a:xfrm>
            <a:off x="0" y="6356350"/>
            <a:ext cx="1895451" cy="4687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913654F-BA8E-EEDB-9886-F6ECEFFB78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8" y="5797536"/>
            <a:ext cx="1080674" cy="5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09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2763A0-52F6-4A0F-9E37-0CB8E4BA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CDF1C0-1D0B-4A5F-8841-FA57311C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4D22B5-00C6-4BDE-8A90-F036C0B4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059" y="6459927"/>
            <a:ext cx="2743200" cy="365125"/>
          </a:xfrm>
          <a:prstGeom prst="rect">
            <a:avLst/>
          </a:prstGeom>
        </p:spPr>
        <p:txBody>
          <a:bodyPr/>
          <a:lstStyle/>
          <a:p>
            <a:fld id="{F09D415D-CA15-414D-990A-BDF5E3CD4AEA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C3F9E05-E84E-4D04-8629-9C5F77E0323D}"/>
              </a:ext>
            </a:extLst>
          </p:cNvPr>
          <p:cNvSpPr/>
          <p:nvPr userDrawn="1"/>
        </p:nvSpPr>
        <p:spPr>
          <a:xfrm>
            <a:off x="-2303137" y="1473200"/>
            <a:ext cx="14495137" cy="2436179"/>
          </a:xfrm>
          <a:custGeom>
            <a:avLst/>
            <a:gdLst>
              <a:gd name="connsiteX0" fmla="*/ 0 w 12223750"/>
              <a:gd name="connsiteY0" fmla="*/ 2292350 h 2413000"/>
              <a:gd name="connsiteX1" fmla="*/ 4019550 w 12223750"/>
              <a:gd name="connsiteY1" fmla="*/ 2292350 h 2413000"/>
              <a:gd name="connsiteX2" fmla="*/ 4019550 w 12223750"/>
              <a:gd name="connsiteY2" fmla="*/ 1638300 h 2413000"/>
              <a:gd name="connsiteX3" fmla="*/ 4419600 w 12223750"/>
              <a:gd name="connsiteY3" fmla="*/ 1638300 h 2413000"/>
              <a:gd name="connsiteX4" fmla="*/ 4419600 w 12223750"/>
              <a:gd name="connsiteY4" fmla="*/ 1822450 h 2413000"/>
              <a:gd name="connsiteX5" fmla="*/ 4781550 w 12223750"/>
              <a:gd name="connsiteY5" fmla="*/ 1822450 h 2413000"/>
              <a:gd name="connsiteX6" fmla="*/ 4781550 w 12223750"/>
              <a:gd name="connsiteY6" fmla="*/ 2133600 h 2413000"/>
              <a:gd name="connsiteX7" fmla="*/ 4603750 w 12223750"/>
              <a:gd name="connsiteY7" fmla="*/ 2133600 h 2413000"/>
              <a:gd name="connsiteX8" fmla="*/ 4603750 w 12223750"/>
              <a:gd name="connsiteY8" fmla="*/ 793750 h 2413000"/>
              <a:gd name="connsiteX9" fmla="*/ 5314950 w 12223750"/>
              <a:gd name="connsiteY9" fmla="*/ 793750 h 2413000"/>
              <a:gd name="connsiteX10" fmla="*/ 5314950 w 12223750"/>
              <a:gd name="connsiteY10" fmla="*/ 1536700 h 2413000"/>
              <a:gd name="connsiteX11" fmla="*/ 5080000 w 12223750"/>
              <a:gd name="connsiteY11" fmla="*/ 1536700 h 2413000"/>
              <a:gd name="connsiteX12" fmla="*/ 5080000 w 12223750"/>
              <a:gd name="connsiteY12" fmla="*/ 0 h 2413000"/>
              <a:gd name="connsiteX13" fmla="*/ 6026150 w 12223750"/>
              <a:gd name="connsiteY13" fmla="*/ 0 h 2413000"/>
              <a:gd name="connsiteX14" fmla="*/ 6026150 w 12223750"/>
              <a:gd name="connsiteY14" fmla="*/ 1612900 h 2413000"/>
              <a:gd name="connsiteX15" fmla="*/ 5905500 w 12223750"/>
              <a:gd name="connsiteY15" fmla="*/ 1612900 h 2413000"/>
              <a:gd name="connsiteX16" fmla="*/ 5905500 w 12223750"/>
              <a:gd name="connsiteY16" fmla="*/ 603250 h 2413000"/>
              <a:gd name="connsiteX17" fmla="*/ 6286500 w 12223750"/>
              <a:gd name="connsiteY17" fmla="*/ 431800 h 2413000"/>
              <a:gd name="connsiteX18" fmla="*/ 6629400 w 12223750"/>
              <a:gd name="connsiteY18" fmla="*/ 615950 h 2413000"/>
              <a:gd name="connsiteX19" fmla="*/ 6629400 w 12223750"/>
              <a:gd name="connsiteY19" fmla="*/ 1968500 h 2413000"/>
              <a:gd name="connsiteX20" fmla="*/ 6445250 w 12223750"/>
              <a:gd name="connsiteY20" fmla="*/ 1968500 h 2413000"/>
              <a:gd name="connsiteX21" fmla="*/ 6445250 w 12223750"/>
              <a:gd name="connsiteY21" fmla="*/ 1644650 h 2413000"/>
              <a:gd name="connsiteX22" fmla="*/ 6388100 w 12223750"/>
              <a:gd name="connsiteY22" fmla="*/ 1644650 h 2413000"/>
              <a:gd name="connsiteX23" fmla="*/ 6388100 w 12223750"/>
              <a:gd name="connsiteY23" fmla="*/ 1549400 h 2413000"/>
              <a:gd name="connsiteX24" fmla="*/ 7308850 w 12223750"/>
              <a:gd name="connsiteY24" fmla="*/ 1549400 h 2413000"/>
              <a:gd name="connsiteX25" fmla="*/ 7308850 w 12223750"/>
              <a:gd name="connsiteY25" fmla="*/ 1625600 h 2413000"/>
              <a:gd name="connsiteX26" fmla="*/ 7200900 w 12223750"/>
              <a:gd name="connsiteY26" fmla="*/ 1625600 h 2413000"/>
              <a:gd name="connsiteX27" fmla="*/ 7200900 w 12223750"/>
              <a:gd name="connsiteY27" fmla="*/ 2413000 h 2413000"/>
              <a:gd name="connsiteX28" fmla="*/ 12223750 w 12223750"/>
              <a:gd name="connsiteY28" fmla="*/ 2330450 h 2413000"/>
              <a:gd name="connsiteX0" fmla="*/ 0 w 12261850"/>
              <a:gd name="connsiteY0" fmla="*/ 2292350 h 2432416"/>
              <a:gd name="connsiteX1" fmla="*/ 4019550 w 12261850"/>
              <a:gd name="connsiteY1" fmla="*/ 2292350 h 2432416"/>
              <a:gd name="connsiteX2" fmla="*/ 4019550 w 12261850"/>
              <a:gd name="connsiteY2" fmla="*/ 1638300 h 2432416"/>
              <a:gd name="connsiteX3" fmla="*/ 4419600 w 12261850"/>
              <a:gd name="connsiteY3" fmla="*/ 1638300 h 2432416"/>
              <a:gd name="connsiteX4" fmla="*/ 4419600 w 12261850"/>
              <a:gd name="connsiteY4" fmla="*/ 1822450 h 2432416"/>
              <a:gd name="connsiteX5" fmla="*/ 4781550 w 12261850"/>
              <a:gd name="connsiteY5" fmla="*/ 1822450 h 2432416"/>
              <a:gd name="connsiteX6" fmla="*/ 4781550 w 12261850"/>
              <a:gd name="connsiteY6" fmla="*/ 2133600 h 2432416"/>
              <a:gd name="connsiteX7" fmla="*/ 4603750 w 12261850"/>
              <a:gd name="connsiteY7" fmla="*/ 2133600 h 2432416"/>
              <a:gd name="connsiteX8" fmla="*/ 4603750 w 12261850"/>
              <a:gd name="connsiteY8" fmla="*/ 793750 h 2432416"/>
              <a:gd name="connsiteX9" fmla="*/ 5314950 w 12261850"/>
              <a:gd name="connsiteY9" fmla="*/ 793750 h 2432416"/>
              <a:gd name="connsiteX10" fmla="*/ 5314950 w 12261850"/>
              <a:gd name="connsiteY10" fmla="*/ 1536700 h 2432416"/>
              <a:gd name="connsiteX11" fmla="*/ 5080000 w 12261850"/>
              <a:gd name="connsiteY11" fmla="*/ 1536700 h 2432416"/>
              <a:gd name="connsiteX12" fmla="*/ 5080000 w 12261850"/>
              <a:gd name="connsiteY12" fmla="*/ 0 h 2432416"/>
              <a:gd name="connsiteX13" fmla="*/ 6026150 w 12261850"/>
              <a:gd name="connsiteY13" fmla="*/ 0 h 2432416"/>
              <a:gd name="connsiteX14" fmla="*/ 6026150 w 12261850"/>
              <a:gd name="connsiteY14" fmla="*/ 1612900 h 2432416"/>
              <a:gd name="connsiteX15" fmla="*/ 5905500 w 12261850"/>
              <a:gd name="connsiteY15" fmla="*/ 1612900 h 2432416"/>
              <a:gd name="connsiteX16" fmla="*/ 5905500 w 12261850"/>
              <a:gd name="connsiteY16" fmla="*/ 603250 h 2432416"/>
              <a:gd name="connsiteX17" fmla="*/ 6286500 w 12261850"/>
              <a:gd name="connsiteY17" fmla="*/ 431800 h 2432416"/>
              <a:gd name="connsiteX18" fmla="*/ 6629400 w 12261850"/>
              <a:gd name="connsiteY18" fmla="*/ 615950 h 2432416"/>
              <a:gd name="connsiteX19" fmla="*/ 6629400 w 12261850"/>
              <a:gd name="connsiteY19" fmla="*/ 1968500 h 2432416"/>
              <a:gd name="connsiteX20" fmla="*/ 6445250 w 12261850"/>
              <a:gd name="connsiteY20" fmla="*/ 1968500 h 2432416"/>
              <a:gd name="connsiteX21" fmla="*/ 6445250 w 12261850"/>
              <a:gd name="connsiteY21" fmla="*/ 1644650 h 2432416"/>
              <a:gd name="connsiteX22" fmla="*/ 6388100 w 12261850"/>
              <a:gd name="connsiteY22" fmla="*/ 1644650 h 2432416"/>
              <a:gd name="connsiteX23" fmla="*/ 6388100 w 12261850"/>
              <a:gd name="connsiteY23" fmla="*/ 1549400 h 2432416"/>
              <a:gd name="connsiteX24" fmla="*/ 7308850 w 12261850"/>
              <a:gd name="connsiteY24" fmla="*/ 1549400 h 2432416"/>
              <a:gd name="connsiteX25" fmla="*/ 7308850 w 12261850"/>
              <a:gd name="connsiteY25" fmla="*/ 1625600 h 2432416"/>
              <a:gd name="connsiteX26" fmla="*/ 7200900 w 12261850"/>
              <a:gd name="connsiteY26" fmla="*/ 1625600 h 2432416"/>
              <a:gd name="connsiteX27" fmla="*/ 7200900 w 12261850"/>
              <a:gd name="connsiteY27" fmla="*/ 2413000 h 2432416"/>
              <a:gd name="connsiteX28" fmla="*/ 12261850 w 12261850"/>
              <a:gd name="connsiteY28" fmla="*/ 2425700 h 2432416"/>
              <a:gd name="connsiteX0" fmla="*/ 0 w 12261850"/>
              <a:gd name="connsiteY0" fmla="*/ 2292350 h 2425700"/>
              <a:gd name="connsiteX1" fmla="*/ 4019550 w 12261850"/>
              <a:gd name="connsiteY1" fmla="*/ 2292350 h 2425700"/>
              <a:gd name="connsiteX2" fmla="*/ 4019550 w 12261850"/>
              <a:gd name="connsiteY2" fmla="*/ 1638300 h 2425700"/>
              <a:gd name="connsiteX3" fmla="*/ 4419600 w 12261850"/>
              <a:gd name="connsiteY3" fmla="*/ 1638300 h 2425700"/>
              <a:gd name="connsiteX4" fmla="*/ 4419600 w 12261850"/>
              <a:gd name="connsiteY4" fmla="*/ 1822450 h 2425700"/>
              <a:gd name="connsiteX5" fmla="*/ 4781550 w 12261850"/>
              <a:gd name="connsiteY5" fmla="*/ 1822450 h 2425700"/>
              <a:gd name="connsiteX6" fmla="*/ 4781550 w 12261850"/>
              <a:gd name="connsiteY6" fmla="*/ 2133600 h 2425700"/>
              <a:gd name="connsiteX7" fmla="*/ 4603750 w 12261850"/>
              <a:gd name="connsiteY7" fmla="*/ 2133600 h 2425700"/>
              <a:gd name="connsiteX8" fmla="*/ 4603750 w 12261850"/>
              <a:gd name="connsiteY8" fmla="*/ 793750 h 2425700"/>
              <a:gd name="connsiteX9" fmla="*/ 5314950 w 12261850"/>
              <a:gd name="connsiteY9" fmla="*/ 793750 h 2425700"/>
              <a:gd name="connsiteX10" fmla="*/ 5314950 w 12261850"/>
              <a:gd name="connsiteY10" fmla="*/ 1536700 h 2425700"/>
              <a:gd name="connsiteX11" fmla="*/ 5080000 w 12261850"/>
              <a:gd name="connsiteY11" fmla="*/ 1536700 h 2425700"/>
              <a:gd name="connsiteX12" fmla="*/ 5080000 w 12261850"/>
              <a:gd name="connsiteY12" fmla="*/ 0 h 2425700"/>
              <a:gd name="connsiteX13" fmla="*/ 6026150 w 12261850"/>
              <a:gd name="connsiteY13" fmla="*/ 0 h 2425700"/>
              <a:gd name="connsiteX14" fmla="*/ 6026150 w 12261850"/>
              <a:gd name="connsiteY14" fmla="*/ 1612900 h 2425700"/>
              <a:gd name="connsiteX15" fmla="*/ 5905500 w 12261850"/>
              <a:gd name="connsiteY15" fmla="*/ 1612900 h 2425700"/>
              <a:gd name="connsiteX16" fmla="*/ 5905500 w 12261850"/>
              <a:gd name="connsiteY16" fmla="*/ 603250 h 2425700"/>
              <a:gd name="connsiteX17" fmla="*/ 6286500 w 12261850"/>
              <a:gd name="connsiteY17" fmla="*/ 431800 h 2425700"/>
              <a:gd name="connsiteX18" fmla="*/ 6629400 w 12261850"/>
              <a:gd name="connsiteY18" fmla="*/ 615950 h 2425700"/>
              <a:gd name="connsiteX19" fmla="*/ 6629400 w 12261850"/>
              <a:gd name="connsiteY19" fmla="*/ 1968500 h 2425700"/>
              <a:gd name="connsiteX20" fmla="*/ 6445250 w 12261850"/>
              <a:gd name="connsiteY20" fmla="*/ 1968500 h 2425700"/>
              <a:gd name="connsiteX21" fmla="*/ 6445250 w 12261850"/>
              <a:gd name="connsiteY21" fmla="*/ 1644650 h 2425700"/>
              <a:gd name="connsiteX22" fmla="*/ 6388100 w 12261850"/>
              <a:gd name="connsiteY22" fmla="*/ 1644650 h 2425700"/>
              <a:gd name="connsiteX23" fmla="*/ 6388100 w 12261850"/>
              <a:gd name="connsiteY23" fmla="*/ 1549400 h 2425700"/>
              <a:gd name="connsiteX24" fmla="*/ 7308850 w 12261850"/>
              <a:gd name="connsiteY24" fmla="*/ 1549400 h 2425700"/>
              <a:gd name="connsiteX25" fmla="*/ 7308850 w 12261850"/>
              <a:gd name="connsiteY25" fmla="*/ 1625600 h 2425700"/>
              <a:gd name="connsiteX26" fmla="*/ 7200900 w 12261850"/>
              <a:gd name="connsiteY26" fmla="*/ 1625600 h 2425700"/>
              <a:gd name="connsiteX27" fmla="*/ 7200900 w 12261850"/>
              <a:gd name="connsiteY27" fmla="*/ 2413000 h 2425700"/>
              <a:gd name="connsiteX28" fmla="*/ 12261850 w 12261850"/>
              <a:gd name="connsiteY28" fmla="*/ 2425700 h 2425700"/>
              <a:gd name="connsiteX0" fmla="*/ 0 w 14998700"/>
              <a:gd name="connsiteY0" fmla="*/ 2286000 h 2425700"/>
              <a:gd name="connsiteX1" fmla="*/ 6756400 w 14998700"/>
              <a:gd name="connsiteY1" fmla="*/ 2292350 h 2425700"/>
              <a:gd name="connsiteX2" fmla="*/ 6756400 w 14998700"/>
              <a:gd name="connsiteY2" fmla="*/ 1638300 h 2425700"/>
              <a:gd name="connsiteX3" fmla="*/ 7156450 w 14998700"/>
              <a:gd name="connsiteY3" fmla="*/ 1638300 h 2425700"/>
              <a:gd name="connsiteX4" fmla="*/ 7156450 w 14998700"/>
              <a:gd name="connsiteY4" fmla="*/ 1822450 h 2425700"/>
              <a:gd name="connsiteX5" fmla="*/ 7518400 w 14998700"/>
              <a:gd name="connsiteY5" fmla="*/ 1822450 h 2425700"/>
              <a:gd name="connsiteX6" fmla="*/ 7518400 w 14998700"/>
              <a:gd name="connsiteY6" fmla="*/ 2133600 h 2425700"/>
              <a:gd name="connsiteX7" fmla="*/ 7340600 w 14998700"/>
              <a:gd name="connsiteY7" fmla="*/ 2133600 h 2425700"/>
              <a:gd name="connsiteX8" fmla="*/ 7340600 w 14998700"/>
              <a:gd name="connsiteY8" fmla="*/ 793750 h 2425700"/>
              <a:gd name="connsiteX9" fmla="*/ 8051800 w 14998700"/>
              <a:gd name="connsiteY9" fmla="*/ 793750 h 2425700"/>
              <a:gd name="connsiteX10" fmla="*/ 8051800 w 14998700"/>
              <a:gd name="connsiteY10" fmla="*/ 1536700 h 2425700"/>
              <a:gd name="connsiteX11" fmla="*/ 7816850 w 14998700"/>
              <a:gd name="connsiteY11" fmla="*/ 1536700 h 2425700"/>
              <a:gd name="connsiteX12" fmla="*/ 7816850 w 14998700"/>
              <a:gd name="connsiteY12" fmla="*/ 0 h 2425700"/>
              <a:gd name="connsiteX13" fmla="*/ 8763000 w 14998700"/>
              <a:gd name="connsiteY13" fmla="*/ 0 h 2425700"/>
              <a:gd name="connsiteX14" fmla="*/ 8763000 w 14998700"/>
              <a:gd name="connsiteY14" fmla="*/ 1612900 h 2425700"/>
              <a:gd name="connsiteX15" fmla="*/ 8642350 w 14998700"/>
              <a:gd name="connsiteY15" fmla="*/ 1612900 h 2425700"/>
              <a:gd name="connsiteX16" fmla="*/ 8642350 w 14998700"/>
              <a:gd name="connsiteY16" fmla="*/ 603250 h 2425700"/>
              <a:gd name="connsiteX17" fmla="*/ 9023350 w 14998700"/>
              <a:gd name="connsiteY17" fmla="*/ 431800 h 2425700"/>
              <a:gd name="connsiteX18" fmla="*/ 9366250 w 14998700"/>
              <a:gd name="connsiteY18" fmla="*/ 615950 h 2425700"/>
              <a:gd name="connsiteX19" fmla="*/ 9366250 w 14998700"/>
              <a:gd name="connsiteY19" fmla="*/ 1968500 h 2425700"/>
              <a:gd name="connsiteX20" fmla="*/ 9182100 w 14998700"/>
              <a:gd name="connsiteY20" fmla="*/ 1968500 h 2425700"/>
              <a:gd name="connsiteX21" fmla="*/ 9182100 w 14998700"/>
              <a:gd name="connsiteY21" fmla="*/ 1644650 h 2425700"/>
              <a:gd name="connsiteX22" fmla="*/ 9124950 w 14998700"/>
              <a:gd name="connsiteY22" fmla="*/ 1644650 h 2425700"/>
              <a:gd name="connsiteX23" fmla="*/ 9124950 w 14998700"/>
              <a:gd name="connsiteY23" fmla="*/ 1549400 h 2425700"/>
              <a:gd name="connsiteX24" fmla="*/ 10045700 w 14998700"/>
              <a:gd name="connsiteY24" fmla="*/ 1549400 h 2425700"/>
              <a:gd name="connsiteX25" fmla="*/ 10045700 w 14998700"/>
              <a:gd name="connsiteY25" fmla="*/ 1625600 h 2425700"/>
              <a:gd name="connsiteX26" fmla="*/ 9937750 w 14998700"/>
              <a:gd name="connsiteY26" fmla="*/ 1625600 h 2425700"/>
              <a:gd name="connsiteX27" fmla="*/ 9937750 w 14998700"/>
              <a:gd name="connsiteY27" fmla="*/ 2413000 h 2425700"/>
              <a:gd name="connsiteX28" fmla="*/ 14998700 w 14998700"/>
              <a:gd name="connsiteY28" fmla="*/ 2425700 h 2425700"/>
              <a:gd name="connsiteX0" fmla="*/ 0 w 16551275"/>
              <a:gd name="connsiteY0" fmla="*/ 2295525 h 2425700"/>
              <a:gd name="connsiteX1" fmla="*/ 8308975 w 16551275"/>
              <a:gd name="connsiteY1" fmla="*/ 2292350 h 2425700"/>
              <a:gd name="connsiteX2" fmla="*/ 8308975 w 16551275"/>
              <a:gd name="connsiteY2" fmla="*/ 1638300 h 2425700"/>
              <a:gd name="connsiteX3" fmla="*/ 8709025 w 16551275"/>
              <a:gd name="connsiteY3" fmla="*/ 1638300 h 2425700"/>
              <a:gd name="connsiteX4" fmla="*/ 8709025 w 16551275"/>
              <a:gd name="connsiteY4" fmla="*/ 1822450 h 2425700"/>
              <a:gd name="connsiteX5" fmla="*/ 9070975 w 16551275"/>
              <a:gd name="connsiteY5" fmla="*/ 1822450 h 2425700"/>
              <a:gd name="connsiteX6" fmla="*/ 9070975 w 16551275"/>
              <a:gd name="connsiteY6" fmla="*/ 2133600 h 2425700"/>
              <a:gd name="connsiteX7" fmla="*/ 8893175 w 16551275"/>
              <a:gd name="connsiteY7" fmla="*/ 2133600 h 2425700"/>
              <a:gd name="connsiteX8" fmla="*/ 8893175 w 16551275"/>
              <a:gd name="connsiteY8" fmla="*/ 793750 h 2425700"/>
              <a:gd name="connsiteX9" fmla="*/ 9604375 w 16551275"/>
              <a:gd name="connsiteY9" fmla="*/ 793750 h 2425700"/>
              <a:gd name="connsiteX10" fmla="*/ 9604375 w 16551275"/>
              <a:gd name="connsiteY10" fmla="*/ 1536700 h 2425700"/>
              <a:gd name="connsiteX11" fmla="*/ 9369425 w 16551275"/>
              <a:gd name="connsiteY11" fmla="*/ 1536700 h 2425700"/>
              <a:gd name="connsiteX12" fmla="*/ 9369425 w 16551275"/>
              <a:gd name="connsiteY12" fmla="*/ 0 h 2425700"/>
              <a:gd name="connsiteX13" fmla="*/ 10315575 w 16551275"/>
              <a:gd name="connsiteY13" fmla="*/ 0 h 2425700"/>
              <a:gd name="connsiteX14" fmla="*/ 10315575 w 16551275"/>
              <a:gd name="connsiteY14" fmla="*/ 1612900 h 2425700"/>
              <a:gd name="connsiteX15" fmla="*/ 10194925 w 16551275"/>
              <a:gd name="connsiteY15" fmla="*/ 1612900 h 2425700"/>
              <a:gd name="connsiteX16" fmla="*/ 10194925 w 16551275"/>
              <a:gd name="connsiteY16" fmla="*/ 603250 h 2425700"/>
              <a:gd name="connsiteX17" fmla="*/ 10575925 w 16551275"/>
              <a:gd name="connsiteY17" fmla="*/ 431800 h 2425700"/>
              <a:gd name="connsiteX18" fmla="*/ 10918825 w 16551275"/>
              <a:gd name="connsiteY18" fmla="*/ 615950 h 2425700"/>
              <a:gd name="connsiteX19" fmla="*/ 10918825 w 16551275"/>
              <a:gd name="connsiteY19" fmla="*/ 1968500 h 2425700"/>
              <a:gd name="connsiteX20" fmla="*/ 10734675 w 16551275"/>
              <a:gd name="connsiteY20" fmla="*/ 1968500 h 2425700"/>
              <a:gd name="connsiteX21" fmla="*/ 10734675 w 16551275"/>
              <a:gd name="connsiteY21" fmla="*/ 1644650 h 2425700"/>
              <a:gd name="connsiteX22" fmla="*/ 10677525 w 16551275"/>
              <a:gd name="connsiteY22" fmla="*/ 1644650 h 2425700"/>
              <a:gd name="connsiteX23" fmla="*/ 10677525 w 16551275"/>
              <a:gd name="connsiteY23" fmla="*/ 1549400 h 2425700"/>
              <a:gd name="connsiteX24" fmla="*/ 11598275 w 16551275"/>
              <a:gd name="connsiteY24" fmla="*/ 1549400 h 2425700"/>
              <a:gd name="connsiteX25" fmla="*/ 11598275 w 16551275"/>
              <a:gd name="connsiteY25" fmla="*/ 1625600 h 2425700"/>
              <a:gd name="connsiteX26" fmla="*/ 11490325 w 16551275"/>
              <a:gd name="connsiteY26" fmla="*/ 1625600 h 2425700"/>
              <a:gd name="connsiteX27" fmla="*/ 11490325 w 16551275"/>
              <a:gd name="connsiteY27" fmla="*/ 2413000 h 2425700"/>
              <a:gd name="connsiteX28" fmla="*/ 16551275 w 16551275"/>
              <a:gd name="connsiteY28" fmla="*/ 2425700 h 2425700"/>
              <a:gd name="connsiteX0" fmla="*/ 0 w 19023294"/>
              <a:gd name="connsiteY0" fmla="*/ 2275669 h 2425700"/>
              <a:gd name="connsiteX1" fmla="*/ 10780994 w 19023294"/>
              <a:gd name="connsiteY1" fmla="*/ 2292350 h 2425700"/>
              <a:gd name="connsiteX2" fmla="*/ 10780994 w 19023294"/>
              <a:gd name="connsiteY2" fmla="*/ 1638300 h 2425700"/>
              <a:gd name="connsiteX3" fmla="*/ 11181044 w 19023294"/>
              <a:gd name="connsiteY3" fmla="*/ 1638300 h 2425700"/>
              <a:gd name="connsiteX4" fmla="*/ 11181044 w 19023294"/>
              <a:gd name="connsiteY4" fmla="*/ 1822450 h 2425700"/>
              <a:gd name="connsiteX5" fmla="*/ 11542994 w 19023294"/>
              <a:gd name="connsiteY5" fmla="*/ 1822450 h 2425700"/>
              <a:gd name="connsiteX6" fmla="*/ 11542994 w 19023294"/>
              <a:gd name="connsiteY6" fmla="*/ 2133600 h 2425700"/>
              <a:gd name="connsiteX7" fmla="*/ 11365194 w 19023294"/>
              <a:gd name="connsiteY7" fmla="*/ 2133600 h 2425700"/>
              <a:gd name="connsiteX8" fmla="*/ 11365194 w 19023294"/>
              <a:gd name="connsiteY8" fmla="*/ 793750 h 2425700"/>
              <a:gd name="connsiteX9" fmla="*/ 12076394 w 19023294"/>
              <a:gd name="connsiteY9" fmla="*/ 793750 h 2425700"/>
              <a:gd name="connsiteX10" fmla="*/ 12076394 w 19023294"/>
              <a:gd name="connsiteY10" fmla="*/ 1536700 h 2425700"/>
              <a:gd name="connsiteX11" fmla="*/ 11841444 w 19023294"/>
              <a:gd name="connsiteY11" fmla="*/ 1536700 h 2425700"/>
              <a:gd name="connsiteX12" fmla="*/ 11841444 w 19023294"/>
              <a:gd name="connsiteY12" fmla="*/ 0 h 2425700"/>
              <a:gd name="connsiteX13" fmla="*/ 12787594 w 19023294"/>
              <a:gd name="connsiteY13" fmla="*/ 0 h 2425700"/>
              <a:gd name="connsiteX14" fmla="*/ 12787594 w 19023294"/>
              <a:gd name="connsiteY14" fmla="*/ 1612900 h 2425700"/>
              <a:gd name="connsiteX15" fmla="*/ 12666944 w 19023294"/>
              <a:gd name="connsiteY15" fmla="*/ 1612900 h 2425700"/>
              <a:gd name="connsiteX16" fmla="*/ 12666944 w 19023294"/>
              <a:gd name="connsiteY16" fmla="*/ 603250 h 2425700"/>
              <a:gd name="connsiteX17" fmla="*/ 13047944 w 19023294"/>
              <a:gd name="connsiteY17" fmla="*/ 431800 h 2425700"/>
              <a:gd name="connsiteX18" fmla="*/ 13390844 w 19023294"/>
              <a:gd name="connsiteY18" fmla="*/ 615950 h 2425700"/>
              <a:gd name="connsiteX19" fmla="*/ 13390844 w 19023294"/>
              <a:gd name="connsiteY19" fmla="*/ 1968500 h 2425700"/>
              <a:gd name="connsiteX20" fmla="*/ 13206694 w 19023294"/>
              <a:gd name="connsiteY20" fmla="*/ 1968500 h 2425700"/>
              <a:gd name="connsiteX21" fmla="*/ 13206694 w 19023294"/>
              <a:gd name="connsiteY21" fmla="*/ 1644650 h 2425700"/>
              <a:gd name="connsiteX22" fmla="*/ 13149544 w 19023294"/>
              <a:gd name="connsiteY22" fmla="*/ 1644650 h 2425700"/>
              <a:gd name="connsiteX23" fmla="*/ 13149544 w 19023294"/>
              <a:gd name="connsiteY23" fmla="*/ 1549400 h 2425700"/>
              <a:gd name="connsiteX24" fmla="*/ 14070294 w 19023294"/>
              <a:gd name="connsiteY24" fmla="*/ 1549400 h 2425700"/>
              <a:gd name="connsiteX25" fmla="*/ 14070294 w 19023294"/>
              <a:gd name="connsiteY25" fmla="*/ 1625600 h 2425700"/>
              <a:gd name="connsiteX26" fmla="*/ 13962344 w 19023294"/>
              <a:gd name="connsiteY26" fmla="*/ 1625600 h 2425700"/>
              <a:gd name="connsiteX27" fmla="*/ 13962344 w 19023294"/>
              <a:gd name="connsiteY27" fmla="*/ 2413000 h 2425700"/>
              <a:gd name="connsiteX28" fmla="*/ 19023294 w 19023294"/>
              <a:gd name="connsiteY28" fmla="*/ 2425700 h 2425700"/>
              <a:gd name="connsiteX0" fmla="*/ 0 w 14357233"/>
              <a:gd name="connsiteY0" fmla="*/ 2275669 h 2413001"/>
              <a:gd name="connsiteX1" fmla="*/ 10780994 w 14357233"/>
              <a:gd name="connsiteY1" fmla="*/ 2292350 h 2413001"/>
              <a:gd name="connsiteX2" fmla="*/ 10780994 w 14357233"/>
              <a:gd name="connsiteY2" fmla="*/ 1638300 h 2413001"/>
              <a:gd name="connsiteX3" fmla="*/ 11181044 w 14357233"/>
              <a:gd name="connsiteY3" fmla="*/ 1638300 h 2413001"/>
              <a:gd name="connsiteX4" fmla="*/ 11181044 w 14357233"/>
              <a:gd name="connsiteY4" fmla="*/ 1822450 h 2413001"/>
              <a:gd name="connsiteX5" fmla="*/ 11542994 w 14357233"/>
              <a:gd name="connsiteY5" fmla="*/ 1822450 h 2413001"/>
              <a:gd name="connsiteX6" fmla="*/ 11542994 w 14357233"/>
              <a:gd name="connsiteY6" fmla="*/ 2133600 h 2413001"/>
              <a:gd name="connsiteX7" fmla="*/ 11365194 w 14357233"/>
              <a:gd name="connsiteY7" fmla="*/ 2133600 h 2413001"/>
              <a:gd name="connsiteX8" fmla="*/ 11365194 w 14357233"/>
              <a:gd name="connsiteY8" fmla="*/ 793750 h 2413001"/>
              <a:gd name="connsiteX9" fmla="*/ 12076394 w 14357233"/>
              <a:gd name="connsiteY9" fmla="*/ 793750 h 2413001"/>
              <a:gd name="connsiteX10" fmla="*/ 12076394 w 14357233"/>
              <a:gd name="connsiteY10" fmla="*/ 1536700 h 2413001"/>
              <a:gd name="connsiteX11" fmla="*/ 11841444 w 14357233"/>
              <a:gd name="connsiteY11" fmla="*/ 1536700 h 2413001"/>
              <a:gd name="connsiteX12" fmla="*/ 11841444 w 14357233"/>
              <a:gd name="connsiteY12" fmla="*/ 0 h 2413001"/>
              <a:gd name="connsiteX13" fmla="*/ 12787594 w 14357233"/>
              <a:gd name="connsiteY13" fmla="*/ 0 h 2413001"/>
              <a:gd name="connsiteX14" fmla="*/ 12787594 w 14357233"/>
              <a:gd name="connsiteY14" fmla="*/ 1612900 h 2413001"/>
              <a:gd name="connsiteX15" fmla="*/ 12666944 w 14357233"/>
              <a:gd name="connsiteY15" fmla="*/ 1612900 h 2413001"/>
              <a:gd name="connsiteX16" fmla="*/ 12666944 w 14357233"/>
              <a:gd name="connsiteY16" fmla="*/ 603250 h 2413001"/>
              <a:gd name="connsiteX17" fmla="*/ 13047944 w 14357233"/>
              <a:gd name="connsiteY17" fmla="*/ 431800 h 2413001"/>
              <a:gd name="connsiteX18" fmla="*/ 13390844 w 14357233"/>
              <a:gd name="connsiteY18" fmla="*/ 615950 h 2413001"/>
              <a:gd name="connsiteX19" fmla="*/ 13390844 w 14357233"/>
              <a:gd name="connsiteY19" fmla="*/ 1968500 h 2413001"/>
              <a:gd name="connsiteX20" fmla="*/ 13206694 w 14357233"/>
              <a:gd name="connsiteY20" fmla="*/ 1968500 h 2413001"/>
              <a:gd name="connsiteX21" fmla="*/ 13206694 w 14357233"/>
              <a:gd name="connsiteY21" fmla="*/ 1644650 h 2413001"/>
              <a:gd name="connsiteX22" fmla="*/ 13149544 w 14357233"/>
              <a:gd name="connsiteY22" fmla="*/ 1644650 h 2413001"/>
              <a:gd name="connsiteX23" fmla="*/ 13149544 w 14357233"/>
              <a:gd name="connsiteY23" fmla="*/ 1549400 h 2413001"/>
              <a:gd name="connsiteX24" fmla="*/ 14070294 w 14357233"/>
              <a:gd name="connsiteY24" fmla="*/ 1549400 h 2413001"/>
              <a:gd name="connsiteX25" fmla="*/ 14070294 w 14357233"/>
              <a:gd name="connsiteY25" fmla="*/ 1625600 h 2413001"/>
              <a:gd name="connsiteX26" fmla="*/ 13962344 w 14357233"/>
              <a:gd name="connsiteY26" fmla="*/ 1625600 h 2413001"/>
              <a:gd name="connsiteX27" fmla="*/ 13962344 w 14357233"/>
              <a:gd name="connsiteY27" fmla="*/ 2413000 h 2413001"/>
              <a:gd name="connsiteX28" fmla="*/ 14357233 w 14357233"/>
              <a:gd name="connsiteY28" fmla="*/ 2405844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57233" h="2413001">
                <a:moveTo>
                  <a:pt x="0" y="2275669"/>
                </a:moveTo>
                <a:lnTo>
                  <a:pt x="10780994" y="2292350"/>
                </a:lnTo>
                <a:lnTo>
                  <a:pt x="10780994" y="1638300"/>
                </a:lnTo>
                <a:lnTo>
                  <a:pt x="11181044" y="1638300"/>
                </a:lnTo>
                <a:lnTo>
                  <a:pt x="11181044" y="1822450"/>
                </a:lnTo>
                <a:lnTo>
                  <a:pt x="11542994" y="1822450"/>
                </a:lnTo>
                <a:lnTo>
                  <a:pt x="11542994" y="2133600"/>
                </a:lnTo>
                <a:lnTo>
                  <a:pt x="11365194" y="2133600"/>
                </a:lnTo>
                <a:lnTo>
                  <a:pt x="11365194" y="793750"/>
                </a:lnTo>
                <a:lnTo>
                  <a:pt x="12076394" y="793750"/>
                </a:lnTo>
                <a:lnTo>
                  <a:pt x="12076394" y="1536700"/>
                </a:lnTo>
                <a:lnTo>
                  <a:pt x="11841444" y="1536700"/>
                </a:lnTo>
                <a:lnTo>
                  <a:pt x="11841444" y="0"/>
                </a:lnTo>
                <a:lnTo>
                  <a:pt x="12787594" y="0"/>
                </a:lnTo>
                <a:lnTo>
                  <a:pt x="12787594" y="1612900"/>
                </a:lnTo>
                <a:lnTo>
                  <a:pt x="12666944" y="1612900"/>
                </a:lnTo>
                <a:lnTo>
                  <a:pt x="12666944" y="603250"/>
                </a:lnTo>
                <a:lnTo>
                  <a:pt x="13047944" y="431800"/>
                </a:lnTo>
                <a:lnTo>
                  <a:pt x="13390844" y="615950"/>
                </a:lnTo>
                <a:lnTo>
                  <a:pt x="13390844" y="1968500"/>
                </a:lnTo>
                <a:lnTo>
                  <a:pt x="13206694" y="1968500"/>
                </a:lnTo>
                <a:lnTo>
                  <a:pt x="13206694" y="1644650"/>
                </a:lnTo>
                <a:lnTo>
                  <a:pt x="13149544" y="1644650"/>
                </a:lnTo>
                <a:lnTo>
                  <a:pt x="13149544" y="1549400"/>
                </a:lnTo>
                <a:lnTo>
                  <a:pt x="14070294" y="1549400"/>
                </a:lnTo>
                <a:lnTo>
                  <a:pt x="14070294" y="1625600"/>
                </a:lnTo>
                <a:lnTo>
                  <a:pt x="13962344" y="1625600"/>
                </a:lnTo>
                <a:lnTo>
                  <a:pt x="13962344" y="2413000"/>
                </a:lnTo>
                <a:lnTo>
                  <a:pt x="14357233" y="2405844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ACB006-6268-4352-8F67-DAF210AB9BD5}"/>
              </a:ext>
            </a:extLst>
          </p:cNvPr>
          <p:cNvSpPr/>
          <p:nvPr userDrawn="1"/>
        </p:nvSpPr>
        <p:spPr>
          <a:xfrm>
            <a:off x="1582057" y="2808514"/>
            <a:ext cx="6291943" cy="14224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14072E-6585-C7C5-BCC5-082DE1012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/>
          <a:stretch/>
        </p:blipFill>
        <p:spPr>
          <a:xfrm>
            <a:off x="0" y="6356350"/>
            <a:ext cx="1895451" cy="46870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F3B911F-1EC7-2575-AB8E-1775E7264D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8" y="5797536"/>
            <a:ext cx="1080674" cy="5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6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058" y="273629"/>
            <a:ext cx="10970084" cy="114348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72539-5CEA-4F31-A6BF-31C3D7473A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644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1FB9F-85DC-496A-9405-84FCD8F7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58C1C-7EB5-4D92-844F-9C7DED356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98A7EE80-07B7-4C36-9C11-D669406D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3837" y="6366356"/>
            <a:ext cx="5184325" cy="3698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Conférences exposants - Tous droits réservés aux auteurs des présentations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E9EB92-285C-37AB-B414-5B749394E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4273" y="6349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8F54-8FF0-41D7-BFA2-21AAAC73C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75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DC99B-85A1-F491-4853-32EF0637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E11068-1243-F8F1-FB11-EC6CF2A1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D9E17B-9EEF-7F67-B5AF-F5C224B7D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68EA49-EDD1-661D-5482-901044D83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D0BE92-0EBB-2E31-3E96-B864EDA34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5A81D1-2CC1-9AD1-7221-F11D3304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0708-5BB4-4DBB-8233-5454846B320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F13CAD-6008-484D-3060-C2E7FDD3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B5C497-E182-06F7-EB84-1D02358E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FA73-BA9D-4C3D-AD92-80F4ECE90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29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F257C-73C2-FDB7-994D-11EC1B4F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6B9812-0382-01C3-0799-6612999E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0708-5BB4-4DBB-8233-5454846B320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FFFFC6-52EB-945C-C442-F29EF054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DD5855-0844-25C7-AD31-ABFC43BB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FA73-BA9D-4C3D-AD92-80F4ECE90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4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C5716D-AE5F-C67D-3337-B34EA2A4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0708-5BB4-4DBB-8233-5454846B320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C68E30-9939-6550-3F12-0F4BE05C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294A87-785C-C940-397E-BEF7F1A9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FA73-BA9D-4C3D-AD92-80F4ECE90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26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D374A-7BBA-20A6-7501-3F004803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045946-EDC4-A68C-749C-ADF9EEA74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D82E36-842F-6B53-4B21-2DE0153D2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6166C7-C7D6-105A-6D45-21B8DB05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0708-5BB4-4DBB-8233-5454846B320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55D02F-E27D-0C42-5461-E10589C1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A64829-121C-D84F-ECBD-081E8753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FA73-BA9D-4C3D-AD92-80F4ECE90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40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D2649-3BA5-AC45-E425-39153BD0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9F2862-E210-1832-0BDF-28913D7DD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CC2260-A85F-5525-8D46-44FCB114F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5DE67E-21D0-47CF-0235-80E8771D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0708-5BB4-4DBB-8233-5454846B320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C68B31-D090-ADE9-E908-CA25E3EE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87B240-7D28-9FB1-7F91-BFFE3A82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FA73-BA9D-4C3D-AD92-80F4ECE90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85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10ADEB-59B0-C7F7-24A3-BC7162BD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A7AAF9-9EBE-BC06-FD92-3757571B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BA475B-D28C-73DD-54BD-6327E447E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0708-5BB4-4DBB-8233-5454846B3202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B46A00-E938-C85A-FD0E-1E2977406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DEF49-F430-6A3C-6E86-B20EEEB3F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FA73-BA9D-4C3D-AD92-80F4ECE90F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86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40" r:id="rId3"/>
    <p:sldLayoutId id="2147483741" r:id="rId4"/>
    <p:sldLayoutId id="214748374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  <p:sldLayoutId id="2147483694" r:id="rId13"/>
    <p:sldLayoutId id="2147483693" r:id="rId14"/>
    <p:sldLayoutId id="2147483695" r:id="rId15"/>
    <p:sldLayoutId id="2147483739" r:id="rId16"/>
    <p:sldLayoutId id="2147483743" r:id="rId17"/>
    <p:sldLayoutId id="214748374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06B4-24E9-40E9-ABB1-6E17533D6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59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.xml"/><Relationship Id="rId5" Type="http://schemas.openxmlformats.org/officeDocument/2006/relationships/image" Target="../media/image29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48.png"/><Relationship Id="rId42" Type="http://schemas.openxmlformats.org/officeDocument/2006/relationships/image" Target="../media/image52.png"/><Relationship Id="rId47" Type="http://schemas.openxmlformats.org/officeDocument/2006/relationships/customXml" Target="../ink/ink23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9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43.png"/><Relationship Id="rId32" Type="http://schemas.openxmlformats.org/officeDocument/2006/relationships/image" Target="../media/image47.png"/><Relationship Id="rId37" Type="http://schemas.openxmlformats.org/officeDocument/2006/relationships/customXml" Target="../ink/ink18.xml"/><Relationship Id="rId40" Type="http://schemas.openxmlformats.org/officeDocument/2006/relationships/image" Target="../media/image51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45.png"/><Relationship Id="rId36" Type="http://schemas.openxmlformats.org/officeDocument/2006/relationships/image" Target="../media/image49.png"/><Relationship Id="rId49" Type="http://schemas.openxmlformats.org/officeDocument/2006/relationships/image" Target="../media/image56.png"/><Relationship Id="rId10" Type="http://schemas.openxmlformats.org/officeDocument/2006/relationships/image" Target="../media/image3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53.png"/><Relationship Id="rId4" Type="http://schemas.openxmlformats.org/officeDocument/2006/relationships/image" Target="../media/image33.png"/><Relationship Id="rId9" Type="http://schemas.openxmlformats.org/officeDocument/2006/relationships/customXml" Target="../ink/ink4.xml"/><Relationship Id="rId14" Type="http://schemas.openxmlformats.org/officeDocument/2006/relationships/image" Target="../media/image38.png"/><Relationship Id="rId22" Type="http://schemas.openxmlformats.org/officeDocument/2006/relationships/image" Target="../media/image42.png"/><Relationship Id="rId27" Type="http://schemas.openxmlformats.org/officeDocument/2006/relationships/customXml" Target="../ink/ink13.xml"/><Relationship Id="rId30" Type="http://schemas.openxmlformats.org/officeDocument/2006/relationships/image" Target="../media/image4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55.png"/><Relationship Id="rId8" Type="http://schemas.openxmlformats.org/officeDocument/2006/relationships/image" Target="../media/image35.png"/><Relationship Id="rId3" Type="http://schemas.openxmlformats.org/officeDocument/2006/relationships/customXml" Target="../ink/ink1.xml"/><Relationship Id="rId12" Type="http://schemas.openxmlformats.org/officeDocument/2006/relationships/image" Target="../media/image3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50.png"/><Relationship Id="rId46" Type="http://schemas.openxmlformats.org/officeDocument/2006/relationships/image" Target="../media/image54.png"/><Relationship Id="rId20" Type="http://schemas.openxmlformats.org/officeDocument/2006/relationships/image" Target="../media/image41.png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hyperlink" Target="https://boosterdureemploi.immo/" TargetMode="Externa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94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12" Type="http://schemas.openxmlformats.org/officeDocument/2006/relationships/image" Target="../media/image8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5" Type="http://schemas.openxmlformats.org/officeDocument/2006/relationships/image" Target="../media/image96.png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image" Target="../media/image29.svg"/><Relationship Id="rId1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94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image" Target="../media/image29.svg"/><Relationship Id="rId14" Type="http://schemas.openxmlformats.org/officeDocument/2006/relationships/image" Target="../media/image9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978D53-B236-443E-80BA-E3018872EC5C}"/>
              </a:ext>
            </a:extLst>
          </p:cNvPr>
          <p:cNvSpPr/>
          <p:nvPr/>
        </p:nvSpPr>
        <p:spPr>
          <a:xfrm>
            <a:off x="3667497" y="608041"/>
            <a:ext cx="7458696" cy="67166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 des prescripteurs bas carbone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978577-25E7-40AC-A4CB-294C723AAE4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/>
          <a:stretch/>
        </p:blipFill>
        <p:spPr bwMode="auto">
          <a:xfrm>
            <a:off x="265173" y="561754"/>
            <a:ext cx="2216504" cy="2197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2C46D77F-2F09-4DF3-BCBB-63B1C49CBBF8}"/>
              </a:ext>
            </a:extLst>
          </p:cNvPr>
          <p:cNvGrpSpPr/>
          <p:nvPr/>
        </p:nvGrpSpPr>
        <p:grpSpPr>
          <a:xfrm>
            <a:off x="-505642" y="4284389"/>
            <a:ext cx="13947629" cy="2581040"/>
            <a:chOff x="-1755629" y="3974185"/>
            <a:chExt cx="13947629" cy="288381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DF9058-2CB0-48F9-B774-8705848993B3}"/>
                </a:ext>
              </a:extLst>
            </p:cNvPr>
            <p:cNvSpPr/>
            <p:nvPr/>
          </p:nvSpPr>
          <p:spPr>
            <a:xfrm>
              <a:off x="6757988" y="5634038"/>
              <a:ext cx="357187" cy="1223962"/>
            </a:xfrm>
            <a:prstGeom prst="rect">
              <a:avLst/>
            </a:prstGeom>
            <a:solidFill>
              <a:srgbClr val="FFC00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845F92-7844-47AF-8DE9-F77A398D0AF3}"/>
                </a:ext>
              </a:extLst>
            </p:cNvPr>
            <p:cNvSpPr/>
            <p:nvPr/>
          </p:nvSpPr>
          <p:spPr>
            <a:xfrm>
              <a:off x="7115175" y="5787904"/>
              <a:ext cx="394666" cy="1070096"/>
            </a:xfrm>
            <a:prstGeom prst="rect">
              <a:avLst/>
            </a:prstGeom>
            <a:solidFill>
              <a:srgbClr val="FFC00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59A832-B163-4C12-BFAB-5B5D89A79764}"/>
                </a:ext>
              </a:extLst>
            </p:cNvPr>
            <p:cNvSpPr/>
            <p:nvPr/>
          </p:nvSpPr>
          <p:spPr>
            <a:xfrm>
              <a:off x="7338874" y="4767430"/>
              <a:ext cx="681176" cy="1341269"/>
            </a:xfrm>
            <a:prstGeom prst="rect">
              <a:avLst/>
            </a:prstGeom>
            <a:solidFill>
              <a:srgbClr val="FFC00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B499528-89B1-45B3-96D0-B08EE3F827A5}"/>
                </a:ext>
              </a:extLst>
            </p:cNvPr>
            <p:cNvSpPr/>
            <p:nvPr/>
          </p:nvSpPr>
          <p:spPr>
            <a:xfrm>
              <a:off x="7509840" y="6108699"/>
              <a:ext cx="510209" cy="749301"/>
            </a:xfrm>
            <a:prstGeom prst="rect">
              <a:avLst/>
            </a:prstGeom>
            <a:solidFill>
              <a:srgbClr val="FFC00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E48225-DF1B-4C04-A666-204665265CCD}"/>
                </a:ext>
              </a:extLst>
            </p:cNvPr>
            <p:cNvSpPr/>
            <p:nvPr/>
          </p:nvSpPr>
          <p:spPr>
            <a:xfrm>
              <a:off x="7829721" y="3974185"/>
              <a:ext cx="907389" cy="1537615"/>
            </a:xfrm>
            <a:prstGeom prst="rect">
              <a:avLst/>
            </a:prstGeom>
            <a:solidFill>
              <a:srgbClr val="FFC000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FD8958-64BD-4271-8D1A-02E7D00411C2}"/>
                </a:ext>
              </a:extLst>
            </p:cNvPr>
            <p:cNvSpPr/>
            <p:nvPr/>
          </p:nvSpPr>
          <p:spPr>
            <a:xfrm>
              <a:off x="8020048" y="5511800"/>
              <a:ext cx="806279" cy="1346201"/>
            </a:xfrm>
            <a:prstGeom prst="rect">
              <a:avLst/>
            </a:prstGeom>
            <a:solidFill>
              <a:srgbClr val="FFC000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547BF4-2FFC-4176-91CE-FB4895B9D3B3}"/>
                </a:ext>
              </a:extLst>
            </p:cNvPr>
            <p:cNvSpPr/>
            <p:nvPr/>
          </p:nvSpPr>
          <p:spPr>
            <a:xfrm>
              <a:off x="9072391" y="5504180"/>
              <a:ext cx="936684" cy="122239"/>
            </a:xfrm>
            <a:prstGeom prst="rect">
              <a:avLst/>
            </a:prstGeom>
            <a:solidFill>
              <a:srgbClr val="FFC00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B719B74-63BB-4E5E-926B-F649160A5EB6}"/>
                </a:ext>
              </a:extLst>
            </p:cNvPr>
            <p:cNvSpPr/>
            <p:nvPr/>
          </p:nvSpPr>
          <p:spPr>
            <a:xfrm>
              <a:off x="9175261" y="5626419"/>
              <a:ext cx="749790" cy="1231581"/>
            </a:xfrm>
            <a:prstGeom prst="rect">
              <a:avLst/>
            </a:prstGeom>
            <a:solidFill>
              <a:srgbClr val="FFC00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2806D61-7A11-4EDE-85FC-19884CFFB627}"/>
                </a:ext>
              </a:extLst>
            </p:cNvPr>
            <p:cNvSpPr/>
            <p:nvPr/>
          </p:nvSpPr>
          <p:spPr>
            <a:xfrm>
              <a:off x="8636000" y="4425950"/>
              <a:ext cx="730250" cy="2432050"/>
            </a:xfrm>
            <a:custGeom>
              <a:avLst/>
              <a:gdLst>
                <a:gd name="connsiteX0" fmla="*/ 539750 w 730250"/>
                <a:gd name="connsiteY0" fmla="*/ 2432050 h 2432050"/>
                <a:gd name="connsiteX1" fmla="*/ 539750 w 730250"/>
                <a:gd name="connsiteY1" fmla="*/ 1212850 h 2432050"/>
                <a:gd name="connsiteX2" fmla="*/ 444500 w 730250"/>
                <a:gd name="connsiteY2" fmla="*/ 1212850 h 2432050"/>
                <a:gd name="connsiteX3" fmla="*/ 444500 w 730250"/>
                <a:gd name="connsiteY3" fmla="*/ 1079500 h 2432050"/>
                <a:gd name="connsiteX4" fmla="*/ 730250 w 730250"/>
                <a:gd name="connsiteY4" fmla="*/ 1079500 h 2432050"/>
                <a:gd name="connsiteX5" fmla="*/ 730250 w 730250"/>
                <a:gd name="connsiteY5" fmla="*/ 171450 h 2432050"/>
                <a:gd name="connsiteX6" fmla="*/ 393700 w 730250"/>
                <a:gd name="connsiteY6" fmla="*/ 0 h 2432050"/>
                <a:gd name="connsiteX7" fmla="*/ 127000 w 730250"/>
                <a:gd name="connsiteY7" fmla="*/ 101600 h 2432050"/>
                <a:gd name="connsiteX8" fmla="*/ 0 w 730250"/>
                <a:gd name="connsiteY8" fmla="*/ 152400 h 2432050"/>
                <a:gd name="connsiteX9" fmla="*/ 0 w 730250"/>
                <a:gd name="connsiteY9" fmla="*/ 1149350 h 2432050"/>
                <a:gd name="connsiteX10" fmla="*/ 158750 w 730250"/>
                <a:gd name="connsiteY10" fmla="*/ 1149350 h 2432050"/>
                <a:gd name="connsiteX11" fmla="*/ 158750 w 730250"/>
                <a:gd name="connsiteY11" fmla="*/ 2425700 h 2432050"/>
                <a:gd name="connsiteX12" fmla="*/ 539750 w 730250"/>
                <a:gd name="connsiteY12" fmla="*/ 2432050 h 243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250" h="2432050">
                  <a:moveTo>
                    <a:pt x="539750" y="2432050"/>
                  </a:moveTo>
                  <a:lnTo>
                    <a:pt x="539750" y="1212850"/>
                  </a:lnTo>
                  <a:lnTo>
                    <a:pt x="444500" y="1212850"/>
                  </a:lnTo>
                  <a:lnTo>
                    <a:pt x="444500" y="1079500"/>
                  </a:lnTo>
                  <a:lnTo>
                    <a:pt x="730250" y="1079500"/>
                  </a:lnTo>
                  <a:lnTo>
                    <a:pt x="730250" y="171450"/>
                  </a:lnTo>
                  <a:lnTo>
                    <a:pt x="393700" y="0"/>
                  </a:lnTo>
                  <a:lnTo>
                    <a:pt x="127000" y="101600"/>
                  </a:lnTo>
                  <a:lnTo>
                    <a:pt x="0" y="152400"/>
                  </a:lnTo>
                  <a:lnTo>
                    <a:pt x="0" y="1149350"/>
                  </a:lnTo>
                  <a:lnTo>
                    <a:pt x="158750" y="1149350"/>
                  </a:lnTo>
                  <a:lnTo>
                    <a:pt x="158750" y="2425700"/>
                  </a:lnTo>
                  <a:lnTo>
                    <a:pt x="539750" y="2432050"/>
                  </a:lnTo>
                  <a:close/>
                </a:path>
              </a:pathLst>
            </a:custGeom>
            <a:solidFill>
              <a:srgbClr val="FFC00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16F0BE-D21F-48E1-BA70-993C2FF4BA03}"/>
                </a:ext>
              </a:extLst>
            </p:cNvPr>
            <p:cNvSpPr/>
            <p:nvPr/>
          </p:nvSpPr>
          <p:spPr>
            <a:xfrm>
              <a:off x="-1755629" y="6296246"/>
              <a:ext cx="8515522" cy="561754"/>
            </a:xfrm>
            <a:prstGeom prst="rect">
              <a:avLst/>
            </a:prstGeom>
            <a:solidFill>
              <a:srgbClr val="FFC00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3D0001-53B5-4315-9839-DF6BDD2D1C21}"/>
                </a:ext>
              </a:extLst>
            </p:cNvPr>
            <p:cNvSpPr/>
            <p:nvPr/>
          </p:nvSpPr>
          <p:spPr>
            <a:xfrm>
              <a:off x="9925051" y="6399885"/>
              <a:ext cx="2266949" cy="458115"/>
            </a:xfrm>
            <a:prstGeom prst="rect">
              <a:avLst/>
            </a:prstGeom>
            <a:solidFill>
              <a:srgbClr val="FFC00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89F8DDFC-EC04-4388-8191-F52252D05F5F}"/>
              </a:ext>
            </a:extLst>
          </p:cNvPr>
          <p:cNvSpPr/>
          <p:nvPr/>
        </p:nvSpPr>
        <p:spPr>
          <a:xfrm>
            <a:off x="-396686" y="4066668"/>
            <a:ext cx="16551275" cy="2425700"/>
          </a:xfrm>
          <a:custGeom>
            <a:avLst/>
            <a:gdLst>
              <a:gd name="connsiteX0" fmla="*/ 0 w 12223750"/>
              <a:gd name="connsiteY0" fmla="*/ 2292350 h 2413000"/>
              <a:gd name="connsiteX1" fmla="*/ 4019550 w 12223750"/>
              <a:gd name="connsiteY1" fmla="*/ 2292350 h 2413000"/>
              <a:gd name="connsiteX2" fmla="*/ 4019550 w 12223750"/>
              <a:gd name="connsiteY2" fmla="*/ 1638300 h 2413000"/>
              <a:gd name="connsiteX3" fmla="*/ 4419600 w 12223750"/>
              <a:gd name="connsiteY3" fmla="*/ 1638300 h 2413000"/>
              <a:gd name="connsiteX4" fmla="*/ 4419600 w 12223750"/>
              <a:gd name="connsiteY4" fmla="*/ 1822450 h 2413000"/>
              <a:gd name="connsiteX5" fmla="*/ 4781550 w 12223750"/>
              <a:gd name="connsiteY5" fmla="*/ 1822450 h 2413000"/>
              <a:gd name="connsiteX6" fmla="*/ 4781550 w 12223750"/>
              <a:gd name="connsiteY6" fmla="*/ 2133600 h 2413000"/>
              <a:gd name="connsiteX7" fmla="*/ 4603750 w 12223750"/>
              <a:gd name="connsiteY7" fmla="*/ 2133600 h 2413000"/>
              <a:gd name="connsiteX8" fmla="*/ 4603750 w 12223750"/>
              <a:gd name="connsiteY8" fmla="*/ 793750 h 2413000"/>
              <a:gd name="connsiteX9" fmla="*/ 5314950 w 12223750"/>
              <a:gd name="connsiteY9" fmla="*/ 793750 h 2413000"/>
              <a:gd name="connsiteX10" fmla="*/ 5314950 w 12223750"/>
              <a:gd name="connsiteY10" fmla="*/ 1536700 h 2413000"/>
              <a:gd name="connsiteX11" fmla="*/ 5080000 w 12223750"/>
              <a:gd name="connsiteY11" fmla="*/ 1536700 h 2413000"/>
              <a:gd name="connsiteX12" fmla="*/ 5080000 w 12223750"/>
              <a:gd name="connsiteY12" fmla="*/ 0 h 2413000"/>
              <a:gd name="connsiteX13" fmla="*/ 6026150 w 12223750"/>
              <a:gd name="connsiteY13" fmla="*/ 0 h 2413000"/>
              <a:gd name="connsiteX14" fmla="*/ 6026150 w 12223750"/>
              <a:gd name="connsiteY14" fmla="*/ 1612900 h 2413000"/>
              <a:gd name="connsiteX15" fmla="*/ 5905500 w 12223750"/>
              <a:gd name="connsiteY15" fmla="*/ 1612900 h 2413000"/>
              <a:gd name="connsiteX16" fmla="*/ 5905500 w 12223750"/>
              <a:gd name="connsiteY16" fmla="*/ 603250 h 2413000"/>
              <a:gd name="connsiteX17" fmla="*/ 6286500 w 12223750"/>
              <a:gd name="connsiteY17" fmla="*/ 431800 h 2413000"/>
              <a:gd name="connsiteX18" fmla="*/ 6629400 w 12223750"/>
              <a:gd name="connsiteY18" fmla="*/ 615950 h 2413000"/>
              <a:gd name="connsiteX19" fmla="*/ 6629400 w 12223750"/>
              <a:gd name="connsiteY19" fmla="*/ 1968500 h 2413000"/>
              <a:gd name="connsiteX20" fmla="*/ 6445250 w 12223750"/>
              <a:gd name="connsiteY20" fmla="*/ 1968500 h 2413000"/>
              <a:gd name="connsiteX21" fmla="*/ 6445250 w 12223750"/>
              <a:gd name="connsiteY21" fmla="*/ 1644650 h 2413000"/>
              <a:gd name="connsiteX22" fmla="*/ 6388100 w 12223750"/>
              <a:gd name="connsiteY22" fmla="*/ 1644650 h 2413000"/>
              <a:gd name="connsiteX23" fmla="*/ 6388100 w 12223750"/>
              <a:gd name="connsiteY23" fmla="*/ 1549400 h 2413000"/>
              <a:gd name="connsiteX24" fmla="*/ 7308850 w 12223750"/>
              <a:gd name="connsiteY24" fmla="*/ 1549400 h 2413000"/>
              <a:gd name="connsiteX25" fmla="*/ 7308850 w 12223750"/>
              <a:gd name="connsiteY25" fmla="*/ 1625600 h 2413000"/>
              <a:gd name="connsiteX26" fmla="*/ 7200900 w 12223750"/>
              <a:gd name="connsiteY26" fmla="*/ 1625600 h 2413000"/>
              <a:gd name="connsiteX27" fmla="*/ 7200900 w 12223750"/>
              <a:gd name="connsiteY27" fmla="*/ 2413000 h 2413000"/>
              <a:gd name="connsiteX28" fmla="*/ 12223750 w 12223750"/>
              <a:gd name="connsiteY28" fmla="*/ 2330450 h 2413000"/>
              <a:gd name="connsiteX0" fmla="*/ 0 w 12261850"/>
              <a:gd name="connsiteY0" fmla="*/ 2292350 h 2432416"/>
              <a:gd name="connsiteX1" fmla="*/ 4019550 w 12261850"/>
              <a:gd name="connsiteY1" fmla="*/ 2292350 h 2432416"/>
              <a:gd name="connsiteX2" fmla="*/ 4019550 w 12261850"/>
              <a:gd name="connsiteY2" fmla="*/ 1638300 h 2432416"/>
              <a:gd name="connsiteX3" fmla="*/ 4419600 w 12261850"/>
              <a:gd name="connsiteY3" fmla="*/ 1638300 h 2432416"/>
              <a:gd name="connsiteX4" fmla="*/ 4419600 w 12261850"/>
              <a:gd name="connsiteY4" fmla="*/ 1822450 h 2432416"/>
              <a:gd name="connsiteX5" fmla="*/ 4781550 w 12261850"/>
              <a:gd name="connsiteY5" fmla="*/ 1822450 h 2432416"/>
              <a:gd name="connsiteX6" fmla="*/ 4781550 w 12261850"/>
              <a:gd name="connsiteY6" fmla="*/ 2133600 h 2432416"/>
              <a:gd name="connsiteX7" fmla="*/ 4603750 w 12261850"/>
              <a:gd name="connsiteY7" fmla="*/ 2133600 h 2432416"/>
              <a:gd name="connsiteX8" fmla="*/ 4603750 w 12261850"/>
              <a:gd name="connsiteY8" fmla="*/ 793750 h 2432416"/>
              <a:gd name="connsiteX9" fmla="*/ 5314950 w 12261850"/>
              <a:gd name="connsiteY9" fmla="*/ 793750 h 2432416"/>
              <a:gd name="connsiteX10" fmla="*/ 5314950 w 12261850"/>
              <a:gd name="connsiteY10" fmla="*/ 1536700 h 2432416"/>
              <a:gd name="connsiteX11" fmla="*/ 5080000 w 12261850"/>
              <a:gd name="connsiteY11" fmla="*/ 1536700 h 2432416"/>
              <a:gd name="connsiteX12" fmla="*/ 5080000 w 12261850"/>
              <a:gd name="connsiteY12" fmla="*/ 0 h 2432416"/>
              <a:gd name="connsiteX13" fmla="*/ 6026150 w 12261850"/>
              <a:gd name="connsiteY13" fmla="*/ 0 h 2432416"/>
              <a:gd name="connsiteX14" fmla="*/ 6026150 w 12261850"/>
              <a:gd name="connsiteY14" fmla="*/ 1612900 h 2432416"/>
              <a:gd name="connsiteX15" fmla="*/ 5905500 w 12261850"/>
              <a:gd name="connsiteY15" fmla="*/ 1612900 h 2432416"/>
              <a:gd name="connsiteX16" fmla="*/ 5905500 w 12261850"/>
              <a:gd name="connsiteY16" fmla="*/ 603250 h 2432416"/>
              <a:gd name="connsiteX17" fmla="*/ 6286500 w 12261850"/>
              <a:gd name="connsiteY17" fmla="*/ 431800 h 2432416"/>
              <a:gd name="connsiteX18" fmla="*/ 6629400 w 12261850"/>
              <a:gd name="connsiteY18" fmla="*/ 615950 h 2432416"/>
              <a:gd name="connsiteX19" fmla="*/ 6629400 w 12261850"/>
              <a:gd name="connsiteY19" fmla="*/ 1968500 h 2432416"/>
              <a:gd name="connsiteX20" fmla="*/ 6445250 w 12261850"/>
              <a:gd name="connsiteY20" fmla="*/ 1968500 h 2432416"/>
              <a:gd name="connsiteX21" fmla="*/ 6445250 w 12261850"/>
              <a:gd name="connsiteY21" fmla="*/ 1644650 h 2432416"/>
              <a:gd name="connsiteX22" fmla="*/ 6388100 w 12261850"/>
              <a:gd name="connsiteY22" fmla="*/ 1644650 h 2432416"/>
              <a:gd name="connsiteX23" fmla="*/ 6388100 w 12261850"/>
              <a:gd name="connsiteY23" fmla="*/ 1549400 h 2432416"/>
              <a:gd name="connsiteX24" fmla="*/ 7308850 w 12261850"/>
              <a:gd name="connsiteY24" fmla="*/ 1549400 h 2432416"/>
              <a:gd name="connsiteX25" fmla="*/ 7308850 w 12261850"/>
              <a:gd name="connsiteY25" fmla="*/ 1625600 h 2432416"/>
              <a:gd name="connsiteX26" fmla="*/ 7200900 w 12261850"/>
              <a:gd name="connsiteY26" fmla="*/ 1625600 h 2432416"/>
              <a:gd name="connsiteX27" fmla="*/ 7200900 w 12261850"/>
              <a:gd name="connsiteY27" fmla="*/ 2413000 h 2432416"/>
              <a:gd name="connsiteX28" fmla="*/ 12261850 w 12261850"/>
              <a:gd name="connsiteY28" fmla="*/ 2425700 h 2432416"/>
              <a:gd name="connsiteX0" fmla="*/ 0 w 12261850"/>
              <a:gd name="connsiteY0" fmla="*/ 2292350 h 2425700"/>
              <a:gd name="connsiteX1" fmla="*/ 4019550 w 12261850"/>
              <a:gd name="connsiteY1" fmla="*/ 2292350 h 2425700"/>
              <a:gd name="connsiteX2" fmla="*/ 4019550 w 12261850"/>
              <a:gd name="connsiteY2" fmla="*/ 1638300 h 2425700"/>
              <a:gd name="connsiteX3" fmla="*/ 4419600 w 12261850"/>
              <a:gd name="connsiteY3" fmla="*/ 1638300 h 2425700"/>
              <a:gd name="connsiteX4" fmla="*/ 4419600 w 12261850"/>
              <a:gd name="connsiteY4" fmla="*/ 1822450 h 2425700"/>
              <a:gd name="connsiteX5" fmla="*/ 4781550 w 12261850"/>
              <a:gd name="connsiteY5" fmla="*/ 1822450 h 2425700"/>
              <a:gd name="connsiteX6" fmla="*/ 4781550 w 12261850"/>
              <a:gd name="connsiteY6" fmla="*/ 2133600 h 2425700"/>
              <a:gd name="connsiteX7" fmla="*/ 4603750 w 12261850"/>
              <a:gd name="connsiteY7" fmla="*/ 2133600 h 2425700"/>
              <a:gd name="connsiteX8" fmla="*/ 4603750 w 12261850"/>
              <a:gd name="connsiteY8" fmla="*/ 793750 h 2425700"/>
              <a:gd name="connsiteX9" fmla="*/ 5314950 w 12261850"/>
              <a:gd name="connsiteY9" fmla="*/ 793750 h 2425700"/>
              <a:gd name="connsiteX10" fmla="*/ 5314950 w 12261850"/>
              <a:gd name="connsiteY10" fmla="*/ 1536700 h 2425700"/>
              <a:gd name="connsiteX11" fmla="*/ 5080000 w 12261850"/>
              <a:gd name="connsiteY11" fmla="*/ 1536700 h 2425700"/>
              <a:gd name="connsiteX12" fmla="*/ 5080000 w 12261850"/>
              <a:gd name="connsiteY12" fmla="*/ 0 h 2425700"/>
              <a:gd name="connsiteX13" fmla="*/ 6026150 w 12261850"/>
              <a:gd name="connsiteY13" fmla="*/ 0 h 2425700"/>
              <a:gd name="connsiteX14" fmla="*/ 6026150 w 12261850"/>
              <a:gd name="connsiteY14" fmla="*/ 1612900 h 2425700"/>
              <a:gd name="connsiteX15" fmla="*/ 5905500 w 12261850"/>
              <a:gd name="connsiteY15" fmla="*/ 1612900 h 2425700"/>
              <a:gd name="connsiteX16" fmla="*/ 5905500 w 12261850"/>
              <a:gd name="connsiteY16" fmla="*/ 603250 h 2425700"/>
              <a:gd name="connsiteX17" fmla="*/ 6286500 w 12261850"/>
              <a:gd name="connsiteY17" fmla="*/ 431800 h 2425700"/>
              <a:gd name="connsiteX18" fmla="*/ 6629400 w 12261850"/>
              <a:gd name="connsiteY18" fmla="*/ 615950 h 2425700"/>
              <a:gd name="connsiteX19" fmla="*/ 6629400 w 12261850"/>
              <a:gd name="connsiteY19" fmla="*/ 1968500 h 2425700"/>
              <a:gd name="connsiteX20" fmla="*/ 6445250 w 12261850"/>
              <a:gd name="connsiteY20" fmla="*/ 1968500 h 2425700"/>
              <a:gd name="connsiteX21" fmla="*/ 6445250 w 12261850"/>
              <a:gd name="connsiteY21" fmla="*/ 1644650 h 2425700"/>
              <a:gd name="connsiteX22" fmla="*/ 6388100 w 12261850"/>
              <a:gd name="connsiteY22" fmla="*/ 1644650 h 2425700"/>
              <a:gd name="connsiteX23" fmla="*/ 6388100 w 12261850"/>
              <a:gd name="connsiteY23" fmla="*/ 1549400 h 2425700"/>
              <a:gd name="connsiteX24" fmla="*/ 7308850 w 12261850"/>
              <a:gd name="connsiteY24" fmla="*/ 1549400 h 2425700"/>
              <a:gd name="connsiteX25" fmla="*/ 7308850 w 12261850"/>
              <a:gd name="connsiteY25" fmla="*/ 1625600 h 2425700"/>
              <a:gd name="connsiteX26" fmla="*/ 7200900 w 12261850"/>
              <a:gd name="connsiteY26" fmla="*/ 1625600 h 2425700"/>
              <a:gd name="connsiteX27" fmla="*/ 7200900 w 12261850"/>
              <a:gd name="connsiteY27" fmla="*/ 2413000 h 2425700"/>
              <a:gd name="connsiteX28" fmla="*/ 12261850 w 12261850"/>
              <a:gd name="connsiteY28" fmla="*/ 2425700 h 2425700"/>
              <a:gd name="connsiteX0" fmla="*/ 0 w 14998700"/>
              <a:gd name="connsiteY0" fmla="*/ 2286000 h 2425700"/>
              <a:gd name="connsiteX1" fmla="*/ 6756400 w 14998700"/>
              <a:gd name="connsiteY1" fmla="*/ 2292350 h 2425700"/>
              <a:gd name="connsiteX2" fmla="*/ 6756400 w 14998700"/>
              <a:gd name="connsiteY2" fmla="*/ 1638300 h 2425700"/>
              <a:gd name="connsiteX3" fmla="*/ 7156450 w 14998700"/>
              <a:gd name="connsiteY3" fmla="*/ 1638300 h 2425700"/>
              <a:gd name="connsiteX4" fmla="*/ 7156450 w 14998700"/>
              <a:gd name="connsiteY4" fmla="*/ 1822450 h 2425700"/>
              <a:gd name="connsiteX5" fmla="*/ 7518400 w 14998700"/>
              <a:gd name="connsiteY5" fmla="*/ 1822450 h 2425700"/>
              <a:gd name="connsiteX6" fmla="*/ 7518400 w 14998700"/>
              <a:gd name="connsiteY6" fmla="*/ 2133600 h 2425700"/>
              <a:gd name="connsiteX7" fmla="*/ 7340600 w 14998700"/>
              <a:gd name="connsiteY7" fmla="*/ 2133600 h 2425700"/>
              <a:gd name="connsiteX8" fmla="*/ 7340600 w 14998700"/>
              <a:gd name="connsiteY8" fmla="*/ 793750 h 2425700"/>
              <a:gd name="connsiteX9" fmla="*/ 8051800 w 14998700"/>
              <a:gd name="connsiteY9" fmla="*/ 793750 h 2425700"/>
              <a:gd name="connsiteX10" fmla="*/ 8051800 w 14998700"/>
              <a:gd name="connsiteY10" fmla="*/ 1536700 h 2425700"/>
              <a:gd name="connsiteX11" fmla="*/ 7816850 w 14998700"/>
              <a:gd name="connsiteY11" fmla="*/ 1536700 h 2425700"/>
              <a:gd name="connsiteX12" fmla="*/ 7816850 w 14998700"/>
              <a:gd name="connsiteY12" fmla="*/ 0 h 2425700"/>
              <a:gd name="connsiteX13" fmla="*/ 8763000 w 14998700"/>
              <a:gd name="connsiteY13" fmla="*/ 0 h 2425700"/>
              <a:gd name="connsiteX14" fmla="*/ 8763000 w 14998700"/>
              <a:gd name="connsiteY14" fmla="*/ 1612900 h 2425700"/>
              <a:gd name="connsiteX15" fmla="*/ 8642350 w 14998700"/>
              <a:gd name="connsiteY15" fmla="*/ 1612900 h 2425700"/>
              <a:gd name="connsiteX16" fmla="*/ 8642350 w 14998700"/>
              <a:gd name="connsiteY16" fmla="*/ 603250 h 2425700"/>
              <a:gd name="connsiteX17" fmla="*/ 9023350 w 14998700"/>
              <a:gd name="connsiteY17" fmla="*/ 431800 h 2425700"/>
              <a:gd name="connsiteX18" fmla="*/ 9366250 w 14998700"/>
              <a:gd name="connsiteY18" fmla="*/ 615950 h 2425700"/>
              <a:gd name="connsiteX19" fmla="*/ 9366250 w 14998700"/>
              <a:gd name="connsiteY19" fmla="*/ 1968500 h 2425700"/>
              <a:gd name="connsiteX20" fmla="*/ 9182100 w 14998700"/>
              <a:gd name="connsiteY20" fmla="*/ 1968500 h 2425700"/>
              <a:gd name="connsiteX21" fmla="*/ 9182100 w 14998700"/>
              <a:gd name="connsiteY21" fmla="*/ 1644650 h 2425700"/>
              <a:gd name="connsiteX22" fmla="*/ 9124950 w 14998700"/>
              <a:gd name="connsiteY22" fmla="*/ 1644650 h 2425700"/>
              <a:gd name="connsiteX23" fmla="*/ 9124950 w 14998700"/>
              <a:gd name="connsiteY23" fmla="*/ 1549400 h 2425700"/>
              <a:gd name="connsiteX24" fmla="*/ 10045700 w 14998700"/>
              <a:gd name="connsiteY24" fmla="*/ 1549400 h 2425700"/>
              <a:gd name="connsiteX25" fmla="*/ 10045700 w 14998700"/>
              <a:gd name="connsiteY25" fmla="*/ 1625600 h 2425700"/>
              <a:gd name="connsiteX26" fmla="*/ 9937750 w 14998700"/>
              <a:gd name="connsiteY26" fmla="*/ 1625600 h 2425700"/>
              <a:gd name="connsiteX27" fmla="*/ 9937750 w 14998700"/>
              <a:gd name="connsiteY27" fmla="*/ 2413000 h 2425700"/>
              <a:gd name="connsiteX28" fmla="*/ 14998700 w 14998700"/>
              <a:gd name="connsiteY28" fmla="*/ 2425700 h 2425700"/>
              <a:gd name="connsiteX0" fmla="*/ 0 w 16551275"/>
              <a:gd name="connsiteY0" fmla="*/ 2295525 h 2425700"/>
              <a:gd name="connsiteX1" fmla="*/ 8308975 w 16551275"/>
              <a:gd name="connsiteY1" fmla="*/ 2292350 h 2425700"/>
              <a:gd name="connsiteX2" fmla="*/ 8308975 w 16551275"/>
              <a:gd name="connsiteY2" fmla="*/ 1638300 h 2425700"/>
              <a:gd name="connsiteX3" fmla="*/ 8709025 w 16551275"/>
              <a:gd name="connsiteY3" fmla="*/ 1638300 h 2425700"/>
              <a:gd name="connsiteX4" fmla="*/ 8709025 w 16551275"/>
              <a:gd name="connsiteY4" fmla="*/ 1822450 h 2425700"/>
              <a:gd name="connsiteX5" fmla="*/ 9070975 w 16551275"/>
              <a:gd name="connsiteY5" fmla="*/ 1822450 h 2425700"/>
              <a:gd name="connsiteX6" fmla="*/ 9070975 w 16551275"/>
              <a:gd name="connsiteY6" fmla="*/ 2133600 h 2425700"/>
              <a:gd name="connsiteX7" fmla="*/ 8893175 w 16551275"/>
              <a:gd name="connsiteY7" fmla="*/ 2133600 h 2425700"/>
              <a:gd name="connsiteX8" fmla="*/ 8893175 w 16551275"/>
              <a:gd name="connsiteY8" fmla="*/ 793750 h 2425700"/>
              <a:gd name="connsiteX9" fmla="*/ 9604375 w 16551275"/>
              <a:gd name="connsiteY9" fmla="*/ 793750 h 2425700"/>
              <a:gd name="connsiteX10" fmla="*/ 9604375 w 16551275"/>
              <a:gd name="connsiteY10" fmla="*/ 1536700 h 2425700"/>
              <a:gd name="connsiteX11" fmla="*/ 9369425 w 16551275"/>
              <a:gd name="connsiteY11" fmla="*/ 1536700 h 2425700"/>
              <a:gd name="connsiteX12" fmla="*/ 9369425 w 16551275"/>
              <a:gd name="connsiteY12" fmla="*/ 0 h 2425700"/>
              <a:gd name="connsiteX13" fmla="*/ 10315575 w 16551275"/>
              <a:gd name="connsiteY13" fmla="*/ 0 h 2425700"/>
              <a:gd name="connsiteX14" fmla="*/ 10315575 w 16551275"/>
              <a:gd name="connsiteY14" fmla="*/ 1612900 h 2425700"/>
              <a:gd name="connsiteX15" fmla="*/ 10194925 w 16551275"/>
              <a:gd name="connsiteY15" fmla="*/ 1612900 h 2425700"/>
              <a:gd name="connsiteX16" fmla="*/ 10194925 w 16551275"/>
              <a:gd name="connsiteY16" fmla="*/ 603250 h 2425700"/>
              <a:gd name="connsiteX17" fmla="*/ 10575925 w 16551275"/>
              <a:gd name="connsiteY17" fmla="*/ 431800 h 2425700"/>
              <a:gd name="connsiteX18" fmla="*/ 10918825 w 16551275"/>
              <a:gd name="connsiteY18" fmla="*/ 615950 h 2425700"/>
              <a:gd name="connsiteX19" fmla="*/ 10918825 w 16551275"/>
              <a:gd name="connsiteY19" fmla="*/ 1968500 h 2425700"/>
              <a:gd name="connsiteX20" fmla="*/ 10734675 w 16551275"/>
              <a:gd name="connsiteY20" fmla="*/ 1968500 h 2425700"/>
              <a:gd name="connsiteX21" fmla="*/ 10734675 w 16551275"/>
              <a:gd name="connsiteY21" fmla="*/ 1644650 h 2425700"/>
              <a:gd name="connsiteX22" fmla="*/ 10677525 w 16551275"/>
              <a:gd name="connsiteY22" fmla="*/ 1644650 h 2425700"/>
              <a:gd name="connsiteX23" fmla="*/ 10677525 w 16551275"/>
              <a:gd name="connsiteY23" fmla="*/ 1549400 h 2425700"/>
              <a:gd name="connsiteX24" fmla="*/ 11598275 w 16551275"/>
              <a:gd name="connsiteY24" fmla="*/ 1549400 h 2425700"/>
              <a:gd name="connsiteX25" fmla="*/ 11598275 w 16551275"/>
              <a:gd name="connsiteY25" fmla="*/ 1625600 h 2425700"/>
              <a:gd name="connsiteX26" fmla="*/ 11490325 w 16551275"/>
              <a:gd name="connsiteY26" fmla="*/ 1625600 h 2425700"/>
              <a:gd name="connsiteX27" fmla="*/ 11490325 w 16551275"/>
              <a:gd name="connsiteY27" fmla="*/ 2413000 h 2425700"/>
              <a:gd name="connsiteX28" fmla="*/ 16551275 w 16551275"/>
              <a:gd name="connsiteY28" fmla="*/ 242570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551275" h="2425700">
                <a:moveTo>
                  <a:pt x="0" y="2295525"/>
                </a:moveTo>
                <a:lnTo>
                  <a:pt x="8308975" y="2292350"/>
                </a:lnTo>
                <a:lnTo>
                  <a:pt x="8308975" y="1638300"/>
                </a:lnTo>
                <a:lnTo>
                  <a:pt x="8709025" y="1638300"/>
                </a:lnTo>
                <a:lnTo>
                  <a:pt x="8709025" y="1822450"/>
                </a:lnTo>
                <a:lnTo>
                  <a:pt x="9070975" y="1822450"/>
                </a:lnTo>
                <a:lnTo>
                  <a:pt x="9070975" y="2133600"/>
                </a:lnTo>
                <a:lnTo>
                  <a:pt x="8893175" y="2133600"/>
                </a:lnTo>
                <a:lnTo>
                  <a:pt x="8893175" y="793750"/>
                </a:lnTo>
                <a:lnTo>
                  <a:pt x="9604375" y="793750"/>
                </a:lnTo>
                <a:lnTo>
                  <a:pt x="9604375" y="1536700"/>
                </a:lnTo>
                <a:lnTo>
                  <a:pt x="9369425" y="1536700"/>
                </a:lnTo>
                <a:lnTo>
                  <a:pt x="9369425" y="0"/>
                </a:lnTo>
                <a:lnTo>
                  <a:pt x="10315575" y="0"/>
                </a:lnTo>
                <a:lnTo>
                  <a:pt x="10315575" y="1612900"/>
                </a:lnTo>
                <a:lnTo>
                  <a:pt x="10194925" y="1612900"/>
                </a:lnTo>
                <a:lnTo>
                  <a:pt x="10194925" y="603250"/>
                </a:lnTo>
                <a:lnTo>
                  <a:pt x="10575925" y="431800"/>
                </a:lnTo>
                <a:lnTo>
                  <a:pt x="10918825" y="615950"/>
                </a:lnTo>
                <a:lnTo>
                  <a:pt x="10918825" y="1968500"/>
                </a:lnTo>
                <a:lnTo>
                  <a:pt x="10734675" y="1968500"/>
                </a:lnTo>
                <a:lnTo>
                  <a:pt x="10734675" y="1644650"/>
                </a:lnTo>
                <a:lnTo>
                  <a:pt x="10677525" y="1644650"/>
                </a:lnTo>
                <a:lnTo>
                  <a:pt x="10677525" y="1549400"/>
                </a:lnTo>
                <a:lnTo>
                  <a:pt x="11598275" y="1549400"/>
                </a:lnTo>
                <a:lnTo>
                  <a:pt x="11598275" y="1625600"/>
                </a:lnTo>
                <a:lnTo>
                  <a:pt x="11490325" y="1625600"/>
                </a:lnTo>
                <a:lnTo>
                  <a:pt x="11490325" y="2413000"/>
                </a:lnTo>
                <a:lnTo>
                  <a:pt x="16551275" y="242570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5B2C1F-0A35-45AC-99B3-436AFD326ACF}"/>
              </a:ext>
            </a:extLst>
          </p:cNvPr>
          <p:cNvSpPr/>
          <p:nvPr/>
        </p:nvSpPr>
        <p:spPr>
          <a:xfrm>
            <a:off x="3667497" y="1081804"/>
            <a:ext cx="7458696" cy="194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i="1">
                <a:solidFill>
                  <a:prstClr val="black"/>
                </a:solidFill>
              </a:rPr>
              <a:t>LA PLATEFORME DE COLLABORATION POUR DÉTECTER, SUSCITER ET METTRE EN ŒUVRE DES SOLUTIONS BAS CARBONE POUR LE BÂTIMENT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F29D60-7B0E-EDBC-575E-92753E8900F8}"/>
              </a:ext>
            </a:extLst>
          </p:cNvPr>
          <p:cNvSpPr txBox="1"/>
          <p:nvPr/>
        </p:nvSpPr>
        <p:spPr>
          <a:xfrm>
            <a:off x="2743199" y="2659377"/>
            <a:ext cx="825399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/>
              <a:t>Accélérer la réussite des seuils futurs de la RE2020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2B2382-56E1-6906-D794-92557C5E95C4}"/>
              </a:ext>
            </a:extLst>
          </p:cNvPr>
          <p:cNvSpPr txBox="1"/>
          <p:nvPr/>
        </p:nvSpPr>
        <p:spPr>
          <a:xfrm rot="44">
            <a:off x="6377621" y="3763717"/>
            <a:ext cx="2456661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27 juin 2023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533DDC6-9A3B-CBAE-E2B6-F76170C24E1A}"/>
              </a:ext>
            </a:extLst>
          </p:cNvPr>
          <p:cNvSpPr txBox="1"/>
          <p:nvPr/>
        </p:nvSpPr>
        <p:spPr>
          <a:xfrm>
            <a:off x="11680234" y="11269"/>
            <a:ext cx="511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/>
              <a:t>CRO</a:t>
            </a:r>
          </a:p>
        </p:txBody>
      </p:sp>
    </p:spTree>
    <p:extLst>
      <p:ext uri="{BB962C8B-B14F-4D97-AF65-F5344CB8AC3E}">
        <p14:creationId xmlns:p14="http://schemas.microsoft.com/office/powerpoint/2010/main" val="239801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999ADB-3443-32BE-7FEE-F90A14E55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4306" y="2717800"/>
            <a:ext cx="5847443" cy="1212425"/>
          </a:xfrm>
        </p:spPr>
        <p:txBody>
          <a:bodyPr>
            <a:normAutofit/>
          </a:bodyPr>
          <a:lstStyle/>
          <a:p>
            <a:pPr algn="ctr"/>
            <a:r>
              <a:rPr lang="fr-FR"/>
              <a:t>L’Observatoire RE2020 du HUB</a:t>
            </a:r>
            <a:endParaRPr lang="fr-FR" sz="46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07A2BF-F456-2A24-7ACC-1AF4C21D76F6}"/>
              </a:ext>
            </a:extLst>
          </p:cNvPr>
          <p:cNvSpPr txBox="1"/>
          <p:nvPr/>
        </p:nvSpPr>
        <p:spPr>
          <a:xfrm>
            <a:off x="2041603" y="4036407"/>
            <a:ext cx="521866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Les nouveaux ordres de grandeur</a:t>
            </a:r>
          </a:p>
        </p:txBody>
      </p:sp>
    </p:spTree>
    <p:extLst>
      <p:ext uri="{BB962C8B-B14F-4D97-AF65-F5344CB8AC3E}">
        <p14:creationId xmlns:p14="http://schemas.microsoft.com/office/powerpoint/2010/main" val="259883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BA2F6-C8C6-3E2F-BB52-B8172265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Ordres de grandeurs : messages-clés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13DF4A-9C56-82A2-27D8-B25A20F33A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4570" y="369032"/>
            <a:ext cx="2797403" cy="413799"/>
          </a:xfrm>
        </p:spPr>
        <p:txBody>
          <a:bodyPr>
            <a:normAutofit fontScale="85000" lnSpcReduction="20000"/>
          </a:bodyPr>
          <a:lstStyle/>
          <a:p>
            <a:r>
              <a:rPr lang="fr-FR"/>
              <a:t>Observatoire RE2020 : les nouveaux ODG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5EDFC8-CD22-9D5A-CE7F-98458EAD8F86}"/>
              </a:ext>
            </a:extLst>
          </p:cNvPr>
          <p:cNvSpPr txBox="1"/>
          <p:nvPr/>
        </p:nvSpPr>
        <p:spPr>
          <a:xfrm>
            <a:off x="4294816" y="1492501"/>
            <a:ext cx="3727057" cy="4661165"/>
          </a:xfrm>
          <a:prstGeom prst="rect">
            <a:avLst/>
          </a:prstGeom>
          <a:solidFill>
            <a:srgbClr val="67A78F">
              <a:alpha val="57007"/>
            </a:srgbClr>
          </a:solidFill>
          <a:ln w="28575"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sz="1800"/>
          </a:p>
          <a:p>
            <a:pPr algn="ctr"/>
            <a:endParaRPr lang="fr-FR"/>
          </a:p>
          <a:p>
            <a:pPr algn="ctr"/>
            <a:r>
              <a:rPr lang="fr-FR"/>
              <a:t>Les </a:t>
            </a:r>
            <a:r>
              <a:rPr lang="fr-FR" b="1"/>
              <a:t>composants</a:t>
            </a:r>
            <a:r>
              <a:rPr lang="fr-FR"/>
              <a:t> représentent </a:t>
            </a:r>
            <a:r>
              <a:rPr lang="fr-FR" b="1"/>
              <a:t>2/3 de l’impact carbone</a:t>
            </a:r>
            <a:r>
              <a:rPr lang="fr-FR"/>
              <a:t> des bâtiments de logements collectifs de l’échantillon.</a:t>
            </a:r>
            <a:endParaRPr lang="fr-FR">
              <a:ea typeface="Calibri"/>
              <a:cs typeface="Calibri"/>
            </a:endParaRPr>
          </a:p>
          <a:p>
            <a:pPr algn="ctr"/>
            <a:endParaRPr lang="fr-FR"/>
          </a:p>
          <a:p>
            <a:pPr algn="ctr"/>
            <a:r>
              <a:rPr lang="fr-FR"/>
              <a:t>La </a:t>
            </a:r>
            <a:r>
              <a:rPr lang="fr-FR" b="1"/>
              <a:t>consommation d’énergie </a:t>
            </a:r>
            <a:r>
              <a:rPr lang="fr-FR"/>
              <a:t>demeure un poste important de l’empreinte carbone des composants (25%).</a:t>
            </a:r>
            <a:endParaRPr lang="fr-FR">
              <a:ea typeface="Calibri"/>
              <a:cs typeface="Calibri"/>
            </a:endParaRPr>
          </a:p>
          <a:p>
            <a:pPr algn="ctr"/>
            <a:endParaRPr lang="fr-FR"/>
          </a:p>
          <a:p>
            <a:pPr algn="ctr"/>
            <a:r>
              <a:rPr lang="fr-FR" b="1"/>
              <a:t>L’eau est également contributeur non négligeable, </a:t>
            </a:r>
            <a:r>
              <a:rPr lang="fr-FR"/>
              <a:t>en plus de la question de </a:t>
            </a:r>
            <a:r>
              <a:rPr lang="fr-FR" b="1"/>
              <a:t>disponibilité</a:t>
            </a:r>
            <a:r>
              <a:rPr lang="fr-FR"/>
              <a:t> de la ressource.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F20E5F-BC20-3C09-7CEB-9A21339E0265}"/>
              </a:ext>
            </a:extLst>
          </p:cNvPr>
          <p:cNvSpPr txBox="1"/>
          <p:nvPr/>
        </p:nvSpPr>
        <p:spPr>
          <a:xfrm>
            <a:off x="8216502" y="1492500"/>
            <a:ext cx="3727054" cy="4661165"/>
          </a:xfrm>
          <a:prstGeom prst="rect">
            <a:avLst/>
          </a:prstGeom>
          <a:solidFill>
            <a:srgbClr val="C8D7EB">
              <a:alpha val="69804"/>
            </a:srgbClr>
          </a:solidFill>
          <a:ln w="28575"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dirty="0"/>
          </a:p>
          <a:p>
            <a:pPr algn="ctr"/>
            <a:endParaRPr lang="fr-FR"/>
          </a:p>
          <a:p>
            <a:pPr algn="ctr"/>
            <a:r>
              <a:rPr lang="fr-FR" b="1"/>
              <a:t>L’évaluation de l’empreinte </a:t>
            </a:r>
            <a:r>
              <a:rPr lang="fr-FR" b="1" dirty="0"/>
              <a:t>carbone </a:t>
            </a:r>
            <a:r>
              <a:rPr lang="fr-FR" b="1"/>
              <a:t>est </a:t>
            </a:r>
            <a:r>
              <a:rPr lang="fr-FR" b="1" dirty="0"/>
              <a:t>en </a:t>
            </a:r>
            <a:r>
              <a:rPr lang="fr-FR" b="1"/>
              <a:t>nette amélioration par rapport à l’Expérimentation E</a:t>
            </a:r>
            <a:r>
              <a:rPr lang="fr-FR" b="1" dirty="0"/>
              <a:t>+</a:t>
            </a:r>
            <a:r>
              <a:rPr lang="fr-FR" b="1"/>
              <a:t>C-</a:t>
            </a:r>
            <a:r>
              <a:rPr lang="fr-FR" b="1" dirty="0"/>
              <a:t> </a:t>
            </a:r>
            <a:r>
              <a:rPr lang="fr-FR"/>
              <a:t>avec des données plus précises.</a:t>
            </a:r>
            <a:endParaRPr lang="fr-FR">
              <a:ea typeface="Calibri"/>
              <a:cs typeface="Calibri"/>
            </a:endParaRPr>
          </a:p>
          <a:p>
            <a:pPr algn="ctr"/>
            <a:endParaRPr lang="fr-FR" b="1"/>
          </a:p>
          <a:p>
            <a:pPr algn="ctr"/>
            <a:r>
              <a:rPr lang="fr-FR" b="1" dirty="0"/>
              <a:t>Les énergies de chauffage de l’échantillon ont drastiquement changé depuis </a:t>
            </a:r>
            <a:r>
              <a:rPr lang="fr-FR" b="1"/>
              <a:t>l’Expérimentation</a:t>
            </a:r>
            <a:r>
              <a:rPr lang="fr-FR" b="1" dirty="0"/>
              <a:t> E+C-.</a:t>
            </a:r>
            <a:endParaRPr lang="fr-FR" b="1"/>
          </a:p>
          <a:p>
            <a:pPr algn="ctr"/>
            <a:endParaRPr lang="fr-FR" sz="1050" b="1"/>
          </a:p>
          <a:p>
            <a:pPr algn="ctr"/>
            <a:r>
              <a:rPr lang="fr-FR" dirty="0"/>
              <a:t>Aucun bâtiment de l’échantillon </a:t>
            </a:r>
            <a:r>
              <a:rPr lang="fr-FR"/>
              <a:t>ne </a:t>
            </a:r>
            <a:r>
              <a:rPr lang="fr-FR" dirty="0"/>
              <a:t>se chauffe au 100% gaz.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9E45EE-BB3E-5720-C673-5BE7374FEC42}"/>
              </a:ext>
            </a:extLst>
          </p:cNvPr>
          <p:cNvSpPr txBox="1"/>
          <p:nvPr/>
        </p:nvSpPr>
        <p:spPr>
          <a:xfrm>
            <a:off x="373131" y="1499923"/>
            <a:ext cx="3727056" cy="4661165"/>
          </a:xfrm>
          <a:prstGeom prst="rect">
            <a:avLst/>
          </a:prstGeom>
          <a:solidFill>
            <a:srgbClr val="FFCCC0"/>
          </a:solidFill>
          <a:ln w="28575"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dirty="0"/>
              <a:t>Dès aujourd’hui, on observe </a:t>
            </a:r>
            <a:r>
              <a:rPr lang="fr-FR" b="1" dirty="0"/>
              <a:t>des bâtiments de logements collectifs qui passent les seuils </a:t>
            </a:r>
            <a:r>
              <a:rPr lang="fr-FR" b="1"/>
              <a:t>carbone </a:t>
            </a:r>
            <a:r>
              <a:rPr lang="fr-FR" b="1" dirty="0"/>
              <a:t>2025 et 2028 en Énergie et Construction.</a:t>
            </a:r>
            <a:r>
              <a:rPr lang="fr-FR" b="1"/>
              <a:t> </a:t>
            </a:r>
            <a:r>
              <a:rPr lang="fr-FR"/>
              <a:t> </a:t>
            </a:r>
            <a:endParaRPr lang="fr-FR">
              <a:ea typeface="Calibri"/>
              <a:cs typeface="Calibri"/>
            </a:endParaRPr>
          </a:p>
          <a:p>
            <a:pPr algn="ctr"/>
            <a:endParaRPr lang="fr-FR" dirty="0"/>
          </a:p>
          <a:p>
            <a:pPr algn="ctr"/>
            <a:r>
              <a:rPr lang="fr-FR" dirty="0"/>
              <a:t>Les seuils </a:t>
            </a:r>
            <a:r>
              <a:rPr lang="fr-FR"/>
              <a:t>carbone </a:t>
            </a:r>
            <a:r>
              <a:rPr lang="fr-FR" dirty="0"/>
              <a:t>en </a:t>
            </a:r>
            <a:r>
              <a:rPr lang="fr-FR" b="1" dirty="0"/>
              <a:t>Construction</a:t>
            </a:r>
            <a:r>
              <a:rPr lang="fr-FR" dirty="0"/>
              <a:t> sont </a:t>
            </a:r>
            <a:r>
              <a:rPr lang="fr-FR" b="1" dirty="0"/>
              <a:t>passés</a:t>
            </a:r>
            <a:r>
              <a:rPr lang="fr-FR" dirty="0"/>
              <a:t> </a:t>
            </a:r>
            <a:r>
              <a:rPr lang="fr-FR" b="1" dirty="0"/>
              <a:t>dans des proportions moindres</a:t>
            </a:r>
            <a:r>
              <a:rPr lang="fr-FR" b="1"/>
              <a:t> que les seuils en Energie.</a:t>
            </a:r>
            <a:endParaRPr lang="fr-FR" b="1">
              <a:ea typeface="Calibri"/>
              <a:cs typeface="Calibri"/>
            </a:endParaRPr>
          </a:p>
          <a:p>
            <a:pPr algn="ctr"/>
            <a:endParaRPr lang="fr-FR" b="1"/>
          </a:p>
          <a:p>
            <a:pPr algn="ctr"/>
            <a:r>
              <a:rPr lang="fr-FR"/>
              <a:t>Lors des passages de seuils, des efforts de décarbonation sont observés sur </a:t>
            </a:r>
            <a:r>
              <a:rPr lang="fr-FR" b="1"/>
              <a:t>les trois macro-lots</a:t>
            </a:r>
            <a:r>
              <a:rPr lang="fr-FR" dirty="0"/>
              <a:t>.</a:t>
            </a:r>
            <a:endParaRPr lang="fr-FR">
              <a:ea typeface="Calibri"/>
              <a:cs typeface="Calibri"/>
            </a:endParaRPr>
          </a:p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BF7108-65FA-AAD3-94AE-5B87DF6468D0}"/>
              </a:ext>
            </a:extLst>
          </p:cNvPr>
          <p:cNvSpPr/>
          <p:nvPr/>
        </p:nvSpPr>
        <p:spPr>
          <a:xfrm>
            <a:off x="8216502" y="1492501"/>
            <a:ext cx="3727054" cy="646331"/>
          </a:xfrm>
          <a:prstGeom prst="rect">
            <a:avLst/>
          </a:prstGeom>
          <a:solidFill>
            <a:srgbClr val="516591"/>
          </a:solidFill>
          <a:ln>
            <a:solidFill>
              <a:srgbClr val="667C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b="1"/>
          </a:p>
          <a:p>
            <a:pPr algn="ctr"/>
            <a:r>
              <a:rPr lang="fr-FR" b="1"/>
              <a:t>Caractéristiques de l’échantillon</a:t>
            </a:r>
          </a:p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80713B-F968-8B85-AD3A-D8D3A225363A}"/>
              </a:ext>
            </a:extLst>
          </p:cNvPr>
          <p:cNvSpPr/>
          <p:nvPr/>
        </p:nvSpPr>
        <p:spPr>
          <a:xfrm>
            <a:off x="4294817" y="1492501"/>
            <a:ext cx="3727055" cy="646331"/>
          </a:xfrm>
          <a:prstGeom prst="rect">
            <a:avLst/>
          </a:prstGeom>
          <a:solidFill>
            <a:srgbClr val="5F8C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r-FR" b="1"/>
              <a:t>Répartition de l’impact carbone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654DC-313A-1351-5DB2-766F7EF716C1}"/>
              </a:ext>
            </a:extLst>
          </p:cNvPr>
          <p:cNvSpPr/>
          <p:nvPr/>
        </p:nvSpPr>
        <p:spPr>
          <a:xfrm>
            <a:off x="373132" y="1456379"/>
            <a:ext cx="3727054" cy="646331"/>
          </a:xfrm>
          <a:prstGeom prst="rect">
            <a:avLst/>
          </a:prstGeom>
          <a:solidFill>
            <a:srgbClr val="B6120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r-FR" b="1"/>
              <a:t>Seuils RE2020</a:t>
            </a:r>
          </a:p>
        </p:txBody>
      </p:sp>
      <p:pic>
        <p:nvPicPr>
          <p:cNvPr id="12" name="Picture 2" descr="Projet de compensation carbone &quot;Légumineuses&quot; - Agrosolutions">
            <a:extLst>
              <a:ext uri="{FF2B5EF4-FFF2-40B4-BE49-F238E27FC236}">
                <a16:creationId xmlns:a16="http://schemas.microsoft.com/office/drawing/2014/main" id="{86BF96D5-8BC6-45FC-D89A-0453ADA4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159071" y="1061432"/>
            <a:ext cx="802851" cy="836603"/>
          </a:xfrm>
          <a:prstGeom prst="rect">
            <a:avLst/>
          </a:prstGeom>
          <a:noFill/>
        </p:spPr>
      </p:pic>
      <p:pic>
        <p:nvPicPr>
          <p:cNvPr id="14" name="Graphique 13" descr="Feu avec un remplissage uni">
            <a:extLst>
              <a:ext uri="{FF2B5EF4-FFF2-40B4-BE49-F238E27FC236}">
                <a16:creationId xmlns:a16="http://schemas.microsoft.com/office/drawing/2014/main" id="{2A568D6F-4CCC-88DF-D4B8-8186EA01B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2930" y="1061432"/>
            <a:ext cx="646331" cy="646331"/>
          </a:xfrm>
          <a:prstGeom prst="rect">
            <a:avLst/>
          </a:prstGeom>
        </p:spPr>
      </p:pic>
      <p:pic>
        <p:nvPicPr>
          <p:cNvPr id="16" name="Graphique 15" descr="Presse-papiers mixte avec un remplissage uni">
            <a:extLst>
              <a:ext uri="{FF2B5EF4-FFF2-40B4-BE49-F238E27FC236}">
                <a16:creationId xmlns:a16="http://schemas.microsoft.com/office/drawing/2014/main" id="{24E898CE-AC75-7639-EF98-F791E84B3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074" y="1157211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01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4633AF4-C56E-96E9-7BE9-19B7445E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Notre échantillon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FB133DE-F0EB-2E77-370F-A2BCACA8E064}"/>
              </a:ext>
            </a:extLst>
          </p:cNvPr>
          <p:cNvGrpSpPr/>
          <p:nvPr/>
        </p:nvGrpSpPr>
        <p:grpSpPr>
          <a:xfrm>
            <a:off x="392579" y="1798375"/>
            <a:ext cx="7315370" cy="4244486"/>
            <a:chOff x="442701" y="1910341"/>
            <a:chExt cx="7315370" cy="4244486"/>
          </a:xfrm>
        </p:grpSpPr>
        <p:sp>
          <p:nvSpPr>
            <p:cNvPr id="8" name="Rectangle 45">
              <a:extLst>
                <a:ext uri="{FF2B5EF4-FFF2-40B4-BE49-F238E27FC236}">
                  <a16:creationId xmlns:a16="http://schemas.microsoft.com/office/drawing/2014/main" id="{00E7A673-268D-B002-70AB-55F7F7568A57}"/>
                </a:ext>
              </a:extLst>
            </p:cNvPr>
            <p:cNvSpPr/>
            <p:nvPr/>
          </p:nvSpPr>
          <p:spPr bwMode="auto">
            <a:xfrm>
              <a:off x="442701" y="1910341"/>
              <a:ext cx="7315370" cy="424448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9" name="Groupe 53">
              <a:extLst>
                <a:ext uri="{FF2B5EF4-FFF2-40B4-BE49-F238E27FC236}">
                  <a16:creationId xmlns:a16="http://schemas.microsoft.com/office/drawing/2014/main" id="{0631A118-224B-DF23-2C77-221B9BCC9F19}"/>
                </a:ext>
              </a:extLst>
            </p:cNvPr>
            <p:cNvGrpSpPr/>
            <p:nvPr/>
          </p:nvGrpSpPr>
          <p:grpSpPr bwMode="auto">
            <a:xfrm>
              <a:off x="2375158" y="2167746"/>
              <a:ext cx="3754161" cy="855176"/>
              <a:chOff x="3490411" y="2424355"/>
              <a:chExt cx="3754161" cy="855176"/>
            </a:xfrm>
          </p:grpSpPr>
          <p:sp>
            <p:nvSpPr>
              <p:cNvPr id="10" name="ZoneTexte 54">
                <a:extLst>
                  <a:ext uri="{FF2B5EF4-FFF2-40B4-BE49-F238E27FC236}">
                    <a16:creationId xmlns:a16="http://schemas.microsoft.com/office/drawing/2014/main" id="{CADE3F43-5200-9291-F6E7-5A10E9B39E5E}"/>
                  </a:ext>
                </a:extLst>
              </p:cNvPr>
              <p:cNvSpPr txBox="1"/>
              <p:nvPr/>
            </p:nvSpPr>
            <p:spPr bwMode="auto">
              <a:xfrm>
                <a:off x="3490411" y="2571645"/>
                <a:ext cx="37541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</a:t>
                </a:r>
                <a:r>
                  <a:rPr lang="fr-F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bâtiments de logements collectifs </a:t>
                </a:r>
                <a:endPara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11" name="Image 55">
                <a:extLst>
                  <a:ext uri="{FF2B5EF4-FFF2-40B4-BE49-F238E27FC236}">
                    <a16:creationId xmlns:a16="http://schemas.microsoft.com/office/drawing/2014/main" id="{6F42F357-688D-BC1D-349B-9CA7EDFE7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 flipH="1">
                <a:off x="3502275" y="2424355"/>
                <a:ext cx="357634" cy="773812"/>
              </a:xfrm>
              <a:prstGeom prst="rect">
                <a:avLst/>
              </a:prstGeom>
            </p:spPr>
          </p:pic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E388EEC-6794-5148-BA24-095D40D16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31" t="6730" r="6018" b="7795"/>
            <a:stretch/>
          </p:blipFill>
          <p:spPr>
            <a:xfrm>
              <a:off x="799879" y="3896947"/>
              <a:ext cx="3371722" cy="1953177"/>
            </a:xfrm>
            <a:prstGeom prst="rect">
              <a:avLst/>
            </a:prstGeom>
          </p:spPr>
        </p:pic>
        <p:sp>
          <p:nvSpPr>
            <p:cNvPr id="13" name="ZoneTexte 54">
              <a:extLst>
                <a:ext uri="{FF2B5EF4-FFF2-40B4-BE49-F238E27FC236}">
                  <a16:creationId xmlns:a16="http://schemas.microsoft.com/office/drawing/2014/main" id="{FFBC96A2-2A8B-5BE5-C1B2-3B3A22F3C7A7}"/>
                </a:ext>
              </a:extLst>
            </p:cNvPr>
            <p:cNvSpPr txBox="1"/>
            <p:nvPr/>
          </p:nvSpPr>
          <p:spPr bwMode="auto">
            <a:xfrm>
              <a:off x="442701" y="3287308"/>
              <a:ext cx="3755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2000" b="1">
                  <a:solidFill>
                    <a:schemeClr val="accent3"/>
                  </a:solidFill>
                </a:rPr>
                <a:t>Atteinte des seuils </a:t>
              </a:r>
              <a:r>
                <a:rPr lang="fr-FR" sz="2000" b="1" err="1">
                  <a:solidFill>
                    <a:schemeClr val="accent3"/>
                  </a:solidFill>
                </a:rPr>
                <a:t>Ic</a:t>
              </a:r>
              <a:r>
                <a:rPr lang="fr-FR" sz="2000" b="1" baseline="-25000" err="1">
                  <a:solidFill>
                    <a:schemeClr val="accent3"/>
                  </a:solidFill>
                </a:rPr>
                <a:t>construction</a:t>
              </a:r>
              <a:endParaRPr lang="fr-FR" sz="2000">
                <a:solidFill>
                  <a:schemeClr val="accent3"/>
                </a:solidFill>
              </a:endParaRPr>
            </a:p>
          </p:txBody>
        </p:sp>
        <p:sp>
          <p:nvSpPr>
            <p:cNvPr id="15" name="ZoneTexte 54">
              <a:extLst>
                <a:ext uri="{FF2B5EF4-FFF2-40B4-BE49-F238E27FC236}">
                  <a16:creationId xmlns:a16="http://schemas.microsoft.com/office/drawing/2014/main" id="{0A768A05-6F34-C270-455A-0CA9E215589E}"/>
                </a:ext>
              </a:extLst>
            </p:cNvPr>
            <p:cNvSpPr txBox="1"/>
            <p:nvPr/>
          </p:nvSpPr>
          <p:spPr bwMode="auto">
            <a:xfrm>
              <a:off x="3932160" y="3313433"/>
              <a:ext cx="3755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2000" b="1">
                  <a:solidFill>
                    <a:schemeClr val="accent3"/>
                  </a:solidFill>
                </a:rPr>
                <a:t>Atteinte des seuils </a:t>
              </a:r>
              <a:r>
                <a:rPr lang="fr-FR" sz="2000" b="1" err="1">
                  <a:solidFill>
                    <a:schemeClr val="accent3"/>
                  </a:solidFill>
                </a:rPr>
                <a:t>Ic</a:t>
              </a:r>
              <a:r>
                <a:rPr lang="fr-FR" sz="2000" b="1" baseline="-25000" err="1">
                  <a:solidFill>
                    <a:schemeClr val="accent3"/>
                  </a:solidFill>
                </a:rPr>
                <a:t>énergie</a:t>
              </a:r>
              <a:endParaRPr lang="fr-FR" sz="2000">
                <a:solidFill>
                  <a:schemeClr val="accent3"/>
                </a:solidFill>
              </a:endParaRP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3419DAB-5F54-9A0A-D821-D183BCBA0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86" r="5512" b="10422"/>
            <a:stretch/>
          </p:blipFill>
          <p:spPr>
            <a:xfrm>
              <a:off x="4213636" y="3867330"/>
              <a:ext cx="3440227" cy="1953178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D46405B-27CA-B137-3543-9C6FF8B54084}"/>
              </a:ext>
            </a:extLst>
          </p:cNvPr>
          <p:cNvSpPr txBox="1"/>
          <p:nvPr/>
        </p:nvSpPr>
        <p:spPr>
          <a:xfrm>
            <a:off x="8307977" y="2589910"/>
            <a:ext cx="3493429" cy="2124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 algn="ctr" rtl="0" fontAlgn="base"/>
            <a:r>
              <a:rPr lang="fr-FR" b="1" dirty="0">
                <a:solidFill>
                  <a:schemeClr val="accent2"/>
                </a:solidFill>
                <a:latin typeface="Calibri"/>
                <a:cs typeface="Calibri"/>
              </a:rPr>
              <a:t>Les seuils 2025 et 2028 pour la construction et pour l’énergie sont accessibles dès aujourd’hui</a:t>
            </a:r>
          </a:p>
          <a:p>
            <a:pPr algn="ctr" rtl="0" fontAlgn="base"/>
            <a:endParaRPr lang="fr-FR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algn="ctr" rtl="0" fontAlgn="base"/>
            <a:r>
              <a:rPr lang="fr-FR" dirty="0"/>
              <a:t>Les seuils </a:t>
            </a:r>
            <a:r>
              <a:rPr lang="fr-FR" dirty="0" err="1"/>
              <a:t>Ic</a:t>
            </a:r>
            <a:r>
              <a:rPr lang="fr-FR" baseline="-25000" dirty="0" err="1"/>
              <a:t>construction</a:t>
            </a:r>
            <a:r>
              <a:rPr lang="fr-FR" baseline="-25000" dirty="0"/>
              <a:t> </a:t>
            </a:r>
            <a:r>
              <a:rPr lang="fr-FR" dirty="0"/>
              <a:t>pour 2025 et 2028 sont plus difficiles à atteindre que les seuils </a:t>
            </a:r>
            <a:r>
              <a:rPr lang="fr-FR" dirty="0" err="1"/>
              <a:t>Ic</a:t>
            </a:r>
            <a:r>
              <a:rPr lang="fr-FR" baseline="-25000" dirty="0" err="1"/>
              <a:t>énergie</a:t>
            </a:r>
            <a:endParaRPr lang="fr-FR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" name="Forme en L 4">
            <a:extLst>
              <a:ext uri="{FF2B5EF4-FFF2-40B4-BE49-F238E27FC236}">
                <a16:creationId xmlns:a16="http://schemas.microsoft.com/office/drawing/2014/main" id="{D43D8A3B-534B-3F19-A2B4-E3C2D864559E}"/>
              </a:ext>
            </a:extLst>
          </p:cNvPr>
          <p:cNvSpPr/>
          <p:nvPr/>
        </p:nvSpPr>
        <p:spPr>
          <a:xfrm>
            <a:off x="8189205" y="4322294"/>
            <a:ext cx="694264" cy="496474"/>
          </a:xfrm>
          <a:prstGeom prst="corner">
            <a:avLst>
              <a:gd name="adj1" fmla="val 26071"/>
              <a:gd name="adj2" fmla="val 236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600"/>
          </a:p>
        </p:txBody>
      </p:sp>
      <p:sp>
        <p:nvSpPr>
          <p:cNvPr id="7" name="Forme en L 6">
            <a:extLst>
              <a:ext uri="{FF2B5EF4-FFF2-40B4-BE49-F238E27FC236}">
                <a16:creationId xmlns:a16="http://schemas.microsoft.com/office/drawing/2014/main" id="{03C46D82-7653-6DC4-1779-01D669F82A0C}"/>
              </a:ext>
            </a:extLst>
          </p:cNvPr>
          <p:cNvSpPr/>
          <p:nvPr/>
        </p:nvSpPr>
        <p:spPr>
          <a:xfrm rot="10800000">
            <a:off x="11399332" y="2445172"/>
            <a:ext cx="532118" cy="632759"/>
          </a:xfrm>
          <a:prstGeom prst="corner">
            <a:avLst>
              <a:gd name="adj1" fmla="val 27469"/>
              <a:gd name="adj2" fmla="val 2434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60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9CA7A0B3-ED02-DCA2-EC9F-5601E5F17740}"/>
              </a:ext>
            </a:extLst>
          </p:cNvPr>
          <p:cNvSpPr txBox="1">
            <a:spLocks/>
          </p:cNvSpPr>
          <p:nvPr/>
        </p:nvSpPr>
        <p:spPr>
          <a:xfrm>
            <a:off x="8274570" y="369032"/>
            <a:ext cx="2797403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les nouveaux ODG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C63FDBB-3CCD-610B-4387-02565C296002}"/>
              </a:ext>
            </a:extLst>
          </p:cNvPr>
          <p:cNvSpPr txBox="1"/>
          <p:nvPr/>
        </p:nvSpPr>
        <p:spPr>
          <a:xfrm>
            <a:off x="373129" y="1297746"/>
            <a:ext cx="94425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/>
              <a:t>Composé de </a:t>
            </a:r>
            <a:r>
              <a:rPr lang="fr-FR" b="1">
                <a:solidFill>
                  <a:srgbClr val="FF0000"/>
                </a:solidFill>
              </a:rPr>
              <a:t>projets réels des membres du hub</a:t>
            </a:r>
            <a:r>
              <a:rPr lang="fr-FR"/>
              <a:t>, en cours ou existants</a:t>
            </a:r>
          </a:p>
        </p:txBody>
      </p:sp>
    </p:spTree>
    <p:extLst>
      <p:ext uri="{BB962C8B-B14F-4D97-AF65-F5344CB8AC3E}">
        <p14:creationId xmlns:p14="http://schemas.microsoft.com/office/powerpoint/2010/main" val="17512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A670D8-A62B-9379-8BA9-4ECB07FD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9" y="312928"/>
            <a:ext cx="8279804" cy="1325563"/>
          </a:xfrm>
        </p:spPr>
        <p:txBody>
          <a:bodyPr>
            <a:normAutofit fontScale="90000"/>
          </a:bodyPr>
          <a:lstStyle/>
          <a:p>
            <a:r>
              <a:rPr lang="fr-FR"/>
              <a:t>Les ordres de grandeur de l’impact carbone pour un bâtiment de logements collectifs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5A0131E-5470-6696-C65C-1C2FF9E646A8}"/>
              </a:ext>
            </a:extLst>
          </p:cNvPr>
          <p:cNvGrpSpPr/>
          <p:nvPr/>
        </p:nvGrpSpPr>
        <p:grpSpPr>
          <a:xfrm>
            <a:off x="5511950" y="3612935"/>
            <a:ext cx="6375255" cy="2806518"/>
            <a:chOff x="4748463" y="6102962"/>
            <a:chExt cx="7030064" cy="131803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AD93C1E-9779-3CE9-8E13-5968D8CDB48E}"/>
                </a:ext>
              </a:extLst>
            </p:cNvPr>
            <p:cNvSpPr txBox="1"/>
            <p:nvPr/>
          </p:nvSpPr>
          <p:spPr>
            <a:xfrm>
              <a:off x="4844393" y="6142594"/>
              <a:ext cx="6904586" cy="12387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45720" rIns="91440" bIns="45720" anchor="t">
              <a:noAutofit/>
            </a:bodyPr>
            <a:lstStyle/>
            <a:p>
              <a:pPr algn="ctr" rtl="0" fontAlgn="base"/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Sur cet échantillon, les composants représentent la majorité de l’impact carbone du logement collectif neuf</a:t>
              </a:r>
            </a:p>
            <a:p>
              <a:pPr algn="ctr" rtl="0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/>
              <a:r>
                <a:rPr lang="fr-FR"/>
                <a:t>La </a:t>
              </a:r>
              <a:r>
                <a:rPr lang="fr-FR" b="1"/>
                <a:t>consommation d’énergie </a:t>
              </a:r>
              <a:r>
                <a:rPr lang="fr-FR"/>
                <a:t>reste un poste important pour un logement collectif (25% de l’impact carbone) </a:t>
              </a:r>
            </a:p>
            <a:p>
              <a:pPr algn="ctr"/>
              <a:endParaRPr lang="fr-FR"/>
            </a:p>
            <a:p>
              <a:pPr algn="ctr"/>
              <a:r>
                <a:rPr lang="fr-FR"/>
                <a:t>En plus de l’enjeu de la </a:t>
              </a:r>
              <a:r>
                <a:rPr lang="fr-FR" b="1"/>
                <a:t>disponibilité de la ressource, la consommation d’eau représente un impact carbone non négligeable</a:t>
              </a:r>
              <a:r>
                <a:rPr lang="fr-FR"/>
                <a:t> (7% de l’impact carbone)</a:t>
              </a:r>
            </a:p>
            <a:p>
              <a:pPr algn="ctr" rtl="0" fontAlgn="base"/>
              <a:endParaRPr lang="fr-FR" b="1" i="0">
                <a:solidFill>
                  <a:schemeClr val="accent2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9117D60-A091-E0E3-1152-3A4F112A8EDB}"/>
                </a:ext>
              </a:extLst>
            </p:cNvPr>
            <p:cNvGrpSpPr/>
            <p:nvPr/>
          </p:nvGrpSpPr>
          <p:grpSpPr>
            <a:xfrm>
              <a:off x="4748463" y="6102962"/>
              <a:ext cx="7030064" cy="1318030"/>
              <a:chOff x="616540" y="1264577"/>
              <a:chExt cx="3346576" cy="687040"/>
            </a:xfrm>
          </p:grpSpPr>
          <p:sp>
            <p:nvSpPr>
              <p:cNvPr id="12" name="Forme en L 11">
                <a:extLst>
                  <a:ext uri="{FF2B5EF4-FFF2-40B4-BE49-F238E27FC236}">
                    <a16:creationId xmlns:a16="http://schemas.microsoft.com/office/drawing/2014/main" id="{774244FD-2E41-FE93-8E6E-9686C35120EF}"/>
                  </a:ext>
                </a:extLst>
              </p:cNvPr>
              <p:cNvSpPr/>
              <p:nvPr/>
            </p:nvSpPr>
            <p:spPr>
              <a:xfrm>
                <a:off x="616540" y="1859513"/>
                <a:ext cx="178587" cy="92104"/>
              </a:xfrm>
              <a:prstGeom prst="corner">
                <a:avLst>
                  <a:gd name="adj1" fmla="val 26071"/>
                  <a:gd name="adj2" fmla="val 2362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3" name="Forme en L 12">
                <a:extLst>
                  <a:ext uri="{FF2B5EF4-FFF2-40B4-BE49-F238E27FC236}">
                    <a16:creationId xmlns:a16="http://schemas.microsoft.com/office/drawing/2014/main" id="{202778B6-0EC5-BD9F-AB6F-8949FC9D6184}"/>
                  </a:ext>
                </a:extLst>
              </p:cNvPr>
              <p:cNvSpPr/>
              <p:nvPr/>
            </p:nvSpPr>
            <p:spPr>
              <a:xfrm rot="10800000">
                <a:off x="3807890" y="1264577"/>
                <a:ext cx="155226" cy="92983"/>
              </a:xfrm>
              <a:prstGeom prst="corner">
                <a:avLst>
                  <a:gd name="adj1" fmla="val 27469"/>
                  <a:gd name="adj2" fmla="val 2434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AFC45C55-4D2F-C9F5-1BDE-B0E085CBA6B1}"/>
              </a:ext>
            </a:extLst>
          </p:cNvPr>
          <p:cNvSpPr txBox="1"/>
          <p:nvPr/>
        </p:nvSpPr>
        <p:spPr>
          <a:xfrm rot="16200000">
            <a:off x="-682297" y="3974818"/>
            <a:ext cx="2351314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i="1">
                <a:cs typeface="Calibri"/>
              </a:rPr>
              <a:t>kgCO</a:t>
            </a:r>
            <a:r>
              <a:rPr lang="fr-FR" sz="1400" i="1" baseline="-25000">
                <a:cs typeface="Calibri"/>
              </a:rPr>
              <a:t>2</a:t>
            </a:r>
            <a:r>
              <a:rPr lang="fr-FR" sz="1400" i="1">
                <a:cs typeface="Calibri"/>
              </a:rPr>
              <a:t>e/m</a:t>
            </a:r>
            <a:r>
              <a:rPr lang="fr-FR" sz="1400" i="1" baseline="30000">
                <a:cs typeface="Calibri"/>
              </a:rPr>
              <a:t>²</a:t>
            </a:r>
            <a:r>
              <a:rPr lang="fr-FR" sz="1400" i="1">
                <a:cs typeface="Calibri"/>
              </a:rPr>
              <a:t> sur 50 ans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D5B680-BDF4-88C9-361A-4AFC4FF81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92"/>
          <a:stretch/>
        </p:blipFill>
        <p:spPr>
          <a:xfrm>
            <a:off x="707100" y="2397558"/>
            <a:ext cx="4737100" cy="402189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7391384-076F-39DB-B5B9-1973F87A317B}"/>
              </a:ext>
            </a:extLst>
          </p:cNvPr>
          <p:cNvSpPr txBox="1"/>
          <p:nvPr/>
        </p:nvSpPr>
        <p:spPr>
          <a:xfrm>
            <a:off x="2034142" y="2315176"/>
            <a:ext cx="11059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/>
              <a:t>1024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55D09F7-B59D-59A4-E2F7-3438EB6E931C}"/>
              </a:ext>
            </a:extLst>
          </p:cNvPr>
          <p:cNvSpPr/>
          <p:nvPr/>
        </p:nvSpPr>
        <p:spPr>
          <a:xfrm>
            <a:off x="3241257" y="2577761"/>
            <a:ext cx="585358" cy="345703"/>
          </a:xfrm>
          <a:prstGeom prst="ellipse">
            <a:avLst/>
          </a:prstGeom>
          <a:solidFill>
            <a:srgbClr val="E2E6EE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entury Gothic" panose="020B0502020202020204" pitchFamily="34" charset="0"/>
              </a:rPr>
              <a:t>7 %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58312A0-CBA0-343B-F08C-1B8AB447B627}"/>
              </a:ext>
            </a:extLst>
          </p:cNvPr>
          <p:cNvSpPr/>
          <p:nvPr/>
        </p:nvSpPr>
        <p:spPr>
          <a:xfrm>
            <a:off x="3227189" y="3204278"/>
            <a:ext cx="585358" cy="345703"/>
          </a:xfrm>
          <a:prstGeom prst="ellipse">
            <a:avLst/>
          </a:prstGeom>
          <a:solidFill>
            <a:srgbClr val="7D90B5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bg1"/>
                </a:solidFill>
                <a:latin typeface="Century Gothic" panose="020B0502020202020204" pitchFamily="34" charset="0"/>
              </a:rPr>
              <a:t>25 %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6025DE0-A40A-FD9F-643C-156E27CE99C6}"/>
              </a:ext>
            </a:extLst>
          </p:cNvPr>
          <p:cNvSpPr/>
          <p:nvPr/>
        </p:nvSpPr>
        <p:spPr>
          <a:xfrm>
            <a:off x="3274821" y="4826548"/>
            <a:ext cx="585358" cy="345703"/>
          </a:xfrm>
          <a:prstGeom prst="ellipse">
            <a:avLst/>
          </a:prstGeom>
          <a:solidFill>
            <a:srgbClr val="3D4C6B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bg1"/>
                </a:solidFill>
                <a:latin typeface="Century Gothic" panose="020B0502020202020204" pitchFamily="34" charset="0"/>
              </a:rPr>
              <a:t>66 %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C719287-F6EF-41FE-F251-D510F528B0B8}"/>
              </a:ext>
            </a:extLst>
          </p:cNvPr>
          <p:cNvSpPr/>
          <p:nvPr/>
        </p:nvSpPr>
        <p:spPr>
          <a:xfrm>
            <a:off x="8353208" y="2359889"/>
            <a:ext cx="965236" cy="947940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6374954-105E-84E9-8ADB-582EBD45FCAD}"/>
              </a:ext>
            </a:extLst>
          </p:cNvPr>
          <p:cNvSpPr txBox="1"/>
          <p:nvPr/>
        </p:nvSpPr>
        <p:spPr>
          <a:xfrm>
            <a:off x="8418633" y="2559944"/>
            <a:ext cx="130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/>
              <a:t> 2/3</a:t>
            </a:r>
            <a:endParaRPr lang="fr-FR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8BCD12A-EFC2-EBCB-EBAE-2E2AA48A9BFD}"/>
              </a:ext>
            </a:extLst>
          </p:cNvPr>
          <p:cNvSpPr txBox="1"/>
          <p:nvPr/>
        </p:nvSpPr>
        <p:spPr>
          <a:xfrm>
            <a:off x="5847110" y="2636888"/>
            <a:ext cx="2489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rgbClr val="222222"/>
                </a:solidFill>
              </a:rPr>
              <a:t>Les composants pèsent </a:t>
            </a:r>
            <a:endParaRPr lang="fr-FR">
              <a:solidFill>
                <a:srgbClr val="222222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52C0603-7F88-F4AC-03EB-A09CB630D489}"/>
              </a:ext>
            </a:extLst>
          </p:cNvPr>
          <p:cNvSpPr txBox="1"/>
          <p:nvPr/>
        </p:nvSpPr>
        <p:spPr>
          <a:xfrm>
            <a:off x="9356022" y="2317304"/>
            <a:ext cx="2498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222222"/>
                </a:solidFill>
              </a:rPr>
              <a:t>De l’impact carbone des bâtiments de  logements collectifs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4762B9-0910-DE53-0A42-99ACA7A15842}"/>
              </a:ext>
            </a:extLst>
          </p:cNvPr>
          <p:cNvSpPr txBox="1"/>
          <p:nvPr/>
        </p:nvSpPr>
        <p:spPr>
          <a:xfrm>
            <a:off x="257468" y="1707631"/>
            <a:ext cx="505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/>
              <a:t>Répartition de l’impact carbone des bâtiments de l’échantillon |  </a:t>
            </a:r>
            <a:r>
              <a:rPr lang="fr-FR" sz="1400" i="1"/>
              <a:t>kgCO2e/m</a:t>
            </a:r>
            <a:r>
              <a:rPr lang="fr-FR" sz="1400" i="1" baseline="30000"/>
              <a:t>2</a:t>
            </a:r>
            <a:r>
              <a:rPr lang="fr-FR" sz="1400" i="1"/>
              <a:t> sur 50 ans</a:t>
            </a:r>
          </a:p>
        </p:txBody>
      </p:sp>
      <p:cxnSp>
        <p:nvCxnSpPr>
          <p:cNvPr id="7" name="Connecteur droit 50">
            <a:extLst>
              <a:ext uri="{FF2B5EF4-FFF2-40B4-BE49-F238E27FC236}">
                <a16:creationId xmlns:a16="http://schemas.microsoft.com/office/drawing/2014/main" id="{1BDBFCC6-890B-17B8-9501-386EAFDE486F}"/>
              </a:ext>
            </a:extLst>
          </p:cNvPr>
          <p:cNvCxnSpPr>
            <a:cxnSpLocks/>
          </p:cNvCxnSpPr>
          <p:nvPr/>
        </p:nvCxnSpPr>
        <p:spPr>
          <a:xfrm>
            <a:off x="565530" y="2272066"/>
            <a:ext cx="4614502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5BE71FC3-2E0C-7496-E561-6E0491DAF948}"/>
              </a:ext>
            </a:extLst>
          </p:cNvPr>
          <p:cNvSpPr txBox="1">
            <a:spLocks/>
          </p:cNvSpPr>
          <p:nvPr/>
        </p:nvSpPr>
        <p:spPr>
          <a:xfrm>
            <a:off x="8274570" y="369032"/>
            <a:ext cx="2797403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les nouveaux ODG</a:t>
            </a:r>
          </a:p>
        </p:txBody>
      </p:sp>
    </p:spTree>
    <p:extLst>
      <p:ext uri="{BB962C8B-B14F-4D97-AF65-F5344CB8AC3E}">
        <p14:creationId xmlns:p14="http://schemas.microsoft.com/office/powerpoint/2010/main" val="137463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25215-4A3F-90C2-C88D-8C6F9285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Décomposition de l’impact carbone composants par lots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F877636-5E55-232E-101B-59319E2C66EF}"/>
              </a:ext>
            </a:extLst>
          </p:cNvPr>
          <p:cNvSpPr/>
          <p:nvPr/>
        </p:nvSpPr>
        <p:spPr>
          <a:xfrm>
            <a:off x="9590120" y="2703130"/>
            <a:ext cx="965236" cy="947940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2B63DAB-3ED5-BFD6-F414-1DF975A88BF4}"/>
              </a:ext>
            </a:extLst>
          </p:cNvPr>
          <p:cNvSpPr txBox="1"/>
          <p:nvPr/>
        </p:nvSpPr>
        <p:spPr>
          <a:xfrm>
            <a:off x="9655545" y="2928421"/>
            <a:ext cx="130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/>
              <a:t> 1/3</a:t>
            </a:r>
            <a:endParaRPr lang="fr-FR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402AF27-DF9E-C505-E316-EBA3E2AB1C94}"/>
              </a:ext>
            </a:extLst>
          </p:cNvPr>
          <p:cNvSpPr txBox="1"/>
          <p:nvPr/>
        </p:nvSpPr>
        <p:spPr>
          <a:xfrm>
            <a:off x="8132097" y="1562377"/>
            <a:ext cx="2489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rgbClr val="222222"/>
                </a:solidFill>
              </a:rPr>
              <a:t>Le gros œuvre, le second-œuvre et les lots techniques pèsent chacun :  </a:t>
            </a:r>
            <a:endParaRPr lang="fr-FR">
              <a:solidFill>
                <a:srgbClr val="222222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C416D6A-1498-49E2-547A-A2AD1C3C3C43}"/>
              </a:ext>
            </a:extLst>
          </p:cNvPr>
          <p:cNvSpPr txBox="1"/>
          <p:nvPr/>
        </p:nvSpPr>
        <p:spPr>
          <a:xfrm>
            <a:off x="10555356" y="2703130"/>
            <a:ext cx="1846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222222"/>
                </a:solidFill>
              </a:rPr>
              <a:t>De l’impact carbone des bâtiments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C82A7DA-C83E-D603-518A-CC6EEF0AE070}"/>
              </a:ext>
            </a:extLst>
          </p:cNvPr>
          <p:cNvGrpSpPr/>
          <p:nvPr/>
        </p:nvGrpSpPr>
        <p:grpSpPr>
          <a:xfrm>
            <a:off x="7341743" y="4276498"/>
            <a:ext cx="4663055" cy="2103348"/>
            <a:chOff x="7647178" y="5548141"/>
            <a:chExt cx="4378381" cy="897600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46B6DF7-4C56-1357-3166-829556F4AF81}"/>
                </a:ext>
              </a:extLst>
            </p:cNvPr>
            <p:cNvSpPr txBox="1"/>
            <p:nvPr/>
          </p:nvSpPr>
          <p:spPr>
            <a:xfrm>
              <a:off x="7696805" y="5583773"/>
              <a:ext cx="4232069" cy="8276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45720" rIns="91440" bIns="45720" anchor="t">
              <a:noAutofit/>
            </a:bodyPr>
            <a:lstStyle/>
            <a:p>
              <a:pPr algn="ctr" fontAlgn="base"/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La répartition de l’empreinte des lots reste globalement la même pour les différents seuils </a:t>
              </a:r>
              <a:r>
                <a:rPr lang="fr-FR" b="1" err="1">
                  <a:solidFill>
                    <a:schemeClr val="accent2"/>
                  </a:solidFill>
                  <a:latin typeface="Calibri"/>
                  <a:cs typeface="Calibri"/>
                </a:rPr>
                <a:t>Ic</a:t>
              </a:r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 Construction. </a:t>
              </a:r>
            </a:p>
            <a:p>
              <a:pPr algn="ctr" rtl="0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rtl="0" fontAlgn="base"/>
              <a:r>
                <a:rPr lang="fr-FR" b="1">
                  <a:solidFill>
                    <a:schemeClr val="accent2"/>
                  </a:solidFill>
                </a:rPr>
                <a:t>On a donc une décarbonation sur les trois macro-lots lors des passages de seuils.</a:t>
              </a:r>
              <a:endParaRPr lang="fr-FR" b="1" i="0">
                <a:solidFill>
                  <a:schemeClr val="accent2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D9324A4C-FC42-874C-F4D4-67C103D84402}"/>
                </a:ext>
              </a:extLst>
            </p:cNvPr>
            <p:cNvGrpSpPr/>
            <p:nvPr/>
          </p:nvGrpSpPr>
          <p:grpSpPr>
            <a:xfrm>
              <a:off x="7647178" y="5548141"/>
              <a:ext cx="4378381" cy="897600"/>
              <a:chOff x="1996431" y="975372"/>
              <a:chExt cx="2084272" cy="467887"/>
            </a:xfrm>
          </p:grpSpPr>
          <p:sp>
            <p:nvSpPr>
              <p:cNvPr id="30" name="Forme en L 29">
                <a:extLst>
                  <a:ext uri="{FF2B5EF4-FFF2-40B4-BE49-F238E27FC236}">
                    <a16:creationId xmlns:a16="http://schemas.microsoft.com/office/drawing/2014/main" id="{9F437A33-147D-1089-4E87-958371663C41}"/>
                  </a:ext>
                </a:extLst>
              </p:cNvPr>
              <p:cNvSpPr/>
              <p:nvPr/>
            </p:nvSpPr>
            <p:spPr>
              <a:xfrm>
                <a:off x="1996431" y="1321721"/>
                <a:ext cx="242152" cy="121538"/>
              </a:xfrm>
              <a:prstGeom prst="corner">
                <a:avLst>
                  <a:gd name="adj1" fmla="val 26071"/>
                  <a:gd name="adj2" fmla="val 2362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31" name="Forme en L 30">
                <a:extLst>
                  <a:ext uri="{FF2B5EF4-FFF2-40B4-BE49-F238E27FC236}">
                    <a16:creationId xmlns:a16="http://schemas.microsoft.com/office/drawing/2014/main" id="{18B6B1D6-9A8F-E1F9-4FF4-5CC20CBF8D63}"/>
                  </a:ext>
                </a:extLst>
              </p:cNvPr>
              <p:cNvSpPr/>
              <p:nvPr/>
            </p:nvSpPr>
            <p:spPr>
              <a:xfrm rot="10800000">
                <a:off x="3895106" y="975372"/>
                <a:ext cx="185597" cy="154901"/>
              </a:xfrm>
              <a:prstGeom prst="corner">
                <a:avLst>
                  <a:gd name="adj1" fmla="val 27469"/>
                  <a:gd name="adj2" fmla="val 2434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4647AD2-6711-BF43-1209-08FD370C23C3}"/>
              </a:ext>
            </a:extLst>
          </p:cNvPr>
          <p:cNvGrpSpPr/>
          <p:nvPr/>
        </p:nvGrpSpPr>
        <p:grpSpPr>
          <a:xfrm>
            <a:off x="229284" y="1330467"/>
            <a:ext cx="7385454" cy="5171506"/>
            <a:chOff x="81028" y="1252622"/>
            <a:chExt cx="7385454" cy="5171506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A349086B-59FA-67DD-E171-7D13D8BB1288}"/>
                </a:ext>
              </a:extLst>
            </p:cNvPr>
            <p:cNvGrpSpPr/>
            <p:nvPr/>
          </p:nvGrpSpPr>
          <p:grpSpPr>
            <a:xfrm>
              <a:off x="323499" y="1856858"/>
              <a:ext cx="7142983" cy="4133893"/>
              <a:chOff x="323499" y="1261015"/>
              <a:chExt cx="6967046" cy="4848918"/>
            </a:xfrm>
          </p:grpSpPr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6DA68B2C-2C52-881C-9109-534519D696C6}"/>
                  </a:ext>
                </a:extLst>
              </p:cNvPr>
              <p:cNvSpPr txBox="1"/>
              <p:nvPr/>
            </p:nvSpPr>
            <p:spPr>
              <a:xfrm>
                <a:off x="5342723" y="4454753"/>
                <a:ext cx="1593773" cy="33855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>
                    <a:solidFill>
                      <a:srgbClr val="50608C"/>
                    </a:solidFill>
                  </a:rPr>
                  <a:t>Gros œuvre</a:t>
                </a:r>
                <a:r>
                  <a:rPr lang="fr-FR" sz="1600" b="1">
                    <a:solidFill>
                      <a:schemeClr val="tx2"/>
                    </a:solidFill>
                  </a:rPr>
                  <a:t> </a:t>
                </a:r>
                <a:r>
                  <a:rPr lang="fr-FR" sz="1200"/>
                  <a:t>         </a:t>
                </a:r>
                <a:endParaRPr lang="fr-FR" sz="1200">
                  <a:solidFill>
                    <a:schemeClr val="accent3"/>
                  </a:solidFill>
                  <a:cs typeface="Calibri"/>
                </a:endParaRP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01E95D82-75DE-152D-091F-C4D61344A9A9}"/>
                  </a:ext>
                </a:extLst>
              </p:cNvPr>
              <p:cNvSpPr txBox="1"/>
              <p:nvPr/>
            </p:nvSpPr>
            <p:spPr>
              <a:xfrm>
                <a:off x="5373309" y="3283260"/>
                <a:ext cx="1710383" cy="33855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>
                    <a:solidFill>
                      <a:srgbClr val="A50900"/>
                    </a:solidFill>
                  </a:rPr>
                  <a:t>Second œuvre </a:t>
                </a:r>
                <a:r>
                  <a:rPr lang="fr-FR" sz="1200">
                    <a:solidFill>
                      <a:srgbClr val="A50900"/>
                    </a:solidFill>
                  </a:rPr>
                  <a:t>       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7C364FBD-3153-EF36-CD32-A6303C8AD810}"/>
                  </a:ext>
                </a:extLst>
              </p:cNvPr>
              <p:cNvSpPr txBox="1"/>
              <p:nvPr/>
            </p:nvSpPr>
            <p:spPr>
              <a:xfrm>
                <a:off x="5419637" y="2198858"/>
                <a:ext cx="1870908" cy="33855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600" b="1">
                    <a:solidFill>
                      <a:srgbClr val="304641"/>
                    </a:solidFill>
                  </a:rPr>
                  <a:t>Lots techniques   </a:t>
                </a:r>
                <a:r>
                  <a:rPr lang="fr-FR" sz="1200">
                    <a:solidFill>
                      <a:srgbClr val="304641"/>
                    </a:solidFill>
                  </a:rPr>
                  <a:t>     </a:t>
                </a:r>
              </a:p>
            </p:txBody>
          </p:sp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9B40A195-F3AB-9C7F-AAC6-98784D6D429C}"/>
                  </a:ext>
                </a:extLst>
              </p:cNvPr>
              <p:cNvGrpSpPr/>
              <p:nvPr/>
            </p:nvGrpSpPr>
            <p:grpSpPr>
              <a:xfrm>
                <a:off x="323499" y="1261015"/>
                <a:ext cx="6174143" cy="4848918"/>
                <a:chOff x="323499" y="1261015"/>
                <a:chExt cx="6174143" cy="4848918"/>
              </a:xfrm>
            </p:grpSpPr>
            <p:graphicFrame>
              <p:nvGraphicFramePr>
                <p:cNvPr id="11" name="Graphique 10">
                  <a:extLst>
                    <a:ext uri="{FF2B5EF4-FFF2-40B4-BE49-F238E27FC236}">
                      <a16:creationId xmlns:a16="http://schemas.microsoft.com/office/drawing/2014/main" id="{E7BDAB63-DAB8-6045-9641-58ED678718A7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323499" y="1334151"/>
                <a:ext cx="5094693" cy="443478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DD04BFAC-3354-D442-15AD-BAB441FE12F8}"/>
                    </a:ext>
                  </a:extLst>
                </p:cNvPr>
                <p:cNvGrpSpPr/>
                <p:nvPr/>
              </p:nvGrpSpPr>
              <p:grpSpPr>
                <a:xfrm>
                  <a:off x="883192" y="1261015"/>
                  <a:ext cx="5614450" cy="4848918"/>
                  <a:chOff x="883192" y="1261015"/>
                  <a:chExt cx="5614450" cy="4848918"/>
                </a:xfrm>
              </p:grpSpPr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F1F303D5-88EB-9573-4D8A-4F45F7EBA72E}"/>
                      </a:ext>
                    </a:extLst>
                  </p:cNvPr>
                  <p:cNvSpPr txBox="1"/>
                  <p:nvPr/>
                </p:nvSpPr>
                <p:spPr>
                  <a:xfrm>
                    <a:off x="883192" y="5782912"/>
                    <a:ext cx="986911" cy="307777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fr-FR" sz="1400" b="1">
                        <a:solidFill>
                          <a:srgbClr val="FFFFFF"/>
                        </a:solidFill>
                        <a:cs typeface="Calibri"/>
                      </a:rPr>
                      <a:t>Seuil 2022</a:t>
                    </a:r>
                  </a:p>
                </p:txBody>
              </p:sp>
              <p:sp>
                <p:nvSpPr>
                  <p:cNvPr id="27" name="ZoneTexte 26">
                    <a:extLst>
                      <a:ext uri="{FF2B5EF4-FFF2-40B4-BE49-F238E27FC236}">
                        <a16:creationId xmlns:a16="http://schemas.microsoft.com/office/drawing/2014/main" id="{CEBDFF84-FE37-7CEF-92C3-AF7613037057}"/>
                      </a:ext>
                    </a:extLst>
                  </p:cNvPr>
                  <p:cNvSpPr txBox="1"/>
                  <p:nvPr/>
                </p:nvSpPr>
                <p:spPr>
                  <a:xfrm>
                    <a:off x="2551476" y="5780328"/>
                    <a:ext cx="986911" cy="307777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fr-FR" sz="1400" b="1">
                        <a:solidFill>
                          <a:srgbClr val="FFFFFF"/>
                        </a:solidFill>
                        <a:cs typeface="Calibri"/>
                      </a:rPr>
                      <a:t>Seuil 2025</a:t>
                    </a:r>
                  </a:p>
                </p:txBody>
              </p:sp>
              <p:sp>
                <p:nvSpPr>
                  <p:cNvPr id="28" name="ZoneTexte 27">
                    <a:extLst>
                      <a:ext uri="{FF2B5EF4-FFF2-40B4-BE49-F238E27FC236}">
                        <a16:creationId xmlns:a16="http://schemas.microsoft.com/office/drawing/2014/main" id="{E1F5FD24-C7E8-8ABF-5E01-6FA541D4BF14}"/>
                      </a:ext>
                    </a:extLst>
                  </p:cNvPr>
                  <p:cNvSpPr txBox="1"/>
                  <p:nvPr/>
                </p:nvSpPr>
                <p:spPr>
                  <a:xfrm>
                    <a:off x="4064118" y="5802156"/>
                    <a:ext cx="986911" cy="307777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fr-FR" sz="1400" b="1">
                        <a:solidFill>
                          <a:srgbClr val="FFFFFF"/>
                        </a:solidFill>
                        <a:cs typeface="Calibri"/>
                      </a:rPr>
                      <a:t>Seuil 2028</a:t>
                    </a:r>
                  </a:p>
                </p:txBody>
              </p:sp>
              <p:sp>
                <p:nvSpPr>
                  <p:cNvPr id="33" name="ZoneTexte 32">
                    <a:extLst>
                      <a:ext uri="{FF2B5EF4-FFF2-40B4-BE49-F238E27FC236}">
                        <a16:creationId xmlns:a16="http://schemas.microsoft.com/office/drawing/2014/main" id="{74C9DDC2-80BB-BBE2-F0E3-0F6510C3A97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1801" y="1261015"/>
                    <a:ext cx="896826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fr-FR" sz="1600" b="1"/>
                      <a:t>754</a:t>
                    </a:r>
                  </a:p>
                </p:txBody>
              </p:sp>
              <p:sp>
                <p:nvSpPr>
                  <p:cNvPr id="34" name="ZoneTexte 33">
                    <a:extLst>
                      <a:ext uri="{FF2B5EF4-FFF2-40B4-BE49-F238E27FC236}">
                        <a16:creationId xmlns:a16="http://schemas.microsoft.com/office/drawing/2014/main" id="{B462A5FC-364C-41E0-FED7-230B5DCB356A}"/>
                      </a:ext>
                    </a:extLst>
                  </p:cNvPr>
                  <p:cNvSpPr txBox="1"/>
                  <p:nvPr/>
                </p:nvSpPr>
                <p:spPr>
                  <a:xfrm>
                    <a:off x="2541445" y="1887846"/>
                    <a:ext cx="913127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fr-FR" sz="1600" b="1"/>
                      <a:t>600</a:t>
                    </a:r>
                  </a:p>
                </p:txBody>
              </p:sp>
              <p:sp>
                <p:nvSpPr>
                  <p:cNvPr id="48" name="ZoneTexte 47">
                    <a:extLst>
                      <a:ext uri="{FF2B5EF4-FFF2-40B4-BE49-F238E27FC236}">
                        <a16:creationId xmlns:a16="http://schemas.microsoft.com/office/drawing/2014/main" id="{3FA5649A-78C8-608C-24EC-8DDBC3BB21BF}"/>
                      </a:ext>
                    </a:extLst>
                  </p:cNvPr>
                  <p:cNvSpPr txBox="1"/>
                  <p:nvPr/>
                </p:nvSpPr>
                <p:spPr>
                  <a:xfrm>
                    <a:off x="5419637" y="5391730"/>
                    <a:ext cx="1047259" cy="338555"/>
                  </a:xfrm>
                  <a:prstGeom prst="rect">
                    <a:avLst/>
                  </a:prstGeom>
                  <a:noFill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fr-FR" sz="1600" b="1">
                        <a:solidFill>
                          <a:srgbClr val="AAAAB3"/>
                        </a:solidFill>
                      </a:rPr>
                      <a:t>VRD</a:t>
                    </a:r>
                    <a:r>
                      <a:rPr lang="fr-FR" sz="1200">
                        <a:solidFill>
                          <a:srgbClr val="AAAAB3"/>
                        </a:solidFill>
                      </a:rPr>
                      <a:t>          </a:t>
                    </a:r>
                  </a:p>
                </p:txBody>
              </p:sp>
              <p:sp>
                <p:nvSpPr>
                  <p:cNvPr id="52" name="Ellipse 51">
                    <a:extLst>
                      <a:ext uri="{FF2B5EF4-FFF2-40B4-BE49-F238E27FC236}">
                        <a16:creationId xmlns:a16="http://schemas.microsoft.com/office/drawing/2014/main" id="{83B14BF9-F00E-9058-9586-57F6C25A6898}"/>
                      </a:ext>
                    </a:extLst>
                  </p:cNvPr>
                  <p:cNvSpPr/>
                  <p:nvPr/>
                </p:nvSpPr>
                <p:spPr>
                  <a:xfrm>
                    <a:off x="1764875" y="4149377"/>
                    <a:ext cx="462289" cy="349105"/>
                  </a:xfrm>
                  <a:prstGeom prst="ellipse">
                    <a:avLst/>
                  </a:prstGeom>
                  <a:solidFill>
                    <a:srgbClr val="3D4C6B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l">
                      <a:lnSpc>
                        <a:spcPct val="90000"/>
                      </a:lnSpc>
                      <a:spcBef>
                        <a:spcPts val="1000"/>
                      </a:spcBef>
                      <a:buClr>
                        <a:srgbClr val="FF554B"/>
                      </a:buClr>
                      <a:buSzPct val="100000"/>
                      <a:tabLst>
                        <a:tab pos="431800" algn="l"/>
                      </a:tabLst>
                    </a:pPr>
                    <a:r>
                      <a:rPr lang="fr-FR" sz="90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38 %</a:t>
                    </a:r>
                  </a:p>
                </p:txBody>
              </p:sp>
              <p:sp>
                <p:nvSpPr>
                  <p:cNvPr id="53" name="Ellipse 52">
                    <a:extLst>
                      <a:ext uri="{FF2B5EF4-FFF2-40B4-BE49-F238E27FC236}">
                        <a16:creationId xmlns:a16="http://schemas.microsoft.com/office/drawing/2014/main" id="{91D12C62-278A-A8C5-03B7-672FD60B4DE5}"/>
                      </a:ext>
                    </a:extLst>
                  </p:cNvPr>
                  <p:cNvSpPr/>
                  <p:nvPr/>
                </p:nvSpPr>
                <p:spPr>
                  <a:xfrm>
                    <a:off x="3467113" y="4320298"/>
                    <a:ext cx="462289" cy="349105"/>
                  </a:xfrm>
                  <a:prstGeom prst="ellipse">
                    <a:avLst/>
                  </a:prstGeom>
                  <a:solidFill>
                    <a:srgbClr val="3D4C6B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l">
                      <a:lnSpc>
                        <a:spcPct val="90000"/>
                      </a:lnSpc>
                      <a:spcBef>
                        <a:spcPts val="1000"/>
                      </a:spcBef>
                      <a:buClr>
                        <a:srgbClr val="FF554B"/>
                      </a:buClr>
                      <a:buSzPct val="100000"/>
                      <a:tabLst>
                        <a:tab pos="431800" algn="l"/>
                      </a:tabLst>
                    </a:pPr>
                    <a:r>
                      <a:rPr lang="fr-FR" sz="90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32 %</a:t>
                    </a:r>
                  </a:p>
                </p:txBody>
              </p:sp>
              <p:sp>
                <p:nvSpPr>
                  <p:cNvPr id="3" name="Ellipse 2">
                    <a:extLst>
                      <a:ext uri="{FF2B5EF4-FFF2-40B4-BE49-F238E27FC236}">
                        <a16:creationId xmlns:a16="http://schemas.microsoft.com/office/drawing/2014/main" id="{C97D28BD-66D9-67B8-18E8-FFFC81DE1912}"/>
                      </a:ext>
                    </a:extLst>
                  </p:cNvPr>
                  <p:cNvSpPr/>
                  <p:nvPr/>
                </p:nvSpPr>
                <p:spPr>
                  <a:xfrm>
                    <a:off x="4870527" y="4371478"/>
                    <a:ext cx="462289" cy="349105"/>
                  </a:xfrm>
                  <a:prstGeom prst="ellipse">
                    <a:avLst/>
                  </a:prstGeom>
                  <a:solidFill>
                    <a:srgbClr val="3D4C6B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l">
                      <a:lnSpc>
                        <a:spcPct val="90000"/>
                      </a:lnSpc>
                      <a:spcBef>
                        <a:spcPts val="1000"/>
                      </a:spcBef>
                      <a:buClr>
                        <a:srgbClr val="FF554B"/>
                      </a:buClr>
                      <a:buSzPct val="100000"/>
                      <a:tabLst>
                        <a:tab pos="431800" algn="l"/>
                      </a:tabLst>
                    </a:pPr>
                    <a:r>
                      <a:rPr lang="fr-FR" sz="90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34 %</a:t>
                    </a:r>
                  </a:p>
                </p:txBody>
              </p:sp>
              <p:sp>
                <p:nvSpPr>
                  <p:cNvPr id="8" name="Ellipse 7">
                    <a:extLst>
                      <a:ext uri="{FF2B5EF4-FFF2-40B4-BE49-F238E27FC236}">
                        <a16:creationId xmlns:a16="http://schemas.microsoft.com/office/drawing/2014/main" id="{01EABFAA-F380-EAD7-C729-AACA356AD805}"/>
                      </a:ext>
                    </a:extLst>
                  </p:cNvPr>
                  <p:cNvSpPr/>
                  <p:nvPr/>
                </p:nvSpPr>
                <p:spPr>
                  <a:xfrm>
                    <a:off x="1780017" y="2753119"/>
                    <a:ext cx="462289" cy="349105"/>
                  </a:xfrm>
                  <a:prstGeom prst="ellipse">
                    <a:avLst/>
                  </a:prstGeom>
                  <a:solidFill>
                    <a:srgbClr val="FF554B">
                      <a:lumMod val="50000"/>
                    </a:srgbClr>
                  </a:solidFill>
                  <a:ln w="12700" cap="flat" cmpd="sng" algn="ctr">
                    <a:solidFill>
                      <a:srgbClr val="FF554B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6000" tIns="36000" rIns="36000" bIns="36000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rgbClr val="FF554B"/>
                      </a:buClr>
                      <a:buSzPct val="100000"/>
                      <a:buFontTx/>
                      <a:buNone/>
                      <a:tabLst>
                        <a:tab pos="431800" algn="l"/>
                      </a:tabLst>
                      <a:defRPr/>
                    </a:pPr>
                    <a:r>
                      <a:rPr lang="fr-FR" sz="900" kern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rPr>
                      <a:t>29</a:t>
                    </a:r>
                    <a:r>
                      <a:rPr kumimoji="0" lang="fr-F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 %</a:t>
                    </a:r>
                  </a:p>
                </p:txBody>
              </p:sp>
              <p:sp>
                <p:nvSpPr>
                  <p:cNvPr id="9" name="Ellipse 8">
                    <a:extLst>
                      <a:ext uri="{FF2B5EF4-FFF2-40B4-BE49-F238E27FC236}">
                        <a16:creationId xmlns:a16="http://schemas.microsoft.com/office/drawing/2014/main" id="{753D9101-A33A-7CCD-308A-D3309FDDBA9C}"/>
                      </a:ext>
                    </a:extLst>
                  </p:cNvPr>
                  <p:cNvSpPr/>
                  <p:nvPr/>
                </p:nvSpPr>
                <p:spPr>
                  <a:xfrm>
                    <a:off x="3480185" y="3211601"/>
                    <a:ext cx="462289" cy="349105"/>
                  </a:xfrm>
                  <a:prstGeom prst="ellipse">
                    <a:avLst/>
                  </a:prstGeom>
                  <a:solidFill>
                    <a:srgbClr val="FF554B">
                      <a:lumMod val="50000"/>
                    </a:srgbClr>
                  </a:solidFill>
                  <a:ln w="12700" cap="flat" cmpd="sng" algn="ctr">
                    <a:solidFill>
                      <a:srgbClr val="FF554B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6000" tIns="36000" rIns="36000" bIns="36000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rgbClr val="FF554B"/>
                      </a:buClr>
                      <a:buSzPct val="100000"/>
                      <a:buFontTx/>
                      <a:buNone/>
                      <a:tabLst>
                        <a:tab pos="431800" algn="l"/>
                      </a:tabLst>
                      <a:defRPr/>
                    </a:pPr>
                    <a:r>
                      <a:rPr kumimoji="0" lang="fr-F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32 %</a:t>
                    </a:r>
                  </a:p>
                </p:txBody>
              </p:sp>
              <p:sp>
                <p:nvSpPr>
                  <p:cNvPr id="10" name="Ellipse 9">
                    <a:extLst>
                      <a:ext uri="{FF2B5EF4-FFF2-40B4-BE49-F238E27FC236}">
                        <a16:creationId xmlns:a16="http://schemas.microsoft.com/office/drawing/2014/main" id="{1F31A25D-66D0-34E6-1B49-9C6B8CBA074F}"/>
                      </a:ext>
                    </a:extLst>
                  </p:cNvPr>
                  <p:cNvSpPr/>
                  <p:nvPr/>
                </p:nvSpPr>
                <p:spPr>
                  <a:xfrm>
                    <a:off x="4870527" y="3311160"/>
                    <a:ext cx="462289" cy="349105"/>
                  </a:xfrm>
                  <a:prstGeom prst="ellipse">
                    <a:avLst/>
                  </a:prstGeom>
                  <a:solidFill>
                    <a:srgbClr val="FF554B">
                      <a:lumMod val="50000"/>
                    </a:srgbClr>
                  </a:solidFill>
                  <a:ln w="12700" cap="flat" cmpd="sng" algn="ctr">
                    <a:solidFill>
                      <a:srgbClr val="FF554B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36000" tIns="36000" rIns="36000" bIns="36000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rgbClr val="FF554B"/>
                      </a:buClr>
                      <a:buSzPct val="100000"/>
                      <a:buFontTx/>
                      <a:buNone/>
                      <a:tabLst>
                        <a:tab pos="431800" algn="l"/>
                      </a:tabLst>
                      <a:defRPr/>
                    </a:pPr>
                    <a:r>
                      <a:rPr kumimoji="0" lang="fr-F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32 %</a:t>
                    </a:r>
                  </a:p>
                </p:txBody>
              </p:sp>
              <p:sp>
                <p:nvSpPr>
                  <p:cNvPr id="13" name="Ellipse 12">
                    <a:extLst>
                      <a:ext uri="{FF2B5EF4-FFF2-40B4-BE49-F238E27FC236}">
                        <a16:creationId xmlns:a16="http://schemas.microsoft.com/office/drawing/2014/main" id="{01EABFAA-F380-EAD7-C729-AACA356AD805}"/>
                      </a:ext>
                    </a:extLst>
                  </p:cNvPr>
                  <p:cNvSpPr/>
                  <p:nvPr/>
                </p:nvSpPr>
                <p:spPr>
                  <a:xfrm>
                    <a:off x="1758005" y="1485047"/>
                    <a:ext cx="462289" cy="349105"/>
                  </a:xfrm>
                  <a:prstGeom prst="ellipse">
                    <a:avLst/>
                  </a:prstGeom>
                  <a:solidFill>
                    <a:srgbClr val="5F8C82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36000" tIns="36000" rIns="36000" bIns="36000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rgbClr val="FF554B"/>
                      </a:buClr>
                      <a:buSzPct val="100000"/>
                      <a:buFontTx/>
                      <a:buNone/>
                      <a:tabLst>
                        <a:tab pos="431800" algn="l"/>
                      </a:tabLst>
                      <a:defRPr/>
                    </a:pPr>
                    <a:r>
                      <a:rPr kumimoji="0" lang="fr-F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31 %</a:t>
                    </a:r>
                  </a:p>
                </p:txBody>
              </p:sp>
              <p:sp>
                <p:nvSpPr>
                  <p:cNvPr id="16" name="ZoneTexte 15">
                    <a:extLst>
                      <a:ext uri="{FF2B5EF4-FFF2-40B4-BE49-F238E27FC236}">
                        <a16:creationId xmlns:a16="http://schemas.microsoft.com/office/drawing/2014/main" id="{94AF79BD-56FE-D8E2-A82F-B99DE152D99A}"/>
                      </a:ext>
                    </a:extLst>
                  </p:cNvPr>
                  <p:cNvSpPr txBox="1"/>
                  <p:nvPr/>
                </p:nvSpPr>
                <p:spPr>
                  <a:xfrm>
                    <a:off x="4061645" y="2010956"/>
                    <a:ext cx="913127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fr-FR" sz="1600" b="1"/>
                      <a:t>550</a:t>
                    </a:r>
                  </a:p>
                </p:txBody>
              </p:sp>
              <p:sp>
                <p:nvSpPr>
                  <p:cNvPr id="17" name="Ellipse 16">
                    <a:extLst>
                      <a:ext uri="{FF2B5EF4-FFF2-40B4-BE49-F238E27FC236}">
                        <a16:creationId xmlns:a16="http://schemas.microsoft.com/office/drawing/2014/main" id="{9568873D-66AD-76C1-F8AD-D7EE88E1123F}"/>
                      </a:ext>
                    </a:extLst>
                  </p:cNvPr>
                  <p:cNvSpPr/>
                  <p:nvPr/>
                </p:nvSpPr>
                <p:spPr>
                  <a:xfrm>
                    <a:off x="3476735" y="2075562"/>
                    <a:ext cx="462289" cy="349105"/>
                  </a:xfrm>
                  <a:prstGeom prst="ellipse">
                    <a:avLst/>
                  </a:prstGeom>
                  <a:solidFill>
                    <a:srgbClr val="5F8C82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36000" tIns="36000" rIns="36000" bIns="36000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rgbClr val="FF554B"/>
                      </a:buClr>
                      <a:buSzPct val="100000"/>
                      <a:buFontTx/>
                      <a:buNone/>
                      <a:tabLst>
                        <a:tab pos="431800" algn="l"/>
                      </a:tabLst>
                      <a:defRPr/>
                    </a:pPr>
                    <a:r>
                      <a:rPr kumimoji="0" lang="fr-F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34 %</a:t>
                    </a:r>
                  </a:p>
                </p:txBody>
              </p:sp>
              <p:sp>
                <p:nvSpPr>
                  <p:cNvPr id="18" name="Ellipse 17">
                    <a:extLst>
                      <a:ext uri="{FF2B5EF4-FFF2-40B4-BE49-F238E27FC236}">
                        <a16:creationId xmlns:a16="http://schemas.microsoft.com/office/drawing/2014/main" id="{0CDC7316-BF32-233F-15B2-E2F3E79BD9AF}"/>
                      </a:ext>
                    </a:extLst>
                  </p:cNvPr>
                  <p:cNvSpPr/>
                  <p:nvPr/>
                </p:nvSpPr>
                <p:spPr>
                  <a:xfrm>
                    <a:off x="4898846" y="2280058"/>
                    <a:ext cx="462289" cy="349105"/>
                  </a:xfrm>
                  <a:prstGeom prst="ellipse">
                    <a:avLst/>
                  </a:prstGeom>
                  <a:solidFill>
                    <a:srgbClr val="5F8C82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lIns="36000" tIns="36000" rIns="36000" bIns="36000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rgbClr val="FF554B"/>
                      </a:buClr>
                      <a:buSzPct val="100000"/>
                      <a:buFontTx/>
                      <a:buNone/>
                      <a:tabLst>
                        <a:tab pos="431800" algn="l"/>
                      </a:tabLst>
                      <a:defRPr/>
                    </a:pPr>
                    <a:r>
                      <a:rPr kumimoji="0" lang="fr-FR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30 %</a:t>
                    </a:r>
                  </a:p>
                </p:txBody>
              </p:sp>
              <p:pic>
                <p:nvPicPr>
                  <p:cNvPr id="4" name="Image 3">
                    <a:extLst>
                      <a:ext uri="{FF2B5EF4-FFF2-40B4-BE49-F238E27FC236}">
                        <a16:creationId xmlns:a16="http://schemas.microsoft.com/office/drawing/2014/main" id="{4EE39D0F-2CA0-E5EC-8C20-46D136B0C7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0557" t="93796"/>
                  <a:stretch/>
                </p:blipFill>
                <p:spPr>
                  <a:xfrm>
                    <a:off x="5670777" y="5768230"/>
                    <a:ext cx="471158" cy="168870"/>
                  </a:xfrm>
                  <a:prstGeom prst="rect">
                    <a:avLst/>
                  </a:prstGeom>
                </p:spPr>
              </p:pic>
              <p:pic>
                <p:nvPicPr>
                  <p:cNvPr id="5" name="Image 4">
                    <a:extLst>
                      <a:ext uri="{FF2B5EF4-FFF2-40B4-BE49-F238E27FC236}">
                        <a16:creationId xmlns:a16="http://schemas.microsoft.com/office/drawing/2014/main" id="{91B99DA3-DC73-15DD-937B-BDBE6C131D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0557" t="78139" b="7751"/>
                  <a:stretch/>
                </p:blipFill>
                <p:spPr>
                  <a:xfrm>
                    <a:off x="5667831" y="4844215"/>
                    <a:ext cx="487299" cy="397238"/>
                  </a:xfrm>
                  <a:prstGeom prst="rect">
                    <a:avLst/>
                  </a:prstGeom>
                </p:spPr>
              </p:pic>
              <p:pic>
                <p:nvPicPr>
                  <p:cNvPr id="7" name="Image 6">
                    <a:extLst>
                      <a:ext uri="{FF2B5EF4-FFF2-40B4-BE49-F238E27FC236}">
                        <a16:creationId xmlns:a16="http://schemas.microsoft.com/office/drawing/2014/main" id="{3286E786-5802-536A-DA89-BEA2AA38D3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5490" t="25815" b="58548"/>
                  <a:stretch/>
                </p:blipFill>
                <p:spPr>
                  <a:xfrm>
                    <a:off x="6005688" y="2551581"/>
                    <a:ext cx="491954" cy="414185"/>
                  </a:xfrm>
                  <a:prstGeom prst="rect">
                    <a:avLst/>
                  </a:prstGeom>
                </p:spPr>
              </p:pic>
              <p:pic>
                <p:nvPicPr>
                  <p:cNvPr id="12" name="Image 11">
                    <a:extLst>
                      <a:ext uri="{FF2B5EF4-FFF2-40B4-BE49-F238E27FC236}">
                        <a16:creationId xmlns:a16="http://schemas.microsoft.com/office/drawing/2014/main" id="{07DE10A6-2A30-2117-A93A-3A6C79B08F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3371" t="48392" b="22617"/>
                  <a:stretch/>
                </p:blipFill>
                <p:spPr>
                  <a:xfrm>
                    <a:off x="5582441" y="3635983"/>
                    <a:ext cx="559494" cy="849187"/>
                  </a:xfrm>
                  <a:prstGeom prst="rect">
                    <a:avLst/>
                  </a:prstGeom>
                </p:spPr>
              </p:pic>
              <p:pic>
                <p:nvPicPr>
                  <p:cNvPr id="14" name="Image 13">
                    <a:extLst>
                      <a:ext uri="{FF2B5EF4-FFF2-40B4-BE49-F238E27FC236}">
                        <a16:creationId xmlns:a16="http://schemas.microsoft.com/office/drawing/2014/main" id="{0070F19D-A246-9B17-FD4E-9FEB642095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0974" b="74869"/>
                  <a:stretch/>
                </p:blipFill>
                <p:spPr>
                  <a:xfrm>
                    <a:off x="5472881" y="2481213"/>
                    <a:ext cx="521772" cy="665700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84D972D2-422D-B365-32E3-DA166CECC58B}"/>
                </a:ext>
              </a:extLst>
            </p:cNvPr>
            <p:cNvSpPr txBox="1"/>
            <p:nvPr/>
          </p:nvSpPr>
          <p:spPr>
            <a:xfrm>
              <a:off x="81028" y="5962463"/>
              <a:ext cx="121920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200" b="1" i="1">
                  <a:cs typeface="Calibri"/>
                </a:rPr>
                <a:t>Nombre de bâtiments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A655159-26F3-DD17-A248-40CFC50D3685}"/>
                </a:ext>
              </a:extLst>
            </p:cNvPr>
            <p:cNvSpPr txBox="1"/>
            <p:nvPr/>
          </p:nvSpPr>
          <p:spPr>
            <a:xfrm>
              <a:off x="792971" y="6055010"/>
              <a:ext cx="1219200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i="1">
                  <a:cs typeface="Calibri"/>
                </a:rPr>
                <a:t>25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4F293DA7-C480-5CA0-06E1-C0A6BB220CF6}"/>
                </a:ext>
              </a:extLst>
            </p:cNvPr>
            <p:cNvSpPr txBox="1"/>
            <p:nvPr/>
          </p:nvSpPr>
          <p:spPr>
            <a:xfrm>
              <a:off x="2395002" y="6090324"/>
              <a:ext cx="1219200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>
                  <a:cs typeface="Calibri"/>
                </a:rPr>
                <a:t>11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314D1D9-3F44-2D6F-A764-F98B3737F144}"/>
                </a:ext>
              </a:extLst>
            </p:cNvPr>
            <p:cNvSpPr txBox="1"/>
            <p:nvPr/>
          </p:nvSpPr>
          <p:spPr>
            <a:xfrm>
              <a:off x="4030326" y="6063055"/>
              <a:ext cx="1219200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i="1">
                  <a:cs typeface="Calibri"/>
                </a:rPr>
                <a:t>9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835A584D-A538-7F0D-7711-42AF4E8E9A90}"/>
                </a:ext>
              </a:extLst>
            </p:cNvPr>
            <p:cNvSpPr txBox="1"/>
            <p:nvPr/>
          </p:nvSpPr>
          <p:spPr>
            <a:xfrm>
              <a:off x="484909" y="1252622"/>
              <a:ext cx="6415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Répartition de l’impact carbone composants par lots en fonction des seuils |  </a:t>
              </a:r>
              <a:r>
                <a:rPr lang="fr-FR" sz="1400" i="1" dirty="0"/>
                <a:t>kgCO2e/m</a:t>
              </a:r>
              <a:r>
                <a:rPr lang="fr-FR" sz="1400" i="1" baseline="30000" dirty="0"/>
                <a:t>2</a:t>
              </a:r>
              <a:r>
                <a:rPr lang="fr-FR" sz="1400" i="1" dirty="0"/>
                <a:t> sur 50 ans</a:t>
              </a:r>
            </a:p>
          </p:txBody>
        </p:sp>
        <p:cxnSp>
          <p:nvCxnSpPr>
            <p:cNvPr id="41" name="Connecteur droit 50">
              <a:extLst>
                <a:ext uri="{FF2B5EF4-FFF2-40B4-BE49-F238E27FC236}">
                  <a16:creationId xmlns:a16="http://schemas.microsoft.com/office/drawing/2014/main" id="{C62774FC-8D69-6086-83BB-DBF5CDDA75B0}"/>
                </a:ext>
              </a:extLst>
            </p:cNvPr>
            <p:cNvCxnSpPr>
              <a:cxnSpLocks/>
            </p:cNvCxnSpPr>
            <p:nvPr/>
          </p:nvCxnSpPr>
          <p:spPr>
            <a:xfrm>
              <a:off x="792971" y="1817057"/>
              <a:ext cx="5859544" cy="0"/>
            </a:xfrm>
            <a:prstGeom prst="line">
              <a:avLst/>
            </a:prstGeom>
            <a:ln w="952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2F1054A4-9253-AEC8-4AD8-DF9C2C92D964}"/>
              </a:ext>
            </a:extLst>
          </p:cNvPr>
          <p:cNvSpPr txBox="1">
            <a:spLocks/>
          </p:cNvSpPr>
          <p:nvPr/>
        </p:nvSpPr>
        <p:spPr>
          <a:xfrm>
            <a:off x="8274570" y="369032"/>
            <a:ext cx="2797403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les nouveaux ODG</a:t>
            </a:r>
          </a:p>
        </p:txBody>
      </p:sp>
    </p:spTree>
    <p:extLst>
      <p:ext uri="{BB962C8B-B14F-4D97-AF65-F5344CB8AC3E}">
        <p14:creationId xmlns:p14="http://schemas.microsoft.com/office/powerpoint/2010/main" val="112657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B44DA-19A0-D590-C266-616A004B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Utilisation de données environnementales par défaut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BC1FED-A8A0-80EE-D9B7-5FEB9AF7C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9664" y="5598984"/>
            <a:ext cx="3970261" cy="248206"/>
          </a:xfrm>
        </p:spPr>
        <p:txBody>
          <a:bodyPr>
            <a:normAutofit fontScale="77500" lnSpcReduction="20000"/>
          </a:bodyPr>
          <a:lstStyle/>
          <a:p>
            <a:r>
              <a:rPr lang="fr-FR"/>
              <a:t>Par rapport à X on note une forte diminution du recours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5BBB86-72BA-3D0E-A56F-F43D5CC242E0}"/>
              </a:ext>
            </a:extLst>
          </p:cNvPr>
          <p:cNvSpPr txBox="1"/>
          <p:nvPr/>
        </p:nvSpPr>
        <p:spPr>
          <a:xfrm>
            <a:off x="9057572" y="3492391"/>
            <a:ext cx="260960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fr-FR" sz="1600"/>
              <a:t>d’utilisation de données environnementales par défaut, soit </a:t>
            </a:r>
            <a:r>
              <a:rPr lang="fr-FR" sz="1600" b="1"/>
              <a:t>38% de l’impact carbone des composants</a:t>
            </a:r>
          </a:p>
          <a:p>
            <a:endParaRPr lang="fr-FR">
              <a:solidFill>
                <a:schemeClr val="accent2"/>
              </a:solidFill>
              <a:cs typeface="Calibri"/>
            </a:endParaRPr>
          </a:p>
          <a:p>
            <a:pPr fontAlgn="base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3547B8F-EF9F-DAAF-3CD0-5C2A67772076}"/>
              </a:ext>
            </a:extLst>
          </p:cNvPr>
          <p:cNvGrpSpPr/>
          <p:nvPr/>
        </p:nvGrpSpPr>
        <p:grpSpPr>
          <a:xfrm>
            <a:off x="6497933" y="3429000"/>
            <a:ext cx="2441501" cy="1169552"/>
            <a:chOff x="3568459" y="1145655"/>
            <a:chExt cx="2441501" cy="1169552"/>
          </a:xfrm>
        </p:grpSpPr>
        <p:sp>
          <p:nvSpPr>
            <p:cNvPr id="15" name="Ellipse 10">
              <a:extLst>
                <a:ext uri="{FF2B5EF4-FFF2-40B4-BE49-F238E27FC236}">
                  <a16:creationId xmlns:a16="http://schemas.microsoft.com/office/drawing/2014/main" id="{6B6F3224-64C7-CD1D-F2DE-B871E6EE5665}"/>
                </a:ext>
              </a:extLst>
            </p:cNvPr>
            <p:cNvSpPr/>
            <p:nvPr/>
          </p:nvSpPr>
          <p:spPr bwMode="auto">
            <a:xfrm>
              <a:off x="4727292" y="1158301"/>
              <a:ext cx="1282668" cy="1146672"/>
            </a:xfrm>
            <a:prstGeom prst="ellipse">
              <a:avLst/>
            </a:prstGeom>
            <a:solidFill>
              <a:srgbClr val="FFC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ZoneTexte 11">
              <a:extLst>
                <a:ext uri="{FF2B5EF4-FFF2-40B4-BE49-F238E27FC236}">
                  <a16:creationId xmlns:a16="http://schemas.microsoft.com/office/drawing/2014/main" id="{F4347271-7103-E1D8-EDD7-FE03D918B07C}"/>
                </a:ext>
              </a:extLst>
            </p:cNvPr>
            <p:cNvSpPr txBox="1"/>
            <p:nvPr/>
          </p:nvSpPr>
          <p:spPr bwMode="auto">
            <a:xfrm>
              <a:off x="4738778" y="1270652"/>
              <a:ext cx="124120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2800" b="1">
                  <a:solidFill>
                    <a:schemeClr val="bg1"/>
                  </a:solidFill>
                </a:rPr>
                <a:t>253</a:t>
              </a:r>
              <a:endParaRPr lang="fr-FR" sz="3600"/>
            </a:p>
            <a:p>
              <a:pPr algn="ctr">
                <a:defRPr/>
              </a:pPr>
              <a:r>
                <a:rPr lang="fr-FR" sz="1200"/>
                <a:t>kgCO</a:t>
              </a:r>
              <a:r>
                <a:rPr lang="fr-FR" sz="1200" baseline="-25000"/>
                <a:t>2</a:t>
              </a:r>
              <a:r>
                <a:rPr lang="fr-FR" sz="1200"/>
                <a:t>éq/m²</a:t>
              </a:r>
            </a:p>
            <a:p>
              <a:pPr algn="ctr">
                <a:defRPr/>
              </a:pPr>
              <a:r>
                <a:rPr lang="fr-FR" sz="1200"/>
                <a:t>SHAB</a:t>
              </a:r>
            </a:p>
          </p:txBody>
        </p:sp>
        <p:pic>
          <p:nvPicPr>
            <p:cNvPr id="17" name="Picture 2" descr="Projet de compensation carbone &quot;Légumineuses&quot; - Agrosolutions">
              <a:extLst>
                <a:ext uri="{FF2B5EF4-FFF2-40B4-BE49-F238E27FC236}">
                  <a16:creationId xmlns:a16="http://schemas.microsoft.com/office/drawing/2014/main" id="{6BAA10E8-365D-997B-02CD-80D7C808B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3568459" y="1145655"/>
              <a:ext cx="1122368" cy="1169552"/>
            </a:xfrm>
            <a:prstGeom prst="rect">
              <a:avLst/>
            </a:prstGeom>
            <a:noFill/>
          </p:spPr>
        </p:pic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BBBA1117-1D7C-54E3-8B02-BFE9CB0780CC}"/>
              </a:ext>
            </a:extLst>
          </p:cNvPr>
          <p:cNvSpPr txBox="1"/>
          <p:nvPr/>
        </p:nvSpPr>
        <p:spPr>
          <a:xfrm>
            <a:off x="6142823" y="5112744"/>
            <a:ext cx="5091452" cy="1087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 algn="ctr" rtl="0" fontAlgn="base"/>
            <a:r>
              <a:rPr lang="fr-FR"/>
              <a:t>Par rapport à l’observatoire E+C-, on observe une diminution de recours aux données environnementales par défaut</a:t>
            </a:r>
            <a:endParaRPr lang="fr-FR" b="1" i="0">
              <a:solidFill>
                <a:schemeClr val="accent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9" name="Forme en L 18">
            <a:extLst>
              <a:ext uri="{FF2B5EF4-FFF2-40B4-BE49-F238E27FC236}">
                <a16:creationId xmlns:a16="http://schemas.microsoft.com/office/drawing/2014/main" id="{3672F73C-2C0B-DAF4-427C-902BC6574DF6}"/>
              </a:ext>
            </a:extLst>
          </p:cNvPr>
          <p:cNvSpPr/>
          <p:nvPr/>
        </p:nvSpPr>
        <p:spPr>
          <a:xfrm>
            <a:off x="6078360" y="5805812"/>
            <a:ext cx="694264" cy="496474"/>
          </a:xfrm>
          <a:prstGeom prst="corner">
            <a:avLst>
              <a:gd name="adj1" fmla="val 26071"/>
              <a:gd name="adj2" fmla="val 236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600"/>
          </a:p>
        </p:txBody>
      </p:sp>
      <p:sp>
        <p:nvSpPr>
          <p:cNvPr id="20" name="Forme en L 19">
            <a:extLst>
              <a:ext uri="{FF2B5EF4-FFF2-40B4-BE49-F238E27FC236}">
                <a16:creationId xmlns:a16="http://schemas.microsoft.com/office/drawing/2014/main" id="{99C3EBC3-5A6D-FF39-2BF1-34E2D68FE2C4}"/>
              </a:ext>
            </a:extLst>
          </p:cNvPr>
          <p:cNvSpPr/>
          <p:nvPr/>
        </p:nvSpPr>
        <p:spPr>
          <a:xfrm rot="10800000">
            <a:off x="10803780" y="4986781"/>
            <a:ext cx="532118" cy="632759"/>
          </a:xfrm>
          <a:prstGeom prst="corner">
            <a:avLst>
              <a:gd name="adj1" fmla="val 27469"/>
              <a:gd name="adj2" fmla="val 2434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60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2AC3386-5D58-6C47-947B-33E0F1101CDF}"/>
              </a:ext>
            </a:extLst>
          </p:cNvPr>
          <p:cNvSpPr txBox="1"/>
          <p:nvPr/>
        </p:nvSpPr>
        <p:spPr>
          <a:xfrm>
            <a:off x="5626888" y="1685560"/>
            <a:ext cx="6243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1">
                <a:solidFill>
                  <a:srgbClr val="283246"/>
                </a:solidFill>
                <a:effectLst/>
                <a:latin typeface="Gellix"/>
              </a:rPr>
              <a:t>En l’absence de la donnée spécifique correspondant au matériau choisi (FDES et PEP) il est obligatoire de prendre la valeur par défaut, qui sont volontairement établies pour être supérieures à la réalité afin de pousser les industriels à publier leurs données</a:t>
            </a:r>
            <a:endParaRPr lang="fr-FR" i="1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002B9E2-B35C-06B5-7121-7F0940521B8B}"/>
              </a:ext>
            </a:extLst>
          </p:cNvPr>
          <p:cNvGrpSpPr/>
          <p:nvPr/>
        </p:nvGrpSpPr>
        <p:grpSpPr>
          <a:xfrm>
            <a:off x="260273" y="1685560"/>
            <a:ext cx="5327956" cy="4398443"/>
            <a:chOff x="321200" y="1266226"/>
            <a:chExt cx="5327956" cy="4398443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6D8C2F4D-2E7E-83E3-EBB1-F9BE11D53B30}"/>
                </a:ext>
              </a:extLst>
            </p:cNvPr>
            <p:cNvGrpSpPr/>
            <p:nvPr/>
          </p:nvGrpSpPr>
          <p:grpSpPr>
            <a:xfrm>
              <a:off x="321200" y="1857886"/>
              <a:ext cx="5327956" cy="3806783"/>
              <a:chOff x="321200" y="1857886"/>
              <a:chExt cx="5327956" cy="3806783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98FA00E-5365-1438-9AEE-50924CAB9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808" y="1916781"/>
                <a:ext cx="4797348" cy="3333750"/>
              </a:xfrm>
              <a:prstGeom prst="rect">
                <a:avLst/>
              </a:prstGeom>
            </p:spPr>
          </p:pic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6C22F97-0212-1427-8B45-9A7F86240EDC}"/>
                  </a:ext>
                </a:extLst>
              </p:cNvPr>
              <p:cNvSpPr txBox="1"/>
              <p:nvPr/>
            </p:nvSpPr>
            <p:spPr>
              <a:xfrm>
                <a:off x="1372609" y="1857886"/>
                <a:ext cx="110596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600" b="1"/>
                  <a:t>765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F329926-8089-30E2-2F7C-0879A7151574}"/>
                  </a:ext>
                </a:extLst>
              </p:cNvPr>
              <p:cNvSpPr txBox="1"/>
              <p:nvPr/>
            </p:nvSpPr>
            <p:spPr>
              <a:xfrm>
                <a:off x="2744209" y="2184457"/>
                <a:ext cx="110596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600" b="1"/>
                  <a:t>676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4639B14-C15B-7714-373E-5ACA317237C3}"/>
                  </a:ext>
                </a:extLst>
              </p:cNvPr>
              <p:cNvSpPr txBox="1"/>
              <p:nvPr/>
            </p:nvSpPr>
            <p:spPr>
              <a:xfrm>
                <a:off x="2620584" y="5141449"/>
                <a:ext cx="1450674" cy="52322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FFFFFF"/>
                    </a:solidFill>
                    <a:cs typeface="Calibri"/>
                  </a:rPr>
                  <a:t>Observatoire RE2020 du HUB 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D1F74B1-15D3-3F11-9BE9-4A72B7781EF5}"/>
                  </a:ext>
                </a:extLst>
              </p:cNvPr>
              <p:cNvSpPr txBox="1"/>
              <p:nvPr/>
            </p:nvSpPr>
            <p:spPr>
              <a:xfrm>
                <a:off x="1129241" y="5141449"/>
                <a:ext cx="1450674" cy="52322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b="1">
                    <a:solidFill>
                      <a:srgbClr val="FFFFFF"/>
                    </a:solidFill>
                    <a:cs typeface="Calibri"/>
                  </a:rPr>
                  <a:t>Observatoire E+C-</a:t>
                </a:r>
                <a:r>
                  <a:rPr lang="fr-FR" sz="1400" b="1" baseline="30000">
                    <a:solidFill>
                      <a:srgbClr val="FFFFFF"/>
                    </a:solidFill>
                    <a:cs typeface="Calibri"/>
                  </a:rPr>
                  <a:t>(1)</a:t>
                </a:r>
                <a:endParaRPr lang="fr-FR" sz="1400" b="1">
                  <a:solidFill>
                    <a:srgbClr val="FFFFFF"/>
                  </a:solidFill>
                  <a:cs typeface="Calibri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FFB3ACB5-68F7-E1E2-E54C-DF9C741AE805}"/>
                  </a:ext>
                </a:extLst>
              </p:cNvPr>
              <p:cNvSpPr/>
              <p:nvPr/>
            </p:nvSpPr>
            <p:spPr>
              <a:xfrm>
                <a:off x="2174775" y="4131985"/>
                <a:ext cx="546654" cy="345703"/>
              </a:xfrm>
              <a:prstGeom prst="ellipse">
                <a:avLst/>
              </a:prstGeom>
              <a:solidFill>
                <a:srgbClr val="73A99D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rgbClr val="FF554B"/>
                  </a:buClr>
                  <a:buSzPct val="100000"/>
                  <a:tabLst>
                    <a:tab pos="431800" algn="l"/>
                  </a:tabLst>
                </a:pPr>
                <a:r>
                  <a:rPr lang="fr-FR" sz="12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52%</a:t>
                </a: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01CACEDD-35AF-582D-F995-ECD7E0ECAD71}"/>
                  </a:ext>
                </a:extLst>
              </p:cNvPr>
              <p:cNvSpPr/>
              <p:nvPr/>
            </p:nvSpPr>
            <p:spPr>
              <a:xfrm>
                <a:off x="3546375" y="4436785"/>
                <a:ext cx="546654" cy="345703"/>
              </a:xfrm>
              <a:prstGeom prst="ellipse">
                <a:avLst/>
              </a:prstGeom>
              <a:solidFill>
                <a:srgbClr val="73A99D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rgbClr val="FF554B"/>
                  </a:buClr>
                  <a:buSzPct val="100000"/>
                  <a:tabLst>
                    <a:tab pos="431800" algn="l"/>
                  </a:tabLst>
                </a:pPr>
                <a:r>
                  <a:rPr lang="fr-FR" sz="12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38%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6C442643-EC89-9802-0BD9-A2E9246974AF}"/>
                  </a:ext>
                </a:extLst>
              </p:cNvPr>
              <p:cNvSpPr txBox="1"/>
              <p:nvPr/>
            </p:nvSpPr>
            <p:spPr>
              <a:xfrm rot="16200000">
                <a:off x="-700568" y="3204354"/>
                <a:ext cx="235131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i="1">
                    <a:cs typeface="Calibri"/>
                  </a:rPr>
                  <a:t>kgCO</a:t>
                </a:r>
                <a:r>
                  <a:rPr lang="fr-FR" sz="1400" i="1" baseline="-25000">
                    <a:cs typeface="Calibri"/>
                  </a:rPr>
                  <a:t>2</a:t>
                </a:r>
                <a:r>
                  <a:rPr lang="fr-FR" sz="1400" i="1">
                    <a:cs typeface="Calibri"/>
                  </a:rPr>
                  <a:t>e/m</a:t>
                </a:r>
                <a:r>
                  <a:rPr lang="fr-FR" sz="1400" i="1" baseline="30000">
                    <a:cs typeface="Calibri"/>
                  </a:rPr>
                  <a:t>²</a:t>
                </a:r>
                <a:r>
                  <a:rPr lang="fr-FR" sz="1400" i="1">
                    <a:cs typeface="Calibri"/>
                  </a:rPr>
                  <a:t> sur 50 ans</a:t>
                </a:r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E9D1FC2-20A9-75C9-870C-D0A19CADE831}"/>
                </a:ext>
              </a:extLst>
            </p:cNvPr>
            <p:cNvSpPr txBox="1"/>
            <p:nvPr/>
          </p:nvSpPr>
          <p:spPr>
            <a:xfrm>
              <a:off x="483727" y="1266226"/>
              <a:ext cx="46428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/>
                <a:t>Répartition de l’impact carbone composants attribuable aux DED et forfaits |  </a:t>
              </a:r>
              <a:r>
                <a:rPr lang="fr-FR" sz="1400" i="1"/>
                <a:t>kgCO2e/m</a:t>
              </a:r>
              <a:r>
                <a:rPr lang="fr-FR" sz="1400" i="1" baseline="30000"/>
                <a:t>2</a:t>
              </a:r>
              <a:r>
                <a:rPr lang="fr-FR" sz="1400" i="1"/>
                <a:t> sur 50 ans</a:t>
              </a:r>
            </a:p>
          </p:txBody>
        </p:sp>
        <p:cxnSp>
          <p:nvCxnSpPr>
            <p:cNvPr id="25" name="Connecteur droit 50">
              <a:extLst>
                <a:ext uri="{FF2B5EF4-FFF2-40B4-BE49-F238E27FC236}">
                  <a16:creationId xmlns:a16="http://schemas.microsoft.com/office/drawing/2014/main" id="{71A622B6-22DE-56A8-48F5-5CE0C0227BBC}"/>
                </a:ext>
              </a:extLst>
            </p:cNvPr>
            <p:cNvCxnSpPr>
              <a:cxnSpLocks/>
            </p:cNvCxnSpPr>
            <p:nvPr/>
          </p:nvCxnSpPr>
          <p:spPr>
            <a:xfrm>
              <a:off x="791789" y="1830661"/>
              <a:ext cx="4240464" cy="0"/>
            </a:xfrm>
            <a:prstGeom prst="line">
              <a:avLst/>
            </a:prstGeom>
            <a:ln w="952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A9DC7C1E-2AC0-1073-87A7-E9BA2D3E39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4570" y="369032"/>
            <a:ext cx="2797403" cy="413799"/>
          </a:xfrm>
        </p:spPr>
        <p:txBody>
          <a:bodyPr>
            <a:normAutofit fontScale="85000" lnSpcReduction="20000"/>
          </a:bodyPr>
          <a:lstStyle/>
          <a:p>
            <a:r>
              <a:rPr lang="fr-FR"/>
              <a:t>Observatoire RE2020 : les nouveaux ODG</a:t>
            </a:r>
          </a:p>
        </p:txBody>
      </p:sp>
    </p:spTree>
    <p:extLst>
      <p:ext uri="{BB962C8B-B14F-4D97-AF65-F5344CB8AC3E}">
        <p14:creationId xmlns:p14="http://schemas.microsoft.com/office/powerpoint/2010/main" val="272692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4563D-9E27-8046-20D1-5A28FB33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Un bouleversement du type de systèmes énergétiques utilisés 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9F31095-FF76-0351-3631-DF5ADE45325A}"/>
              </a:ext>
            </a:extLst>
          </p:cNvPr>
          <p:cNvGrpSpPr/>
          <p:nvPr/>
        </p:nvGrpSpPr>
        <p:grpSpPr>
          <a:xfrm>
            <a:off x="6613293" y="3658672"/>
            <a:ext cx="5235566" cy="2445826"/>
            <a:chOff x="6631789" y="5868523"/>
            <a:chExt cx="5151800" cy="429121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70288FB-D7A0-7006-C8B0-AB2740030273}"/>
                </a:ext>
              </a:extLst>
            </p:cNvPr>
            <p:cNvSpPr txBox="1"/>
            <p:nvPr/>
          </p:nvSpPr>
          <p:spPr>
            <a:xfrm>
              <a:off x="6704597" y="5876423"/>
              <a:ext cx="5013354" cy="4149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45720" rIns="91440" bIns="45720" anchor="t">
              <a:noAutofit/>
            </a:bodyPr>
            <a:lstStyle/>
            <a:p>
              <a:pPr algn="ctr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fontAlgn="base"/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Par rapport à l’Observatoire E+C-, on observe un bouleversement du type de systèmes énergétiques utilisés dans l’échantillon de bâtiment de logements collectifs. </a:t>
              </a:r>
            </a:p>
            <a:p>
              <a:pPr algn="ctr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fontAlgn="base"/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Le 100% gaz n’est utilisé par aucun bâtiment dans l’échantillon. </a:t>
              </a: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236D57B2-58DC-1C27-4505-5A2CF3C8CC49}"/>
                </a:ext>
              </a:extLst>
            </p:cNvPr>
            <p:cNvGrpSpPr/>
            <p:nvPr/>
          </p:nvGrpSpPr>
          <p:grpSpPr>
            <a:xfrm>
              <a:off x="6631789" y="5868523"/>
              <a:ext cx="5151800" cy="429121"/>
              <a:chOff x="1513076" y="1142384"/>
              <a:chExt cx="2452456" cy="223687"/>
            </a:xfrm>
          </p:grpSpPr>
          <p:sp>
            <p:nvSpPr>
              <p:cNvPr id="20" name="Forme en L 19">
                <a:extLst>
                  <a:ext uri="{FF2B5EF4-FFF2-40B4-BE49-F238E27FC236}">
                    <a16:creationId xmlns:a16="http://schemas.microsoft.com/office/drawing/2014/main" id="{2DECCD35-3619-535E-1C62-28B559EEE693}"/>
                  </a:ext>
                </a:extLst>
              </p:cNvPr>
              <p:cNvSpPr/>
              <p:nvPr/>
            </p:nvSpPr>
            <p:spPr>
              <a:xfrm>
                <a:off x="1513076" y="1332714"/>
                <a:ext cx="161111" cy="33357"/>
              </a:xfrm>
              <a:prstGeom prst="corner">
                <a:avLst>
                  <a:gd name="adj1" fmla="val 26071"/>
                  <a:gd name="adj2" fmla="val 2362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21" name="Forme en L 20">
                <a:extLst>
                  <a:ext uri="{FF2B5EF4-FFF2-40B4-BE49-F238E27FC236}">
                    <a16:creationId xmlns:a16="http://schemas.microsoft.com/office/drawing/2014/main" id="{9CEC327E-274F-E7E9-BF3E-CE448A9DD56A}"/>
                  </a:ext>
                </a:extLst>
              </p:cNvPr>
              <p:cNvSpPr/>
              <p:nvPr/>
            </p:nvSpPr>
            <p:spPr>
              <a:xfrm rot="10800000">
                <a:off x="3814513" y="1142384"/>
                <a:ext cx="151019" cy="34370"/>
              </a:xfrm>
              <a:prstGeom prst="corner">
                <a:avLst>
                  <a:gd name="adj1" fmla="val 27469"/>
                  <a:gd name="adj2" fmla="val 2434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35FED21D-A1C0-9653-2AE9-862D210321A6}"/>
              </a:ext>
            </a:extLst>
          </p:cNvPr>
          <p:cNvGrpSpPr/>
          <p:nvPr/>
        </p:nvGrpSpPr>
        <p:grpSpPr>
          <a:xfrm>
            <a:off x="6684284" y="2083574"/>
            <a:ext cx="5090325" cy="1091597"/>
            <a:chOff x="524559" y="3244048"/>
            <a:chExt cx="5090325" cy="1091597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B6E5195-9F90-6ECA-B40A-7E168C26E645}"/>
                </a:ext>
              </a:extLst>
            </p:cNvPr>
            <p:cNvSpPr txBox="1"/>
            <p:nvPr/>
          </p:nvSpPr>
          <p:spPr>
            <a:xfrm>
              <a:off x="2773742" y="3343068"/>
              <a:ext cx="2841142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fontAlgn="base"/>
              <a:r>
                <a:rPr lang="fr-FR" sz="1600"/>
                <a:t>en méthodologie RE2020 dynamique pour les bâtiments de logements collectifs </a:t>
              </a: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B0A12DFA-5F9A-07DD-141F-852DBA7922F7}"/>
                </a:ext>
              </a:extLst>
            </p:cNvPr>
            <p:cNvGrpSpPr/>
            <p:nvPr/>
          </p:nvGrpSpPr>
          <p:grpSpPr>
            <a:xfrm>
              <a:off x="524559" y="3244048"/>
              <a:ext cx="2255092" cy="1091597"/>
              <a:chOff x="3506646" y="1179944"/>
              <a:chExt cx="2255092" cy="1091597"/>
            </a:xfrm>
          </p:grpSpPr>
          <p:sp>
            <p:nvSpPr>
              <p:cNvPr id="23" name="Ellipse 10">
                <a:extLst>
                  <a:ext uri="{FF2B5EF4-FFF2-40B4-BE49-F238E27FC236}">
                    <a16:creationId xmlns:a16="http://schemas.microsoft.com/office/drawing/2014/main" id="{6AC31655-3AC8-A4D1-DB68-EA5098D0064B}"/>
                  </a:ext>
                </a:extLst>
              </p:cNvPr>
              <p:cNvSpPr/>
              <p:nvPr/>
            </p:nvSpPr>
            <p:spPr bwMode="auto">
              <a:xfrm>
                <a:off x="4579953" y="1245984"/>
                <a:ext cx="1122368" cy="1025557"/>
              </a:xfrm>
              <a:prstGeom prst="ellipse">
                <a:avLst/>
              </a:prstGeom>
              <a:solidFill>
                <a:srgbClr val="FFC1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" name="ZoneTexte 11">
                <a:extLst>
                  <a:ext uri="{FF2B5EF4-FFF2-40B4-BE49-F238E27FC236}">
                    <a16:creationId xmlns:a16="http://schemas.microsoft.com/office/drawing/2014/main" id="{7782F20A-D7B2-63F1-C858-6E80BD7CAB84}"/>
                  </a:ext>
                </a:extLst>
              </p:cNvPr>
              <p:cNvSpPr txBox="1"/>
              <p:nvPr/>
            </p:nvSpPr>
            <p:spPr bwMode="auto">
              <a:xfrm>
                <a:off x="4520537" y="1358335"/>
                <a:ext cx="1241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2400" b="1">
                    <a:solidFill>
                      <a:schemeClr val="bg1"/>
                    </a:solidFill>
                  </a:rPr>
                  <a:t>251</a:t>
                </a:r>
                <a:endParaRPr lang="fr-FR" sz="3200"/>
              </a:p>
              <a:p>
                <a:pPr algn="ctr">
                  <a:defRPr/>
                </a:pPr>
                <a:r>
                  <a:rPr lang="fr-FR" sz="1200"/>
                  <a:t>kgCO</a:t>
                </a:r>
                <a:r>
                  <a:rPr lang="fr-FR" sz="1200" baseline="-25000"/>
                  <a:t>2</a:t>
                </a:r>
                <a:r>
                  <a:rPr lang="fr-FR" sz="1200"/>
                  <a:t>éq/m²</a:t>
                </a:r>
              </a:p>
              <a:p>
                <a:pPr algn="ctr">
                  <a:defRPr/>
                </a:pPr>
                <a:r>
                  <a:rPr lang="fr-FR" sz="1200"/>
                  <a:t>SHAB</a:t>
                </a:r>
              </a:p>
            </p:txBody>
          </p:sp>
          <p:pic>
            <p:nvPicPr>
              <p:cNvPr id="27" name="Picture 2" descr="Projet de compensation carbone &quot;Légumineuses&quot; - Agrosolutions">
                <a:extLst>
                  <a:ext uri="{FF2B5EF4-FFF2-40B4-BE49-F238E27FC236}">
                    <a16:creationId xmlns:a16="http://schemas.microsoft.com/office/drawing/2014/main" id="{2E6F37B4-4D35-DE67-2A5D-2226856D23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3506646" y="1179944"/>
                <a:ext cx="984183" cy="1025557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Graphique 21" descr="Éclair avec un remplissage uni">
              <a:extLst>
                <a:ext uri="{FF2B5EF4-FFF2-40B4-BE49-F238E27FC236}">
                  <a16:creationId xmlns:a16="http://schemas.microsoft.com/office/drawing/2014/main" id="{E95F6EB6-5706-8E1E-695A-40FEFFCD7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35401" y="3332799"/>
              <a:ext cx="432619" cy="432619"/>
            </a:xfrm>
            <a:prstGeom prst="rect">
              <a:avLst/>
            </a:prstGeom>
          </p:spPr>
        </p:pic>
      </p:grp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3C62DC64-F916-DAE8-ECC3-16FBA8B9CD76}"/>
              </a:ext>
            </a:extLst>
          </p:cNvPr>
          <p:cNvSpPr txBox="1">
            <a:spLocks/>
          </p:cNvSpPr>
          <p:nvPr/>
        </p:nvSpPr>
        <p:spPr>
          <a:xfrm>
            <a:off x="8274570" y="369032"/>
            <a:ext cx="2797403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les nouveaux ODG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810E4B99-2737-1896-CA93-FBECB8F8D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570124"/>
              </p:ext>
            </p:extLst>
          </p:nvPr>
        </p:nvGraphicFramePr>
        <p:xfrm>
          <a:off x="3208203" y="2346852"/>
          <a:ext cx="3513170" cy="256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Graphique 3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09284159-EC10-9C7E-3680-313515B96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803458">
            <a:off x="2746010" y="3467121"/>
            <a:ext cx="656899" cy="6568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E76395-3B61-2944-DF7F-68A17579FC03}"/>
              </a:ext>
            </a:extLst>
          </p:cNvPr>
          <p:cNvSpPr txBox="1"/>
          <p:nvPr/>
        </p:nvSpPr>
        <p:spPr>
          <a:xfrm>
            <a:off x="445353" y="4798588"/>
            <a:ext cx="1656525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Observatoire E+C-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EF40E6-A7DC-19A3-FB6D-96963F5B0055}"/>
              </a:ext>
            </a:extLst>
          </p:cNvPr>
          <p:cNvSpPr txBox="1"/>
          <p:nvPr/>
        </p:nvSpPr>
        <p:spPr>
          <a:xfrm>
            <a:off x="4177713" y="4798588"/>
            <a:ext cx="1656525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Observatoire RE2020 du Hub</a:t>
            </a:r>
          </a:p>
        </p:txBody>
      </p:sp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B5318AA9-B7C1-F38E-AE27-F0CFFA3559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863540"/>
              </p:ext>
            </p:extLst>
          </p:nvPr>
        </p:nvGraphicFramePr>
        <p:xfrm>
          <a:off x="-243572" y="2378510"/>
          <a:ext cx="3513170" cy="256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D8D855AA-B9B8-5FCA-A034-2698D0546922}"/>
              </a:ext>
            </a:extLst>
          </p:cNvPr>
          <p:cNvSpPr txBox="1"/>
          <p:nvPr/>
        </p:nvSpPr>
        <p:spPr>
          <a:xfrm>
            <a:off x="160851" y="1846905"/>
            <a:ext cx="585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Répartition des énergies de chauffage des bâtiments de l’Observatoire E+C- et de l’échantillon de LC de l’Observatoire RE2020 |  </a:t>
            </a:r>
            <a:r>
              <a:rPr lang="fr-FR" sz="1400" i="1" dirty="0"/>
              <a:t>% de bâtiments</a:t>
            </a:r>
          </a:p>
        </p:txBody>
      </p:sp>
      <p:cxnSp>
        <p:nvCxnSpPr>
          <p:cNvPr id="32" name="Connecteur droit 50">
            <a:extLst>
              <a:ext uri="{FF2B5EF4-FFF2-40B4-BE49-F238E27FC236}">
                <a16:creationId xmlns:a16="http://schemas.microsoft.com/office/drawing/2014/main" id="{27B76292-314A-6457-7976-5572EFE882E0}"/>
              </a:ext>
            </a:extLst>
          </p:cNvPr>
          <p:cNvCxnSpPr>
            <a:cxnSpLocks/>
          </p:cNvCxnSpPr>
          <p:nvPr/>
        </p:nvCxnSpPr>
        <p:spPr>
          <a:xfrm>
            <a:off x="132863" y="2461108"/>
            <a:ext cx="5859544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id="{194EE63D-2809-6EDE-143A-8BCAB6E629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080" y="4285562"/>
            <a:ext cx="1418960" cy="11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9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999ADB-3443-32BE-7FEE-F90A14E55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4306" y="2717800"/>
            <a:ext cx="5847443" cy="1212425"/>
          </a:xfrm>
        </p:spPr>
        <p:txBody>
          <a:bodyPr>
            <a:normAutofit/>
          </a:bodyPr>
          <a:lstStyle/>
          <a:p>
            <a:pPr algn="ctr"/>
            <a:r>
              <a:rPr lang="fr-FR"/>
              <a:t>L’Observatoire RE2020 du HUB</a:t>
            </a:r>
            <a:endParaRPr lang="fr-FR" sz="46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07A2BF-F456-2A24-7ACC-1AF4C21D76F6}"/>
              </a:ext>
            </a:extLst>
          </p:cNvPr>
          <p:cNvSpPr txBox="1"/>
          <p:nvPr/>
        </p:nvSpPr>
        <p:spPr>
          <a:xfrm>
            <a:off x="2041603" y="4036407"/>
            <a:ext cx="521866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Les leviers pour décarboner</a:t>
            </a:r>
          </a:p>
        </p:txBody>
      </p:sp>
    </p:spTree>
    <p:extLst>
      <p:ext uri="{BB962C8B-B14F-4D97-AF65-F5344CB8AC3E}">
        <p14:creationId xmlns:p14="http://schemas.microsoft.com/office/powerpoint/2010/main" val="241228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5B67D9-9587-4DA8-8A7A-191E2AEA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3381" y="6459927"/>
            <a:ext cx="2743200" cy="365125"/>
          </a:xfrm>
        </p:spPr>
        <p:txBody>
          <a:bodyPr/>
          <a:lstStyle/>
          <a:p>
            <a:fld id="{F09D415D-CA15-414D-990A-BDF5E3CD4AEA}" type="slidenum">
              <a:rPr lang="en-GB" smtClean="0"/>
              <a:t>18</a:t>
            </a:fld>
            <a:endParaRPr lang="en-GB"/>
          </a:p>
        </p:txBody>
      </p:sp>
      <p:sp>
        <p:nvSpPr>
          <p:cNvPr id="52" name="Espace réservé du numéro de diapositive 1">
            <a:extLst>
              <a:ext uri="{FF2B5EF4-FFF2-40B4-BE49-F238E27FC236}">
                <a16:creationId xmlns:a16="http://schemas.microsoft.com/office/drawing/2014/main" id="{5A5B0C8E-A2A5-4224-9360-07E5AF725829}"/>
              </a:ext>
            </a:extLst>
          </p:cNvPr>
          <p:cNvSpPr txBox="1">
            <a:spLocks/>
          </p:cNvSpPr>
          <p:nvPr/>
        </p:nvSpPr>
        <p:spPr>
          <a:xfrm>
            <a:off x="7763381" y="64599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9D415D-CA15-414D-990A-BDF5E3CD4AEA}" type="slidenum">
              <a:rPr lang="en-GB" smtClean="0"/>
              <a:pPr/>
              <a:t>18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3" name="Encre 72">
                <a:extLst>
                  <a:ext uri="{FF2B5EF4-FFF2-40B4-BE49-F238E27FC236}">
                    <a16:creationId xmlns:a16="http://schemas.microsoft.com/office/drawing/2014/main" id="{39B9B8C8-C47F-4FC7-801C-B7FE551CE5F2}"/>
                  </a:ext>
                </a:extLst>
              </p14:cNvPr>
              <p14:cNvContentPartPr/>
              <p14:nvPr/>
            </p14:nvContentPartPr>
            <p14:xfrm>
              <a:off x="8081081" y="1713992"/>
              <a:ext cx="876240" cy="639000"/>
            </p14:xfrm>
          </p:contentPart>
        </mc:Choice>
        <mc:Fallback xmlns="">
          <p:pic>
            <p:nvPicPr>
              <p:cNvPr id="73" name="Encre 72">
                <a:extLst>
                  <a:ext uri="{FF2B5EF4-FFF2-40B4-BE49-F238E27FC236}">
                    <a16:creationId xmlns:a16="http://schemas.microsoft.com/office/drawing/2014/main" id="{39B9B8C8-C47F-4FC7-801C-B7FE551CE5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8081" y="1650992"/>
                <a:ext cx="1001880" cy="76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e 73">
            <a:extLst>
              <a:ext uri="{FF2B5EF4-FFF2-40B4-BE49-F238E27FC236}">
                <a16:creationId xmlns:a16="http://schemas.microsoft.com/office/drawing/2014/main" id="{254AE57F-B285-498E-93C3-6A2BC5E654C3}"/>
              </a:ext>
            </a:extLst>
          </p:cNvPr>
          <p:cNvGrpSpPr/>
          <p:nvPr/>
        </p:nvGrpSpPr>
        <p:grpSpPr>
          <a:xfrm>
            <a:off x="9224081" y="1549472"/>
            <a:ext cx="1482120" cy="849960"/>
            <a:chOff x="10015109" y="1549472"/>
            <a:chExt cx="1482120" cy="84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F756F211-F9B4-4BA8-97DF-5049BBF1BFBA}"/>
                    </a:ext>
                  </a:extLst>
                </p14:cNvPr>
                <p14:cNvContentPartPr/>
                <p14:nvPr/>
              </p14:nvContentPartPr>
              <p14:xfrm>
                <a:off x="10025189" y="1652072"/>
                <a:ext cx="467640" cy="67716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F756F211-F9B4-4BA8-97DF-5049BBF1BF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62189" y="1589072"/>
                  <a:ext cx="593280" cy="80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727C8AAD-1647-4DF7-BAFC-272ACDC54A72}"/>
                    </a:ext>
                  </a:extLst>
                </p14:cNvPr>
                <p14:cNvContentPartPr/>
                <p14:nvPr/>
              </p14:nvContentPartPr>
              <p14:xfrm>
                <a:off x="10504349" y="1557032"/>
                <a:ext cx="569880" cy="70416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727C8AAD-1647-4DF7-BAFC-272ACDC54A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41349" y="1494032"/>
                  <a:ext cx="695520" cy="82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356AD116-4CFC-4C22-BEC1-BD44D918CEAB}"/>
                    </a:ext>
                  </a:extLst>
                </p14:cNvPr>
                <p14:cNvContentPartPr/>
                <p14:nvPr/>
              </p14:nvContentPartPr>
              <p14:xfrm>
                <a:off x="11053709" y="2018192"/>
                <a:ext cx="443520" cy="36612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356AD116-4CFC-4C22-BEC1-BD44D918CEA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90760" y="1955192"/>
                  <a:ext cx="569058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03B3741A-766E-429C-AF24-14C23ED9BE0C}"/>
                    </a:ext>
                  </a:extLst>
                </p14:cNvPr>
                <p14:cNvContentPartPr/>
                <p14:nvPr/>
              </p14:nvContentPartPr>
              <p14:xfrm>
                <a:off x="10015109" y="1717592"/>
                <a:ext cx="403920" cy="68184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03B3741A-766E-429C-AF24-14C23ED9BE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52109" y="1654592"/>
                  <a:ext cx="52956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40539AC0-F459-4B60-907F-4D41AB7E4AD8}"/>
                    </a:ext>
                  </a:extLst>
                </p14:cNvPr>
                <p14:cNvContentPartPr/>
                <p14:nvPr/>
              </p14:nvContentPartPr>
              <p14:xfrm>
                <a:off x="10552229" y="1549472"/>
                <a:ext cx="439200" cy="63756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40539AC0-F459-4B60-907F-4D41AB7E4AD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89177" y="1486472"/>
                  <a:ext cx="564943" cy="76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545A42AF-294A-425E-8DBF-E42201DE9DBB}"/>
              </a:ext>
            </a:extLst>
          </p:cNvPr>
          <p:cNvGrpSpPr/>
          <p:nvPr/>
        </p:nvGrpSpPr>
        <p:grpSpPr>
          <a:xfrm>
            <a:off x="6173081" y="1434632"/>
            <a:ext cx="1630080" cy="1540440"/>
            <a:chOff x="6964109" y="1434632"/>
            <a:chExt cx="1630080" cy="154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B2A0028A-F726-46FF-B367-81CEBE4D7909}"/>
                    </a:ext>
                  </a:extLst>
                </p14:cNvPr>
                <p14:cNvContentPartPr/>
                <p14:nvPr/>
              </p14:nvContentPartPr>
              <p14:xfrm>
                <a:off x="7358669" y="2725592"/>
                <a:ext cx="734760" cy="16128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B2A0028A-F726-46FF-B367-81CEBE4D79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95669" y="2662592"/>
                  <a:ext cx="860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F8D7BDE1-BB25-49A1-B92C-68E6A1D2A9FB}"/>
                    </a:ext>
                  </a:extLst>
                </p14:cNvPr>
                <p14:cNvContentPartPr/>
                <p14:nvPr/>
              </p14:nvContentPartPr>
              <p14:xfrm>
                <a:off x="8160389" y="1885712"/>
                <a:ext cx="433800" cy="15336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F8D7BDE1-BB25-49A1-B92C-68E6A1D2A9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97389" y="1822712"/>
                  <a:ext cx="559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8D918DBE-42D7-4852-BD86-E753BAEFE3AB}"/>
                    </a:ext>
                  </a:extLst>
                </p14:cNvPr>
                <p14:cNvContentPartPr/>
                <p14:nvPr/>
              </p14:nvContentPartPr>
              <p14:xfrm>
                <a:off x="8241029" y="2095232"/>
                <a:ext cx="340920" cy="12312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8D918DBE-42D7-4852-BD86-E753BAEFE3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78029" y="2032232"/>
                  <a:ext cx="466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918DB709-A7EA-48A0-91F2-0979A3E256DF}"/>
                    </a:ext>
                  </a:extLst>
                </p14:cNvPr>
                <p14:cNvContentPartPr/>
                <p14:nvPr/>
              </p14:nvContentPartPr>
              <p14:xfrm>
                <a:off x="7135829" y="1523192"/>
                <a:ext cx="863640" cy="76896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918DB709-A7EA-48A0-91F2-0979A3E256D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72829" y="1460221"/>
                  <a:ext cx="989280" cy="894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3C2760FB-CB7A-44D0-85C5-37AD6EFDB8DE}"/>
                    </a:ext>
                  </a:extLst>
                </p14:cNvPr>
                <p14:cNvContentPartPr/>
                <p14:nvPr/>
              </p14:nvContentPartPr>
              <p14:xfrm>
                <a:off x="6964109" y="2169392"/>
                <a:ext cx="809280" cy="7740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3C2760FB-CB7A-44D0-85C5-37AD6EFDB8D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01109" y="2106392"/>
                  <a:ext cx="934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E388E887-DB15-4D9D-91AF-E05B59438311}"/>
                    </a:ext>
                  </a:extLst>
                </p14:cNvPr>
                <p14:cNvContentPartPr/>
                <p14:nvPr/>
              </p14:nvContentPartPr>
              <p14:xfrm>
                <a:off x="7267589" y="2405912"/>
                <a:ext cx="364680" cy="4356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E388E887-DB15-4D9D-91AF-E05B594383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04589" y="2342912"/>
                  <a:ext cx="490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66061E15-AD08-40CD-9E4C-A53D8793E123}"/>
                    </a:ext>
                  </a:extLst>
                </p14:cNvPr>
                <p14:cNvContentPartPr/>
                <p14:nvPr/>
              </p14:nvContentPartPr>
              <p14:xfrm>
                <a:off x="7161389" y="1695992"/>
                <a:ext cx="213120" cy="9144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66061E15-AD08-40CD-9E4C-A53D8793E12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98389" y="1632992"/>
                  <a:ext cx="338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C158B386-285D-485B-AA92-3150EA0F5988}"/>
                    </a:ext>
                  </a:extLst>
                </p14:cNvPr>
                <p14:cNvContentPartPr/>
                <p14:nvPr/>
              </p14:nvContentPartPr>
              <p14:xfrm>
                <a:off x="7036109" y="1434632"/>
                <a:ext cx="964800" cy="72720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C158B386-285D-485B-AA92-3150EA0F598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73109" y="1371632"/>
                  <a:ext cx="109044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298FBFB0-AC65-46BE-9FEE-CFC64EFB21B3}"/>
                    </a:ext>
                  </a:extLst>
                </p14:cNvPr>
                <p14:cNvContentPartPr/>
                <p14:nvPr/>
              </p14:nvContentPartPr>
              <p14:xfrm>
                <a:off x="7302149" y="2557472"/>
                <a:ext cx="812160" cy="41760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298FBFB0-AC65-46BE-9FEE-CFC64EFB21B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39121" y="2494472"/>
                  <a:ext cx="937856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5E57CA37-EA64-4658-A748-05DA3F283835}"/>
                    </a:ext>
                  </a:extLst>
                </p14:cNvPr>
                <p14:cNvContentPartPr/>
                <p14:nvPr/>
              </p14:nvContentPartPr>
              <p14:xfrm>
                <a:off x="8055629" y="2590232"/>
                <a:ext cx="81000" cy="19440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5E57CA37-EA64-4658-A748-05DA3F2838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92629" y="2527232"/>
                  <a:ext cx="2066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E7E22642-16B0-4800-B3AC-83E80DFCB10C}"/>
                    </a:ext>
                  </a:extLst>
                </p14:cNvPr>
                <p14:cNvContentPartPr/>
                <p14:nvPr/>
              </p14:nvContentPartPr>
              <p14:xfrm>
                <a:off x="7284149" y="2367392"/>
                <a:ext cx="482760" cy="8784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E7E22642-16B0-4800-B3AC-83E80DFCB10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21149" y="2304649"/>
                  <a:ext cx="608400" cy="212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478D8CE2-DAE7-47DA-94F0-E53237D951F5}"/>
                    </a:ext>
                  </a:extLst>
                </p14:cNvPr>
                <p14:cNvContentPartPr/>
                <p14:nvPr/>
              </p14:nvContentPartPr>
              <p14:xfrm>
                <a:off x="7180469" y="2093432"/>
                <a:ext cx="618840" cy="7164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478D8CE2-DAE7-47DA-94F0-E53237D951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17469" y="2030432"/>
                  <a:ext cx="7444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DDA90215-9FE1-4236-8C86-9BE3B1ACB377}"/>
              </a:ext>
            </a:extLst>
          </p:cNvPr>
          <p:cNvGrpSpPr/>
          <p:nvPr/>
        </p:nvGrpSpPr>
        <p:grpSpPr>
          <a:xfrm>
            <a:off x="8451161" y="2767712"/>
            <a:ext cx="778680" cy="2423160"/>
            <a:chOff x="9242189" y="2767712"/>
            <a:chExt cx="778680" cy="24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4" name="Encre 93">
                  <a:extLst>
                    <a:ext uri="{FF2B5EF4-FFF2-40B4-BE49-F238E27FC236}">
                      <a16:creationId xmlns:a16="http://schemas.microsoft.com/office/drawing/2014/main" id="{51E395EB-19AD-4AEE-AD68-52CB8117D65C}"/>
                    </a:ext>
                  </a:extLst>
                </p14:cNvPr>
                <p14:cNvContentPartPr/>
                <p14:nvPr/>
              </p14:nvContentPartPr>
              <p14:xfrm>
                <a:off x="9398429" y="2767712"/>
                <a:ext cx="127080" cy="708480"/>
              </p14:xfrm>
            </p:contentPart>
          </mc:Choice>
          <mc:Fallback xmlns="">
            <p:pic>
              <p:nvPicPr>
                <p:cNvPr id="94" name="Encre 93">
                  <a:extLst>
                    <a:ext uri="{FF2B5EF4-FFF2-40B4-BE49-F238E27FC236}">
                      <a16:creationId xmlns:a16="http://schemas.microsoft.com/office/drawing/2014/main" id="{51E395EB-19AD-4AEE-AD68-52CB8117D65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35250" y="2704712"/>
                  <a:ext cx="253077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BC0BAF06-392A-41E4-9572-63366374CD8C}"/>
                    </a:ext>
                  </a:extLst>
                </p14:cNvPr>
                <p14:cNvContentPartPr/>
                <p14:nvPr/>
              </p14:nvContentPartPr>
              <p14:xfrm>
                <a:off x="9310949" y="3440912"/>
                <a:ext cx="455760" cy="12492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BC0BAF06-392A-41E4-9572-63366374CD8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47949" y="3377912"/>
                  <a:ext cx="581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3F2DA21F-B92A-409B-A008-4C6BE582FCC2}"/>
                    </a:ext>
                  </a:extLst>
                </p14:cNvPr>
                <p14:cNvContentPartPr/>
                <p14:nvPr/>
              </p14:nvContentPartPr>
              <p14:xfrm>
                <a:off x="9311309" y="3518312"/>
                <a:ext cx="398520" cy="500040"/>
              </p14:xfrm>
            </p:contentPart>
          </mc:Choice>
          <mc:Fallback xmlns=""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3F2DA21F-B92A-409B-A008-4C6BE582FC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48309" y="3455312"/>
                  <a:ext cx="5241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A77C65DC-62D3-48D0-94CD-FC625103FE10}"/>
                    </a:ext>
                  </a:extLst>
                </p14:cNvPr>
                <p14:cNvContentPartPr/>
                <p14:nvPr/>
              </p14:nvContentPartPr>
              <p14:xfrm>
                <a:off x="9242189" y="4152272"/>
                <a:ext cx="778680" cy="103860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A77C65DC-62D3-48D0-94CD-FC625103FE1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79189" y="4089250"/>
                  <a:ext cx="904320" cy="116428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8" name="Encre 97">
                <a:extLst>
                  <a:ext uri="{FF2B5EF4-FFF2-40B4-BE49-F238E27FC236}">
                    <a16:creationId xmlns:a16="http://schemas.microsoft.com/office/drawing/2014/main" id="{A0557AF4-EAE3-4C53-99F4-336618B451EC}"/>
                  </a:ext>
                </a:extLst>
              </p14:cNvPr>
              <p14:cNvContentPartPr/>
              <p14:nvPr/>
            </p14:nvContentPartPr>
            <p14:xfrm>
              <a:off x="8719721" y="5478512"/>
              <a:ext cx="93960" cy="77760"/>
            </p14:xfrm>
          </p:contentPart>
        </mc:Choice>
        <mc:Fallback xmlns="">
          <p:pic>
            <p:nvPicPr>
              <p:cNvPr id="98" name="Encre 97">
                <a:extLst>
                  <a:ext uri="{FF2B5EF4-FFF2-40B4-BE49-F238E27FC236}">
                    <a16:creationId xmlns:a16="http://schemas.microsoft.com/office/drawing/2014/main" id="{A0557AF4-EAE3-4C53-99F4-336618B451E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56721" y="5415802"/>
                <a:ext cx="219600" cy="202821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7D7B7097-B661-125D-FEA5-8BB6FEDA3228}"/>
              </a:ext>
            </a:extLst>
          </p:cNvPr>
          <p:cNvPicPr>
            <a:picLocks noChangeAspect="1"/>
          </p:cNvPicPr>
          <p:nvPr/>
        </p:nvPicPr>
        <p:blipFill rotWithShape="1">
          <a:blip r:embed="rId49"/>
          <a:srcRect l="6488"/>
          <a:stretch/>
        </p:blipFill>
        <p:spPr>
          <a:xfrm>
            <a:off x="0" y="-239486"/>
            <a:ext cx="12197230" cy="73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3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E4C41-9DA1-9E5C-D8B8-4B8D0B5A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leviers d’optimisation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98D214-562A-0A18-87CD-89ED232B4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53890" y="1533096"/>
            <a:ext cx="9039938" cy="4892203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45F6DF79-D80B-239B-3ECC-A1B9F79AB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29207" y="369032"/>
            <a:ext cx="2242766" cy="413799"/>
          </a:xfrm>
        </p:spPr>
        <p:txBody>
          <a:bodyPr>
            <a:normAutofit fontScale="85000" lnSpcReduction="20000"/>
          </a:bodyPr>
          <a:lstStyle/>
          <a:p>
            <a:r>
              <a:rPr lang="fr-FR"/>
              <a:t>Observatoire RE2020 : les leviers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5F090E6-16B2-7658-FF6E-2AD6D9D81C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6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A6F74-67A0-4184-9E41-4A47414C0F45}"/>
              </a:ext>
            </a:extLst>
          </p:cNvPr>
          <p:cNvSpPr/>
          <p:nvPr/>
        </p:nvSpPr>
        <p:spPr>
          <a:xfrm>
            <a:off x="7692572" y="312928"/>
            <a:ext cx="3124784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ts val="1200"/>
              </a:spcBef>
            </a:pPr>
            <a:r>
              <a:rPr lang="fr-FR" sz="2800" b="1">
                <a:solidFill>
                  <a:schemeClr val="accent2"/>
                </a:solidFill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DE0575-EABE-4C5D-A2C8-DA14B81884B8}"/>
              </a:ext>
            </a:extLst>
          </p:cNvPr>
          <p:cNvSpPr txBox="1"/>
          <p:nvPr/>
        </p:nvSpPr>
        <p:spPr>
          <a:xfrm>
            <a:off x="9506158" y="231321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/>
              <a:t>Déroulé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C02D07-3C39-4F87-80E1-6A7ACF87DAC2}"/>
              </a:ext>
            </a:extLst>
          </p:cNvPr>
          <p:cNvSpPr txBox="1"/>
          <p:nvPr/>
        </p:nvSpPr>
        <p:spPr>
          <a:xfrm>
            <a:off x="2974073" y="1219998"/>
            <a:ext cx="8367695" cy="44907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effectLst/>
                <a:highlight>
                  <a:srgbClr val="FFE699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Introduction</a:t>
            </a:r>
            <a:endParaRPr lang="fr-FR" sz="2000" i="1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highlight>
                  <a:srgbClr val="FFE699"/>
                </a:highlight>
                <a:latin typeface="Calibri" panose="020F0502020204030204" pitchFamily="34" charset="0"/>
              </a:rPr>
              <a:t>RE2020 : quels enseignements ?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Premières analyses de l’Observatoire RE2020 du Hub ? Zoom sur les logements collectifs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2000" b="1" dirty="0">
                <a:highlight>
                  <a:srgbClr val="FFE699"/>
                </a:highlight>
                <a:latin typeface="Calibri" panose="020F0502020204030204" pitchFamily="34" charset="0"/>
              </a:rPr>
              <a:t>Mise en application de la RE2020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Premiers enseignements: Témoignage de David 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Lebannier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, POUGET Consultants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REX de projets exemplaires RE2028: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Témoignage de Julien 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Brisebourg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, Bouygues Immobilier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Témoignage de Benjamin 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Rousteau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, 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Linkcity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 et Alan 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Bragado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, Elan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2000" b="1" dirty="0">
                <a:highlight>
                  <a:srgbClr val="FFE699"/>
                </a:highlight>
                <a:latin typeface="Calibri" panose="020F0502020204030204" pitchFamily="34" charset="0"/>
              </a:rPr>
              <a:t>Conclusion</a:t>
            </a:r>
            <a:endParaRPr lang="fr-FR" i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5C602B-531E-4CA3-A892-CC7AB66FC02B}"/>
              </a:ext>
            </a:extLst>
          </p:cNvPr>
          <p:cNvSpPr/>
          <p:nvPr/>
        </p:nvSpPr>
        <p:spPr>
          <a:xfrm>
            <a:off x="2445515" y="1249028"/>
            <a:ext cx="396132" cy="396132"/>
          </a:xfrm>
          <a:prstGeom prst="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C9FC99-EA4B-4B07-8F59-40F28872C52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/>
          <a:stretch/>
        </p:blipFill>
        <p:spPr bwMode="auto">
          <a:xfrm>
            <a:off x="88546" y="2170739"/>
            <a:ext cx="2059983" cy="2105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4B65EF6-7AFF-4CA0-9E84-9CC1AB749120}"/>
              </a:ext>
            </a:extLst>
          </p:cNvPr>
          <p:cNvSpPr txBox="1"/>
          <p:nvPr/>
        </p:nvSpPr>
        <p:spPr>
          <a:xfrm>
            <a:off x="0" y="4313545"/>
            <a:ext cx="2213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DES PRESCRIPTEURS BAS CARBONE</a:t>
            </a:r>
          </a:p>
        </p:txBody>
      </p: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C4EF688C-7613-AEF7-27FA-EBBA5766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060" y="6154830"/>
            <a:ext cx="2743200" cy="365125"/>
          </a:xfrm>
        </p:spPr>
        <p:txBody>
          <a:bodyPr/>
          <a:lstStyle/>
          <a:p>
            <a:fld id="{F09D415D-CA15-414D-990A-BDF5E3CD4AEA}" type="slidenum">
              <a:rPr lang="fr-FR" smtClean="0"/>
              <a:t>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E8A8E9-5BB7-9515-1CC6-75C5D887433B}"/>
              </a:ext>
            </a:extLst>
          </p:cNvPr>
          <p:cNvSpPr txBox="1"/>
          <p:nvPr/>
        </p:nvSpPr>
        <p:spPr>
          <a:xfrm>
            <a:off x="11680234" y="11269"/>
            <a:ext cx="511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/>
              <a:t>CRO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E08CC-7371-DCC2-0F14-CD01BEB5191D}"/>
              </a:ext>
            </a:extLst>
          </p:cNvPr>
          <p:cNvSpPr/>
          <p:nvPr/>
        </p:nvSpPr>
        <p:spPr>
          <a:xfrm>
            <a:off x="2445515" y="1942081"/>
            <a:ext cx="396132" cy="396132"/>
          </a:xfrm>
          <a:prstGeom prst="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4F94C8-87C4-6135-F890-D2A0DC6C9231}"/>
              </a:ext>
            </a:extLst>
          </p:cNvPr>
          <p:cNvSpPr/>
          <p:nvPr/>
        </p:nvSpPr>
        <p:spPr>
          <a:xfrm>
            <a:off x="2445515" y="3032868"/>
            <a:ext cx="396132" cy="396132"/>
          </a:xfrm>
          <a:prstGeom prst="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0FD7A-EE4B-3B86-FAD6-4E67B0EFBF6D}"/>
              </a:ext>
            </a:extLst>
          </p:cNvPr>
          <p:cNvSpPr/>
          <p:nvPr/>
        </p:nvSpPr>
        <p:spPr>
          <a:xfrm>
            <a:off x="2445515" y="5314583"/>
            <a:ext cx="396132" cy="396132"/>
          </a:xfrm>
          <a:prstGeom prst="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897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BA2F6-C8C6-3E2F-BB52-B8172265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leviers : messages-clés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D7037676-6342-5568-BD6B-21B650F010A4}"/>
              </a:ext>
            </a:extLst>
          </p:cNvPr>
          <p:cNvSpPr txBox="1">
            <a:spLocks/>
          </p:cNvSpPr>
          <p:nvPr/>
        </p:nvSpPr>
        <p:spPr>
          <a:xfrm>
            <a:off x="8829207" y="369032"/>
            <a:ext cx="2242766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les leviers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E887E9-DB41-4370-5A86-A9E91B098EAD}"/>
              </a:ext>
            </a:extLst>
          </p:cNvPr>
          <p:cNvSpPr txBox="1"/>
          <p:nvPr/>
        </p:nvSpPr>
        <p:spPr>
          <a:xfrm>
            <a:off x="373133" y="1393369"/>
            <a:ext cx="3705385" cy="4983859"/>
          </a:xfrm>
          <a:prstGeom prst="rect">
            <a:avLst/>
          </a:prstGeom>
          <a:solidFill>
            <a:srgbClr val="D6D6D6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sz="1050" b="1"/>
          </a:p>
          <a:p>
            <a:pPr algn="ctr"/>
            <a:r>
              <a:rPr lang="fr-FR" b="1"/>
              <a:t>Avoir </a:t>
            </a:r>
            <a:r>
              <a:rPr lang="fr-FR" b="1" dirty="0"/>
              <a:t>recours </a:t>
            </a:r>
            <a:r>
              <a:rPr lang="fr-FR" b="1"/>
              <a:t>à des </a:t>
            </a:r>
            <a:r>
              <a:rPr lang="fr-FR" b="1" dirty="0"/>
              <a:t>données environnementales </a:t>
            </a:r>
            <a:r>
              <a:rPr lang="fr-FR" b="1"/>
              <a:t>plus précises</a:t>
            </a:r>
            <a:r>
              <a:rPr lang="fr-FR" b="1" dirty="0"/>
              <a:t> </a:t>
            </a:r>
            <a:r>
              <a:rPr lang="fr-FR"/>
              <a:t>est un levier important pour atteindre</a:t>
            </a:r>
            <a:r>
              <a:rPr lang="fr-FR" dirty="0"/>
              <a:t> </a:t>
            </a:r>
            <a:r>
              <a:rPr lang="fr-FR"/>
              <a:t>les </a:t>
            </a:r>
            <a:r>
              <a:rPr lang="fr-FR" dirty="0"/>
              <a:t>seuils 2025 et 2028.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Les bâtiments de l’échantillon atteignant le seuil de 2028 ont</a:t>
            </a:r>
            <a:r>
              <a:rPr lang="fr-FR"/>
              <a:t>,</a:t>
            </a:r>
            <a:r>
              <a:rPr lang="fr-FR" dirty="0"/>
              <a:t> en moyenne</a:t>
            </a:r>
            <a:r>
              <a:rPr lang="fr-FR"/>
              <a:t>,</a:t>
            </a:r>
            <a:r>
              <a:rPr lang="fr-FR" dirty="0"/>
              <a:t> </a:t>
            </a:r>
            <a:r>
              <a:rPr lang="fr-FR" b="1" dirty="0"/>
              <a:t>30% de </a:t>
            </a:r>
            <a:r>
              <a:rPr lang="fr-FR" b="1"/>
              <a:t>données environnementales par défaut </a:t>
            </a:r>
            <a:r>
              <a:rPr lang="fr-FR" b="1" dirty="0"/>
              <a:t>en kgCO</a:t>
            </a:r>
            <a:r>
              <a:rPr lang="fr-FR" b="1" baseline="-25000"/>
              <a:t>2</a:t>
            </a:r>
            <a:r>
              <a:rPr lang="fr-FR" b="1" dirty="0"/>
              <a:t>.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Une </a:t>
            </a:r>
            <a:r>
              <a:rPr lang="fr-FR" b="1" dirty="0"/>
              <a:t>approche détaillée </a:t>
            </a:r>
            <a:r>
              <a:rPr lang="fr-FR" dirty="0"/>
              <a:t>est plus favorable que l’utilisation du forfait </a:t>
            </a:r>
            <a:r>
              <a:rPr lang="fr-FR"/>
              <a:t>pour les équipements de production de chaud/froid</a:t>
            </a:r>
            <a:r>
              <a:rPr lang="fr-FR" dirty="0"/>
              <a:t>. </a:t>
            </a:r>
            <a:endParaRPr lang="fr-FR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17FF5A-7F4F-5208-F26E-0B9548C571B3}"/>
              </a:ext>
            </a:extLst>
          </p:cNvPr>
          <p:cNvSpPr txBox="1"/>
          <p:nvPr/>
        </p:nvSpPr>
        <p:spPr>
          <a:xfrm>
            <a:off x="4243311" y="1393369"/>
            <a:ext cx="3705385" cy="4983859"/>
          </a:xfrm>
          <a:prstGeom prst="rect">
            <a:avLst/>
          </a:prstGeom>
          <a:solidFill>
            <a:srgbClr val="98DEDA">
              <a:alpha val="57041"/>
            </a:srgbClr>
          </a:solidFill>
          <a:ln w="28575"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sz="1200" b="1"/>
          </a:p>
          <a:p>
            <a:pPr algn="ctr"/>
            <a:r>
              <a:rPr lang="fr-FR" b="1" dirty="0"/>
              <a:t>La conception bioclimatique (Bbio) devient stratégique pour atteindre les</a:t>
            </a:r>
            <a:r>
              <a:rPr lang="fr-FR" u="sng"/>
              <a:t> seuils énergie et construction.</a:t>
            </a:r>
            <a:r>
              <a:rPr lang="fr-FR"/>
              <a:t> </a:t>
            </a:r>
            <a:endParaRPr lang="fr-FR">
              <a:ea typeface="Calibri"/>
              <a:cs typeface="Calibri"/>
            </a:endParaRPr>
          </a:p>
          <a:p>
            <a:pPr algn="ctr"/>
            <a:endParaRPr lang="fr-FR"/>
          </a:p>
          <a:p>
            <a:pPr algn="ctr"/>
            <a:r>
              <a:rPr lang="fr-FR" dirty="0"/>
              <a:t>La</a:t>
            </a:r>
            <a:r>
              <a:rPr lang="fr-FR" b="1" dirty="0"/>
              <a:t> compacité </a:t>
            </a:r>
            <a:r>
              <a:rPr lang="fr-FR" dirty="0"/>
              <a:t>et le </a:t>
            </a:r>
            <a:r>
              <a:rPr lang="fr-FR" b="1" dirty="0"/>
              <a:t>taux de vitrage </a:t>
            </a:r>
            <a:r>
              <a:rPr lang="fr-FR" dirty="0"/>
              <a:t>sont des leviers abordables pour réduire l’empreinte carbone.</a:t>
            </a:r>
            <a:r>
              <a:rPr lang="fr-FR"/>
              <a:t>  </a:t>
            </a:r>
            <a:endParaRPr lang="fr-FR" dirty="0"/>
          </a:p>
          <a:p>
            <a:pPr algn="ctr"/>
            <a:r>
              <a:rPr lang="fr-FR" dirty="0"/>
              <a:t>Or ce sont </a:t>
            </a:r>
            <a:r>
              <a:rPr lang="fr-FR" b="1" dirty="0"/>
              <a:t>des leviers qui pourraient être plus utilisés</a:t>
            </a:r>
            <a:r>
              <a:rPr lang="fr-FR" dirty="0"/>
              <a:t> par l’échantillon pour passer les seuils 2025 &amp; 2028.</a:t>
            </a:r>
            <a:r>
              <a:rPr lang="fr-FR"/>
              <a:t> </a:t>
            </a:r>
            <a:endParaRPr lang="fr-FR">
              <a:ea typeface="Calibri"/>
              <a:cs typeface="Calibri"/>
            </a:endParaRPr>
          </a:p>
          <a:p>
            <a:pPr algn="ctr"/>
            <a:endParaRPr lang="fr-FR" dirty="0"/>
          </a:p>
          <a:p>
            <a:pPr algn="ctr"/>
            <a:r>
              <a:rPr lang="fr-FR" dirty="0"/>
              <a:t>Le </a:t>
            </a:r>
            <a:r>
              <a:rPr lang="fr-FR" b="1" dirty="0"/>
              <a:t>réemploi</a:t>
            </a:r>
            <a:r>
              <a:rPr lang="fr-FR" dirty="0"/>
              <a:t> est un levier permettant de réduire l’empreinte carbone</a:t>
            </a:r>
            <a:r>
              <a:rPr lang="fr-FR"/>
              <a:t> (</a:t>
            </a:r>
            <a:r>
              <a:rPr lang="fr-FR" dirty="0"/>
              <a:t>mais pas reporté avec les ACV</a:t>
            </a:r>
            <a:r>
              <a:rPr lang="fr-FR"/>
              <a:t>)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AB8288-D20E-15ED-862A-B6F96DB2E561}"/>
              </a:ext>
            </a:extLst>
          </p:cNvPr>
          <p:cNvSpPr txBox="1"/>
          <p:nvPr/>
        </p:nvSpPr>
        <p:spPr>
          <a:xfrm>
            <a:off x="8113490" y="1436913"/>
            <a:ext cx="3705385" cy="4983859"/>
          </a:xfrm>
          <a:prstGeom prst="rect">
            <a:avLst/>
          </a:prstGeom>
          <a:solidFill>
            <a:srgbClr val="FFDD7B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/>
              <a:t>Il y a une mixité constructive </a:t>
            </a:r>
            <a:r>
              <a:rPr lang="fr-FR" dirty="0"/>
              <a:t>parmi les bâtiments passant les seuils 2025 et 2028. Les bâtiments passant les seuils utilisent </a:t>
            </a:r>
            <a:r>
              <a:rPr lang="fr-FR" b="1" dirty="0"/>
              <a:t>moins de béton</a:t>
            </a:r>
            <a:r>
              <a:rPr lang="fr-FR" dirty="0"/>
              <a:t>.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Les énergies de chauffage bas-carbone permettent de passer </a:t>
            </a:r>
            <a:r>
              <a:rPr lang="fr-FR" b="1" dirty="0"/>
              <a:t>largement les seuils Énergie. 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54F8F-5E4D-115A-9918-DDA5836CC0E1}"/>
              </a:ext>
            </a:extLst>
          </p:cNvPr>
          <p:cNvSpPr/>
          <p:nvPr/>
        </p:nvSpPr>
        <p:spPr>
          <a:xfrm>
            <a:off x="4243311" y="1393369"/>
            <a:ext cx="3705385" cy="573261"/>
          </a:xfrm>
          <a:prstGeom prst="rect">
            <a:avLst/>
          </a:prstGeom>
          <a:solidFill>
            <a:srgbClr val="7EB2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b="1"/>
          </a:p>
          <a:p>
            <a:pPr algn="ctr"/>
            <a:r>
              <a:rPr lang="fr-FR" b="1"/>
              <a:t>Consommer moins</a:t>
            </a:r>
          </a:p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A6D5A-E8B9-9F23-F8E8-675DFDC6FDC5}"/>
              </a:ext>
            </a:extLst>
          </p:cNvPr>
          <p:cNvSpPr/>
          <p:nvPr/>
        </p:nvSpPr>
        <p:spPr>
          <a:xfrm>
            <a:off x="373132" y="1393368"/>
            <a:ext cx="3705383" cy="573261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r-FR" b="1"/>
              <a:t>Méthode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061F5B-DAAA-E2AA-BC3C-B5BA79056706}"/>
              </a:ext>
            </a:extLst>
          </p:cNvPr>
          <p:cNvSpPr/>
          <p:nvPr/>
        </p:nvSpPr>
        <p:spPr>
          <a:xfrm>
            <a:off x="8113492" y="1393367"/>
            <a:ext cx="3705383" cy="573261"/>
          </a:xfrm>
          <a:prstGeom prst="rect">
            <a:avLst/>
          </a:prstGeom>
          <a:solidFill>
            <a:srgbClr val="FFC0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r-FR" b="1"/>
              <a:t>Consommer mieux</a:t>
            </a:r>
          </a:p>
        </p:txBody>
      </p:sp>
      <p:pic>
        <p:nvPicPr>
          <p:cNvPr id="17" name="Graphique 16" descr="Engrenages avec un remplissage uni">
            <a:extLst>
              <a:ext uri="{FF2B5EF4-FFF2-40B4-BE49-F238E27FC236}">
                <a16:creationId xmlns:a16="http://schemas.microsoft.com/office/drawing/2014/main" id="{0CF5CE7D-DA8E-FF9B-5006-3CCE6FAD0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129" y="1233393"/>
            <a:ext cx="917784" cy="917784"/>
          </a:xfrm>
          <a:prstGeom prst="rect">
            <a:avLst/>
          </a:prstGeom>
        </p:spPr>
      </p:pic>
      <p:pic>
        <p:nvPicPr>
          <p:cNvPr id="18" name="Graphique 17" descr="Réduire avec un remplissage uni">
            <a:extLst>
              <a:ext uri="{FF2B5EF4-FFF2-40B4-BE49-F238E27FC236}">
                <a16:creationId xmlns:a16="http://schemas.microsoft.com/office/drawing/2014/main" id="{FCD2F3AC-665E-50FB-43D8-6CA8F554A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9034" y="1360711"/>
            <a:ext cx="646331" cy="646331"/>
          </a:xfrm>
          <a:prstGeom prst="rect">
            <a:avLst/>
          </a:prstGeom>
        </p:spPr>
      </p:pic>
      <p:pic>
        <p:nvPicPr>
          <p:cNvPr id="21" name="Graphique 20" descr="Main ouverte avec une plante avec un remplissage uni">
            <a:extLst>
              <a:ext uri="{FF2B5EF4-FFF2-40B4-BE49-F238E27FC236}">
                <a16:creationId xmlns:a16="http://schemas.microsoft.com/office/drawing/2014/main" id="{EE787424-2ACF-B872-5352-950C212E3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0794" y="136911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57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E4C41-9DA1-9E5C-D8B8-4B8D0B5A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9" y="574669"/>
            <a:ext cx="7871951" cy="836603"/>
          </a:xfrm>
        </p:spPr>
        <p:txBody>
          <a:bodyPr>
            <a:normAutofit fontScale="90000"/>
          </a:bodyPr>
          <a:lstStyle/>
          <a:p>
            <a:r>
              <a:rPr lang="fr-FR"/>
              <a:t>Méthode : Limiter le recours aux données environnementales par défaut et favoriser une approche détaillée pour les lots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E27BF11-4CF7-BAE2-FB22-7A243A696E8A}"/>
              </a:ext>
            </a:extLst>
          </p:cNvPr>
          <p:cNvGrpSpPr/>
          <p:nvPr/>
        </p:nvGrpSpPr>
        <p:grpSpPr>
          <a:xfrm>
            <a:off x="565098" y="4828103"/>
            <a:ext cx="5766855" cy="1138200"/>
            <a:chOff x="8471378" y="5824554"/>
            <a:chExt cx="3266947" cy="663489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5825A28-9848-939D-6757-7CBC1AD278CB}"/>
                </a:ext>
              </a:extLst>
            </p:cNvPr>
            <p:cNvSpPr txBox="1"/>
            <p:nvPr/>
          </p:nvSpPr>
          <p:spPr>
            <a:xfrm>
              <a:off x="8517106" y="5878381"/>
              <a:ext cx="3201184" cy="5853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45720" rIns="91440" bIns="45720" anchor="t">
              <a:noAutofit/>
            </a:bodyPr>
            <a:lstStyle/>
            <a:p>
              <a:pPr algn="ctr" rtl="0" fontAlgn="base"/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Limiter le recours aux données environnementales par défaut et aux forfaits est un levier important pour atteindre les seuils.  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C0E4A35-44A5-C494-BB0D-96955C1D34F9}"/>
                </a:ext>
              </a:extLst>
            </p:cNvPr>
            <p:cNvGrpSpPr/>
            <p:nvPr/>
          </p:nvGrpSpPr>
          <p:grpSpPr>
            <a:xfrm>
              <a:off x="8471378" y="5824554"/>
              <a:ext cx="3266947" cy="663489"/>
              <a:chOff x="2388792" y="1119473"/>
              <a:chExt cx="1555193" cy="345859"/>
            </a:xfrm>
          </p:grpSpPr>
          <p:sp>
            <p:nvSpPr>
              <p:cNvPr id="14" name="Forme en L 13">
                <a:extLst>
                  <a:ext uri="{FF2B5EF4-FFF2-40B4-BE49-F238E27FC236}">
                    <a16:creationId xmlns:a16="http://schemas.microsoft.com/office/drawing/2014/main" id="{770EC39D-7821-289F-4C6D-00B2C642EA66}"/>
                  </a:ext>
                </a:extLst>
              </p:cNvPr>
              <p:cNvSpPr/>
              <p:nvPr/>
            </p:nvSpPr>
            <p:spPr>
              <a:xfrm>
                <a:off x="2388792" y="1341600"/>
                <a:ext cx="161111" cy="123732"/>
              </a:xfrm>
              <a:prstGeom prst="corner">
                <a:avLst>
                  <a:gd name="adj1" fmla="val 26071"/>
                  <a:gd name="adj2" fmla="val 2362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5" name="Forme en L 14">
                <a:extLst>
                  <a:ext uri="{FF2B5EF4-FFF2-40B4-BE49-F238E27FC236}">
                    <a16:creationId xmlns:a16="http://schemas.microsoft.com/office/drawing/2014/main" id="{A1AE13D8-F3B7-613E-6A6F-6824227F9AB1}"/>
                  </a:ext>
                </a:extLst>
              </p:cNvPr>
              <p:cNvSpPr/>
              <p:nvPr/>
            </p:nvSpPr>
            <p:spPr>
              <a:xfrm rot="10800000">
                <a:off x="3792966" y="1119473"/>
                <a:ext cx="151019" cy="113207"/>
              </a:xfrm>
              <a:prstGeom prst="corner">
                <a:avLst>
                  <a:gd name="adj1" fmla="val 27469"/>
                  <a:gd name="adj2" fmla="val 2434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130D1796-FB1E-6DDD-E903-680F3F20CD60}"/>
              </a:ext>
            </a:extLst>
          </p:cNvPr>
          <p:cNvSpPr txBox="1"/>
          <p:nvPr/>
        </p:nvSpPr>
        <p:spPr>
          <a:xfrm>
            <a:off x="565098" y="3687979"/>
            <a:ext cx="5486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/>
              <a:t>Limiter le recours permet de mieux estimer l’empreinte carbone et ainsi de mieux cibler les efforts de décarbonation mais cela ne correspond pas à une réduction </a:t>
            </a:r>
            <a:r>
              <a:rPr lang="fr-FR" sz="1600" b="1" i="1"/>
              <a:t>réelle</a:t>
            </a:r>
            <a:r>
              <a:rPr lang="fr-FR" sz="1600" i="1"/>
              <a:t> des émissions. 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82180CC9-C33D-4CA8-2336-6DBFBC11851A}"/>
              </a:ext>
            </a:extLst>
          </p:cNvPr>
          <p:cNvGrpSpPr/>
          <p:nvPr/>
        </p:nvGrpSpPr>
        <p:grpSpPr>
          <a:xfrm>
            <a:off x="6665335" y="1633871"/>
            <a:ext cx="5478312" cy="4715005"/>
            <a:chOff x="-237673" y="1351545"/>
            <a:chExt cx="6055243" cy="4831871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C3934E44-BA2D-7DE8-FA89-E18E7F6E8309}"/>
                </a:ext>
              </a:extLst>
            </p:cNvPr>
            <p:cNvSpPr txBox="1"/>
            <p:nvPr/>
          </p:nvSpPr>
          <p:spPr>
            <a:xfrm>
              <a:off x="-237673" y="5721751"/>
              <a:ext cx="1219201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200" b="1" i="1">
                  <a:cs typeface="Calibri"/>
                </a:rPr>
                <a:t>Nombre de bâtiments</a:t>
              </a:r>
            </a:p>
          </p:txBody>
        </p:sp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2DFE69E7-4F5F-A2E3-A9BD-5827490F51E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9544076"/>
                </p:ext>
              </p:extLst>
            </p:nvPr>
          </p:nvGraphicFramePr>
          <p:xfrm>
            <a:off x="186853" y="1997145"/>
            <a:ext cx="5630717" cy="3646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E2679EC-ECE6-C83D-DA4B-E63AFAF4B4B9}"/>
                </a:ext>
              </a:extLst>
            </p:cNvPr>
            <p:cNvSpPr txBox="1"/>
            <p:nvPr/>
          </p:nvSpPr>
          <p:spPr>
            <a:xfrm>
              <a:off x="466424" y="1351545"/>
              <a:ext cx="4872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/>
                <a:t>Répartition de l’impact carbone composants DED et hors DED en fonction des seuils |  </a:t>
              </a:r>
              <a:r>
                <a:rPr lang="fr-FR" sz="1400" i="1"/>
                <a:t>kgCO2e/m</a:t>
              </a:r>
              <a:r>
                <a:rPr lang="fr-FR" sz="1400" i="1" baseline="30000"/>
                <a:t>2</a:t>
              </a:r>
              <a:r>
                <a:rPr lang="fr-FR" sz="1400" i="1"/>
                <a:t> sur 50 ans</a:t>
              </a:r>
            </a:p>
          </p:txBody>
        </p:sp>
        <p:cxnSp>
          <p:nvCxnSpPr>
            <p:cNvPr id="29" name="Connecteur droit 50">
              <a:extLst>
                <a:ext uri="{FF2B5EF4-FFF2-40B4-BE49-F238E27FC236}">
                  <a16:creationId xmlns:a16="http://schemas.microsoft.com/office/drawing/2014/main" id="{E42C2243-250E-87B2-2D22-9728A532DBDA}"/>
                </a:ext>
              </a:extLst>
            </p:cNvPr>
            <p:cNvCxnSpPr>
              <a:cxnSpLocks/>
            </p:cNvCxnSpPr>
            <p:nvPr/>
          </p:nvCxnSpPr>
          <p:spPr>
            <a:xfrm>
              <a:off x="466424" y="1874765"/>
              <a:ext cx="4872492" cy="0"/>
            </a:xfrm>
            <a:prstGeom prst="line">
              <a:avLst/>
            </a:prstGeom>
            <a:ln w="952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Graphique 2" descr="Ligne fléchée : incurvée dans le sens des aiguilles d’une montre avec un remplissage uni">
              <a:extLst>
                <a:ext uri="{FF2B5EF4-FFF2-40B4-BE49-F238E27FC236}">
                  <a16:creationId xmlns:a16="http://schemas.microsoft.com/office/drawing/2014/main" id="{394AB66D-049B-9A7B-B8D3-8EB865FA3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6392299" flipH="1">
              <a:off x="1639923" y="1953957"/>
              <a:ext cx="992004" cy="777278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E69B540-C9B4-772D-78FA-9EF19A16F1A5}"/>
                </a:ext>
              </a:extLst>
            </p:cNvPr>
            <p:cNvSpPr/>
            <p:nvPr/>
          </p:nvSpPr>
          <p:spPr>
            <a:xfrm>
              <a:off x="1611079" y="4038251"/>
              <a:ext cx="546654" cy="351241"/>
            </a:xfrm>
            <a:prstGeom prst="ellipse">
              <a:avLst/>
            </a:prstGeom>
            <a:solidFill>
              <a:srgbClr val="73A99D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rgbClr val="FF554B"/>
                </a:buClr>
                <a:buSzPct val="100000"/>
                <a:tabLst>
                  <a:tab pos="431800" algn="l"/>
                </a:tabLst>
              </a:pPr>
              <a:r>
                <a:rPr lang="fr-FR" sz="105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39%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FF011B8-A514-7491-737E-6E4F1E9D17F0}"/>
                </a:ext>
              </a:extLst>
            </p:cNvPr>
            <p:cNvSpPr/>
            <p:nvPr/>
          </p:nvSpPr>
          <p:spPr>
            <a:xfrm>
              <a:off x="2919325" y="4438747"/>
              <a:ext cx="546654" cy="345704"/>
            </a:xfrm>
            <a:prstGeom prst="ellipse">
              <a:avLst/>
            </a:prstGeom>
            <a:solidFill>
              <a:srgbClr val="73A99D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rgbClr val="FF554B"/>
                </a:buClr>
                <a:buSzPct val="100000"/>
                <a:tabLst>
                  <a:tab pos="431800" algn="l"/>
                </a:tabLst>
              </a:pPr>
              <a:r>
                <a:rPr lang="fr-FR" sz="105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38%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6C6B704-C712-741C-A96E-A5C62747C0CC}"/>
                </a:ext>
              </a:extLst>
            </p:cNvPr>
            <p:cNvSpPr/>
            <p:nvPr/>
          </p:nvSpPr>
          <p:spPr>
            <a:xfrm>
              <a:off x="4221662" y="4661287"/>
              <a:ext cx="546654" cy="345704"/>
            </a:xfrm>
            <a:prstGeom prst="ellipse">
              <a:avLst/>
            </a:prstGeom>
            <a:solidFill>
              <a:srgbClr val="73A99D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rgbClr val="FF554B"/>
                </a:buClr>
                <a:buSzPct val="100000"/>
                <a:tabLst>
                  <a:tab pos="431800" algn="l"/>
                </a:tabLst>
              </a:pPr>
              <a:r>
                <a:rPr lang="fr-FR" sz="105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31%</a:t>
              </a:r>
            </a:p>
          </p:txBody>
        </p:sp>
        <p:pic>
          <p:nvPicPr>
            <p:cNvPr id="36" name="Graphique 35" descr="Ligne fléchée : incurvée dans le sens des aiguilles d’une montre avec un remplissage uni">
              <a:extLst>
                <a:ext uri="{FF2B5EF4-FFF2-40B4-BE49-F238E27FC236}">
                  <a16:creationId xmlns:a16="http://schemas.microsoft.com/office/drawing/2014/main" id="{C2A037B6-83FA-66DB-E7B6-C7293689E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4959856" flipH="1">
              <a:off x="3050395" y="2533687"/>
              <a:ext cx="992004" cy="777278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21D17E0-49F1-C5AC-C1E6-EFC34D6226FB}"/>
                </a:ext>
              </a:extLst>
            </p:cNvPr>
            <p:cNvSpPr txBox="1"/>
            <p:nvPr/>
          </p:nvSpPr>
          <p:spPr>
            <a:xfrm>
              <a:off x="2298385" y="2036269"/>
              <a:ext cx="13950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5F8C82"/>
                  </a:solidFill>
                </a:rPr>
                <a:t>-154 kgCO2e/m2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C0C0C58-9FBA-378E-78D7-729E83CB5760}"/>
                </a:ext>
              </a:extLst>
            </p:cNvPr>
            <p:cNvSpPr txBox="1"/>
            <p:nvPr/>
          </p:nvSpPr>
          <p:spPr>
            <a:xfrm>
              <a:off x="756320" y="2075270"/>
              <a:ext cx="110596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/>
                <a:t>754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84D3301-C64B-7B8B-D54A-C658940ECE57}"/>
                </a:ext>
              </a:extLst>
            </p:cNvPr>
            <p:cNvSpPr txBox="1"/>
            <p:nvPr/>
          </p:nvSpPr>
          <p:spPr>
            <a:xfrm>
              <a:off x="2255700" y="2719545"/>
              <a:ext cx="110596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/>
                <a:t>600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124D5E56-C129-FBE8-1385-604F54A16A07}"/>
                </a:ext>
              </a:extLst>
            </p:cNvPr>
            <p:cNvSpPr txBox="1"/>
            <p:nvPr/>
          </p:nvSpPr>
          <p:spPr>
            <a:xfrm>
              <a:off x="3789381" y="2987085"/>
              <a:ext cx="89758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/>
                <a:t>550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FA8FAF8-9E28-2F52-A685-44ED7BCCD452}"/>
                </a:ext>
              </a:extLst>
            </p:cNvPr>
            <p:cNvSpPr txBox="1"/>
            <p:nvPr/>
          </p:nvSpPr>
          <p:spPr>
            <a:xfrm>
              <a:off x="3635304" y="2557925"/>
              <a:ext cx="13950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5F8C82"/>
                  </a:solidFill>
                </a:rPr>
                <a:t>-50 kgCO2e/m2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D92A6B52-053A-3C3E-9E53-27C960AFE473}"/>
                </a:ext>
              </a:extLst>
            </p:cNvPr>
            <p:cNvSpPr txBox="1"/>
            <p:nvPr/>
          </p:nvSpPr>
          <p:spPr>
            <a:xfrm>
              <a:off x="732109" y="5885023"/>
              <a:ext cx="1219201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i="1">
                  <a:cs typeface="Calibri"/>
                </a:rPr>
                <a:t>25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B6F46E47-1C92-266E-518F-339DADBBDE1E}"/>
                </a:ext>
              </a:extLst>
            </p:cNvPr>
            <p:cNvSpPr txBox="1"/>
            <p:nvPr/>
          </p:nvSpPr>
          <p:spPr>
            <a:xfrm>
              <a:off x="2181405" y="5880132"/>
              <a:ext cx="1219201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>
                  <a:cs typeface="Calibri"/>
                </a:rPr>
                <a:t>11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34C3EA6A-0EBF-601D-2A78-053F184DC325}"/>
                </a:ext>
              </a:extLst>
            </p:cNvPr>
            <p:cNvSpPr txBox="1"/>
            <p:nvPr/>
          </p:nvSpPr>
          <p:spPr>
            <a:xfrm>
              <a:off x="3667516" y="5874294"/>
              <a:ext cx="1219201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i="1">
                  <a:cs typeface="Calibri"/>
                </a:rPr>
                <a:t>9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3B196DF-CDB0-B7DE-BB4F-7CA69A1CA773}"/>
                </a:ext>
              </a:extLst>
            </p:cNvPr>
            <p:cNvSpPr txBox="1"/>
            <p:nvPr/>
          </p:nvSpPr>
          <p:spPr>
            <a:xfrm>
              <a:off x="732109" y="5502578"/>
              <a:ext cx="1189170" cy="2838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b="1">
                  <a:solidFill>
                    <a:srgbClr val="FFFFFF"/>
                  </a:solidFill>
                  <a:cs typeface="Calibri"/>
                </a:rPr>
                <a:t>Seuil 2022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43019B0-2043-B7C5-91C8-239A6662EF1A}"/>
                </a:ext>
              </a:extLst>
            </p:cNvPr>
            <p:cNvSpPr txBox="1"/>
            <p:nvPr/>
          </p:nvSpPr>
          <p:spPr>
            <a:xfrm>
              <a:off x="2281462" y="5502578"/>
              <a:ext cx="1189170" cy="2838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b="1">
                  <a:solidFill>
                    <a:srgbClr val="FFFFFF"/>
                  </a:solidFill>
                  <a:cs typeface="Calibri"/>
                </a:rPr>
                <a:t>Seuil 2025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658B0DE8-F514-E0F9-1DFE-E859DFBB650F}"/>
                </a:ext>
              </a:extLst>
            </p:cNvPr>
            <p:cNvSpPr txBox="1"/>
            <p:nvPr/>
          </p:nvSpPr>
          <p:spPr>
            <a:xfrm>
              <a:off x="3739694" y="5504704"/>
              <a:ext cx="1189170" cy="2838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b="1">
                  <a:solidFill>
                    <a:srgbClr val="FFFFFF"/>
                  </a:solidFill>
                  <a:cs typeface="Calibri"/>
                </a:rPr>
                <a:t>Seuil 2028</a:t>
              </a:r>
            </a:p>
          </p:txBody>
        </p: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02AFE3D6-66AA-11DD-4A10-9E655474C4DC}"/>
              </a:ext>
            </a:extLst>
          </p:cNvPr>
          <p:cNvSpPr txBox="1"/>
          <p:nvPr/>
        </p:nvSpPr>
        <p:spPr>
          <a:xfrm>
            <a:off x="386301" y="2036879"/>
            <a:ext cx="5950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Les bâtiments passant les seuils présentent une proportion </a:t>
            </a:r>
            <a:r>
              <a:rPr lang="fr-FR" b="1"/>
              <a:t>moindre de l’impact carbone DED.</a:t>
            </a:r>
          </a:p>
          <a:p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/>
              <a:t>Détailler</a:t>
            </a:r>
            <a:r>
              <a:rPr lang="fr-FR"/>
              <a:t> l’impact carbone des lots plutôt que d’utiliser des forfaits est en général </a:t>
            </a:r>
            <a:r>
              <a:rPr lang="fr-FR" b="1"/>
              <a:t>favorable en terme d’émissions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6A95A002-7794-97F6-639A-14C0E882ACFE}"/>
              </a:ext>
            </a:extLst>
          </p:cNvPr>
          <p:cNvSpPr txBox="1">
            <a:spLocks/>
          </p:cNvSpPr>
          <p:nvPr/>
        </p:nvSpPr>
        <p:spPr>
          <a:xfrm>
            <a:off x="8829207" y="369032"/>
            <a:ext cx="2242766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les leviers</a:t>
            </a:r>
          </a:p>
        </p:txBody>
      </p:sp>
    </p:spTree>
    <p:extLst>
      <p:ext uri="{BB962C8B-B14F-4D97-AF65-F5344CB8AC3E}">
        <p14:creationId xmlns:p14="http://schemas.microsoft.com/office/powerpoint/2010/main" val="2594582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279C08-6014-1C07-13FE-DCB14E57BB92}"/>
              </a:ext>
            </a:extLst>
          </p:cNvPr>
          <p:cNvSpPr/>
          <p:nvPr/>
        </p:nvSpPr>
        <p:spPr>
          <a:xfrm>
            <a:off x="486171" y="2838753"/>
            <a:ext cx="5037928" cy="3582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F8CD5A0-8B8A-E4EE-D1FE-48BC95D1FFA4}"/>
              </a:ext>
            </a:extLst>
          </p:cNvPr>
          <p:cNvGrpSpPr/>
          <p:nvPr/>
        </p:nvGrpSpPr>
        <p:grpSpPr>
          <a:xfrm>
            <a:off x="6116856" y="2973438"/>
            <a:ext cx="5341251" cy="3504500"/>
            <a:chOff x="6159130" y="5791777"/>
            <a:chExt cx="5593216" cy="525339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4CB8502-8D90-BB10-8524-5BA7BE5D87E5}"/>
                </a:ext>
              </a:extLst>
            </p:cNvPr>
            <p:cNvSpPr txBox="1"/>
            <p:nvPr/>
          </p:nvSpPr>
          <p:spPr>
            <a:xfrm>
              <a:off x="6217532" y="5818384"/>
              <a:ext cx="5500420" cy="4824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45720" rIns="91440" bIns="45720" anchor="t">
              <a:noAutofit/>
            </a:bodyPr>
            <a:lstStyle/>
            <a:p>
              <a:pPr algn="ctr" fontAlgn="base"/>
              <a:endParaRPr lang="fr-FR" sz="1050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fontAlgn="base"/>
              <a:r>
                <a:rPr lang="fr-FR">
                  <a:solidFill>
                    <a:schemeClr val="accent2"/>
                  </a:solidFill>
                  <a:latin typeface="Calibri"/>
                  <a:cs typeface="Calibri"/>
                </a:rPr>
                <a:t>La compacité et le taux de vitrage semblent être des </a:t>
              </a:r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leviers abordables et peu coûteux</a:t>
              </a:r>
              <a:r>
                <a:rPr lang="fr-FR">
                  <a:solidFill>
                    <a:schemeClr val="accent2"/>
                  </a:solidFill>
                  <a:latin typeface="Calibri"/>
                  <a:cs typeface="Calibri"/>
                </a:rPr>
                <a:t> permettant de réduire l’empreinte carbone du bâtiment. </a:t>
              </a:r>
              <a:endParaRPr lang="fr-FR">
                <a:solidFill>
                  <a:schemeClr val="accent2"/>
                </a:solidFill>
                <a:latin typeface="Calibri"/>
                <a:ea typeface="Calibri"/>
                <a:cs typeface="Calibri"/>
              </a:endParaRPr>
            </a:p>
            <a:p>
              <a:pPr algn="ctr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fontAlgn="base"/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Or il apparaît que ces leviers sont peu mobilisés par les bâtiments de l’échantillon pour passer les seuils. </a:t>
              </a:r>
              <a:endParaRPr lang="fr-FR" b="1">
                <a:solidFill>
                  <a:schemeClr val="accent2"/>
                </a:solidFill>
                <a:latin typeface="Calibri"/>
                <a:ea typeface="Calibri"/>
                <a:cs typeface="Calibri"/>
              </a:endParaRPr>
            </a:p>
            <a:p>
              <a:pPr algn="ctr" fontAlgn="base"/>
              <a:endParaRPr lang="fr-FR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fontAlgn="base"/>
              <a:r>
                <a:rPr lang="fr-FR">
                  <a:latin typeface="Calibri"/>
                  <a:cs typeface="Calibri"/>
                </a:rPr>
                <a:t>Un travail lors de la conception architecturale laisse plus de liberté dans le reste du projet. Mais demeure </a:t>
              </a:r>
              <a:r>
                <a:rPr lang="fr-FR" b="1" u="sng">
                  <a:latin typeface="Calibri"/>
                  <a:cs typeface="Calibri"/>
                </a:rPr>
                <a:t>la question de la désirabilité de l’habitat</a:t>
              </a:r>
              <a:r>
                <a:rPr lang="fr-FR">
                  <a:latin typeface="Calibri"/>
                  <a:cs typeface="Calibri"/>
                </a:rPr>
                <a:t>. </a:t>
              </a:r>
              <a:endParaRPr lang="fr-FR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339F9E5B-F0F1-CA19-9AD7-A851711CE21E}"/>
                </a:ext>
              </a:extLst>
            </p:cNvPr>
            <p:cNvGrpSpPr/>
            <p:nvPr/>
          </p:nvGrpSpPr>
          <p:grpSpPr>
            <a:xfrm>
              <a:off x="6159130" y="5791777"/>
              <a:ext cx="5593216" cy="525339"/>
              <a:chOff x="1288072" y="1102368"/>
              <a:chExt cx="2662587" cy="273840"/>
            </a:xfrm>
          </p:grpSpPr>
          <p:sp>
            <p:nvSpPr>
              <p:cNvPr id="31" name="Forme en L 30">
                <a:extLst>
                  <a:ext uri="{FF2B5EF4-FFF2-40B4-BE49-F238E27FC236}">
                    <a16:creationId xmlns:a16="http://schemas.microsoft.com/office/drawing/2014/main" id="{19F08CD2-3D6E-CECF-6AE9-86BBFFF610F6}"/>
                  </a:ext>
                </a:extLst>
              </p:cNvPr>
              <p:cNvSpPr/>
              <p:nvPr/>
            </p:nvSpPr>
            <p:spPr>
              <a:xfrm>
                <a:off x="1288072" y="1316748"/>
                <a:ext cx="161111" cy="59460"/>
              </a:xfrm>
              <a:prstGeom prst="corner">
                <a:avLst>
                  <a:gd name="adj1" fmla="val 26071"/>
                  <a:gd name="adj2" fmla="val 2362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32" name="Forme en L 31">
                <a:extLst>
                  <a:ext uri="{FF2B5EF4-FFF2-40B4-BE49-F238E27FC236}">
                    <a16:creationId xmlns:a16="http://schemas.microsoft.com/office/drawing/2014/main" id="{8C12FEE4-837E-C188-E66D-64FDEF1289C4}"/>
                  </a:ext>
                </a:extLst>
              </p:cNvPr>
              <p:cNvSpPr/>
              <p:nvPr/>
            </p:nvSpPr>
            <p:spPr>
              <a:xfrm rot="10800000">
                <a:off x="3801707" y="1102368"/>
                <a:ext cx="148952" cy="61366"/>
              </a:xfrm>
              <a:prstGeom prst="corner">
                <a:avLst>
                  <a:gd name="adj1" fmla="val 27469"/>
                  <a:gd name="adj2" fmla="val 2434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6" name="Titre 5">
            <a:extLst>
              <a:ext uri="{FF2B5EF4-FFF2-40B4-BE49-F238E27FC236}">
                <a16:creationId xmlns:a16="http://schemas.microsoft.com/office/drawing/2014/main" id="{F3C24E57-3200-5A69-FC7D-86A294D8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9" y="312928"/>
            <a:ext cx="8018470" cy="836603"/>
          </a:xfrm>
        </p:spPr>
        <p:txBody>
          <a:bodyPr>
            <a:normAutofit/>
          </a:bodyPr>
          <a:lstStyle/>
          <a:p>
            <a:r>
              <a:rPr lang="fr-FR"/>
              <a:t>Consommer moins - compacité et vitrage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A25B455-7FA7-8052-B2F1-B60468C054D8}"/>
              </a:ext>
            </a:extLst>
          </p:cNvPr>
          <p:cNvSpPr txBox="1">
            <a:spLocks/>
          </p:cNvSpPr>
          <p:nvPr/>
        </p:nvSpPr>
        <p:spPr>
          <a:xfrm>
            <a:off x="8829207" y="369032"/>
            <a:ext cx="2242766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les leviers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4F91900-20F7-8D05-A9F5-C68E99691969}"/>
              </a:ext>
            </a:extLst>
          </p:cNvPr>
          <p:cNvGrpSpPr/>
          <p:nvPr/>
        </p:nvGrpSpPr>
        <p:grpSpPr>
          <a:xfrm>
            <a:off x="856291" y="3286813"/>
            <a:ext cx="4466237" cy="3073493"/>
            <a:chOff x="505016" y="1336954"/>
            <a:chExt cx="4466237" cy="3073493"/>
          </a:xfrm>
        </p:grpSpPr>
        <p:pic>
          <p:nvPicPr>
            <p:cNvPr id="9" name="Google Shape;411;p44">
              <a:extLst>
                <a:ext uri="{FF2B5EF4-FFF2-40B4-BE49-F238E27FC236}">
                  <a16:creationId xmlns:a16="http://schemas.microsoft.com/office/drawing/2014/main" id="{9180F642-526A-C483-F980-FDC8623FAAAF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2" t="-1" r="50948" b="3883"/>
            <a:stretch/>
          </p:blipFill>
          <p:spPr bwMode="auto">
            <a:xfrm>
              <a:off x="505016" y="1336954"/>
              <a:ext cx="4132769" cy="30734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411;p44">
              <a:extLst>
                <a:ext uri="{FF2B5EF4-FFF2-40B4-BE49-F238E27FC236}">
                  <a16:creationId xmlns:a16="http://schemas.microsoft.com/office/drawing/2014/main" id="{1DBABCA9-2A3F-09C4-44C0-E4439EB97D90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3615694" y="2623073"/>
              <a:ext cx="2579221" cy="1318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68774900-8BF0-43CD-2771-CDB833C76CF9}"/>
              </a:ext>
            </a:extLst>
          </p:cNvPr>
          <p:cNvSpPr txBox="1"/>
          <p:nvPr/>
        </p:nvSpPr>
        <p:spPr>
          <a:xfrm>
            <a:off x="520860" y="2909864"/>
            <a:ext cx="500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/>
              <a:t>Évolution de l’empreinte carbone en fonction de la compacité</a:t>
            </a:r>
            <a:endParaRPr lang="fr-FR" sz="1400" i="1"/>
          </a:p>
        </p:txBody>
      </p:sp>
      <p:cxnSp>
        <p:nvCxnSpPr>
          <p:cNvPr id="21" name="Connecteur droit 50">
            <a:extLst>
              <a:ext uri="{FF2B5EF4-FFF2-40B4-BE49-F238E27FC236}">
                <a16:creationId xmlns:a16="http://schemas.microsoft.com/office/drawing/2014/main" id="{9F4563B0-4C91-BABD-2FC3-40986AC165EA}"/>
              </a:ext>
            </a:extLst>
          </p:cNvPr>
          <p:cNvCxnSpPr>
            <a:cxnSpLocks/>
          </p:cNvCxnSpPr>
          <p:nvPr/>
        </p:nvCxnSpPr>
        <p:spPr>
          <a:xfrm>
            <a:off x="896039" y="3235174"/>
            <a:ext cx="4218191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EB7FA8E-FDB7-7081-E298-238BB38184BE}"/>
              </a:ext>
            </a:extLst>
          </p:cNvPr>
          <p:cNvGrpSpPr/>
          <p:nvPr/>
        </p:nvGrpSpPr>
        <p:grpSpPr>
          <a:xfrm>
            <a:off x="486171" y="1143100"/>
            <a:ext cx="10445065" cy="1699396"/>
            <a:chOff x="369524" y="2180202"/>
            <a:chExt cx="10445065" cy="1699396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15003628-B545-2811-898A-45DA6176EA52}"/>
                </a:ext>
              </a:extLst>
            </p:cNvPr>
            <p:cNvSpPr/>
            <p:nvPr/>
          </p:nvSpPr>
          <p:spPr bwMode="auto">
            <a:xfrm>
              <a:off x="369524" y="2180309"/>
              <a:ext cx="10445065" cy="1699289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Rectangle : coins arrondis 123">
              <a:extLst>
                <a:ext uri="{FF2B5EF4-FFF2-40B4-BE49-F238E27FC236}">
                  <a16:creationId xmlns:a16="http://schemas.microsoft.com/office/drawing/2014/main" id="{B01BE7A4-26F8-D295-5091-C1025D375B74}"/>
                </a:ext>
              </a:extLst>
            </p:cNvPr>
            <p:cNvSpPr/>
            <p:nvPr/>
          </p:nvSpPr>
          <p:spPr bwMode="auto">
            <a:xfrm>
              <a:off x="7070163" y="2381949"/>
              <a:ext cx="3592026" cy="1347207"/>
            </a:xfrm>
            <a:prstGeom prst="roundRect">
              <a:avLst>
                <a:gd name="adj" fmla="val 0"/>
              </a:avLst>
            </a:prstGeom>
            <a:solidFill>
              <a:srgbClr val="A0C8BA">
                <a:alpha val="5758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600" i="1">
                <a:solidFill>
                  <a:schemeClr val="tx1"/>
                </a:solidFill>
              </a:endParaRPr>
            </a:p>
            <a:p>
              <a:pPr marL="180975" algn="ctr">
                <a:defRPr/>
              </a:pPr>
              <a:r>
                <a:rPr lang="fr-FR" sz="1600" i="1">
                  <a:solidFill>
                    <a:schemeClr val="tx1"/>
                  </a:solidFill>
                </a:rPr>
                <a:t>Jusqu’à un certain seuil, plus le </a:t>
              </a:r>
              <a:r>
                <a:rPr lang="fr-FR" sz="1600" b="1" i="1">
                  <a:solidFill>
                    <a:schemeClr val="tx1"/>
                  </a:solidFill>
                </a:rPr>
                <a:t>taux de vitrage est faible</a:t>
              </a:r>
              <a:r>
                <a:rPr lang="fr-FR" sz="1600" i="1">
                  <a:solidFill>
                    <a:schemeClr val="tx1"/>
                  </a:solidFill>
                </a:rPr>
                <a:t>, moins le bâtiment est carboné : Jusqu’à 120 </a:t>
              </a:r>
              <a:r>
                <a:rPr lang="fr-FR" sz="1600" i="1" baseline="-25000">
                  <a:solidFill>
                    <a:schemeClr val="tx1"/>
                  </a:solidFill>
                </a:rPr>
                <a:t>kgéq.</a:t>
              </a:r>
              <a:r>
                <a:rPr lang="fr-FR" sz="1600" i="1">
                  <a:solidFill>
                    <a:schemeClr val="tx1"/>
                  </a:solidFill>
                </a:rPr>
                <a:t>CO</a:t>
              </a:r>
              <a:r>
                <a:rPr lang="fr-FR" sz="1600" i="1" baseline="-25000">
                  <a:solidFill>
                    <a:schemeClr val="tx1"/>
                  </a:solidFill>
                </a:rPr>
                <a:t>2</a:t>
              </a:r>
              <a:r>
                <a:rPr lang="fr-FR" sz="1600" i="1">
                  <a:solidFill>
                    <a:schemeClr val="tx1"/>
                  </a:solidFill>
                </a:rPr>
                <a:t>/m²SDP peut être économisé sur un LC </a:t>
              </a:r>
            </a:p>
            <a:p>
              <a:pPr algn="ctr">
                <a:defRPr/>
              </a:pPr>
              <a:endParaRPr lang="fr-FR" i="1">
                <a:solidFill>
                  <a:schemeClr val="tx1"/>
                </a:solidFill>
              </a:endParaRPr>
            </a:p>
          </p:txBody>
        </p:sp>
        <p:sp>
          <p:nvSpPr>
            <p:cNvPr id="25" name="ZoneTexte 13">
              <a:extLst>
                <a:ext uri="{FF2B5EF4-FFF2-40B4-BE49-F238E27FC236}">
                  <a16:creationId xmlns:a16="http://schemas.microsoft.com/office/drawing/2014/main" id="{63F2D9C6-E7CE-64C5-D177-C7F33CB99572}"/>
                </a:ext>
              </a:extLst>
            </p:cNvPr>
            <p:cNvSpPr txBox="1"/>
            <p:nvPr/>
          </p:nvSpPr>
          <p:spPr bwMode="auto">
            <a:xfrm>
              <a:off x="5127812" y="2381949"/>
              <a:ext cx="1555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/>
                <a:t>Variation jusqu’à</a:t>
              </a:r>
              <a:endParaRPr lang="en-GB" sz="1600" b="1"/>
            </a:p>
          </p:txBody>
        </p:sp>
        <p:sp>
          <p:nvSpPr>
            <p:cNvPr id="26" name="Ellipse 10">
              <a:extLst>
                <a:ext uri="{FF2B5EF4-FFF2-40B4-BE49-F238E27FC236}">
                  <a16:creationId xmlns:a16="http://schemas.microsoft.com/office/drawing/2014/main" id="{40959CA2-AEBC-9294-75FB-CE67A921E6DF}"/>
                </a:ext>
              </a:extLst>
            </p:cNvPr>
            <p:cNvSpPr/>
            <p:nvPr/>
          </p:nvSpPr>
          <p:spPr bwMode="auto">
            <a:xfrm>
              <a:off x="6417668" y="2744633"/>
              <a:ext cx="847263" cy="822025"/>
            </a:xfrm>
            <a:prstGeom prst="ellipse">
              <a:avLst/>
            </a:prstGeom>
            <a:solidFill>
              <a:srgbClr val="9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ZoneTexte 11">
              <a:extLst>
                <a:ext uri="{FF2B5EF4-FFF2-40B4-BE49-F238E27FC236}">
                  <a16:creationId xmlns:a16="http://schemas.microsoft.com/office/drawing/2014/main" id="{0B57FA91-6489-02FE-9714-C7F6C04A578F}"/>
                </a:ext>
              </a:extLst>
            </p:cNvPr>
            <p:cNvSpPr txBox="1"/>
            <p:nvPr/>
          </p:nvSpPr>
          <p:spPr bwMode="auto">
            <a:xfrm>
              <a:off x="6288571" y="2786118"/>
              <a:ext cx="10916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>
                  <a:solidFill>
                    <a:schemeClr val="bg1"/>
                  </a:solidFill>
                </a:rPr>
                <a:t>9% </a:t>
              </a:r>
              <a:r>
                <a:rPr lang="fr-FR" sz="1200">
                  <a:solidFill>
                    <a:schemeClr val="bg1"/>
                  </a:solidFill>
                </a:rPr>
                <a:t>de l’empreinte carbone</a:t>
              </a:r>
              <a:endParaRPr sz="2000"/>
            </a:p>
          </p:txBody>
        </p:sp>
        <p:pic>
          <p:nvPicPr>
            <p:cNvPr id="33" name="Picture 2" descr="Projet de compensation carbone &quot;Légumineuses&quot; - Agrosolutions">
              <a:extLst>
                <a:ext uri="{FF2B5EF4-FFF2-40B4-BE49-F238E27FC236}">
                  <a16:creationId xmlns:a16="http://schemas.microsoft.com/office/drawing/2014/main" id="{97D6BEB4-CA23-0519-82BE-8E0F109A6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5748343" y="3019565"/>
              <a:ext cx="606355" cy="659603"/>
            </a:xfrm>
            <a:prstGeom prst="rect">
              <a:avLst/>
            </a:prstGeom>
            <a:noFill/>
          </p:spPr>
        </p:pic>
        <p:sp>
          <p:nvSpPr>
            <p:cNvPr id="34" name="Rectangle : coins arrondis 123">
              <a:extLst>
                <a:ext uri="{FF2B5EF4-FFF2-40B4-BE49-F238E27FC236}">
                  <a16:creationId xmlns:a16="http://schemas.microsoft.com/office/drawing/2014/main" id="{23B7034C-875E-E471-8360-2D5BB2301A5A}"/>
                </a:ext>
              </a:extLst>
            </p:cNvPr>
            <p:cNvSpPr/>
            <p:nvPr/>
          </p:nvSpPr>
          <p:spPr bwMode="auto">
            <a:xfrm>
              <a:off x="770173" y="2590239"/>
              <a:ext cx="3838102" cy="1146141"/>
            </a:xfrm>
            <a:prstGeom prst="roundRect">
              <a:avLst>
                <a:gd name="adj" fmla="val 0"/>
              </a:avLst>
            </a:prstGeom>
            <a:solidFill>
              <a:srgbClr val="A0C8BA">
                <a:alpha val="5758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 i="1">
                <a:solidFill>
                  <a:schemeClr val="tx1"/>
                </a:solidFill>
              </a:endParaRPr>
            </a:p>
            <a:p>
              <a:pPr marL="180975" algn="ctr">
                <a:defRPr/>
              </a:pPr>
              <a:r>
                <a:rPr lang="en-GB" sz="1600" i="1">
                  <a:solidFill>
                    <a:schemeClr val="tx1"/>
                  </a:solidFill>
                </a:rPr>
                <a:t>Plus le </a:t>
              </a:r>
              <a:r>
                <a:rPr lang="en-GB" sz="1600" i="1" err="1">
                  <a:solidFill>
                    <a:schemeClr val="tx1"/>
                  </a:solidFill>
                </a:rPr>
                <a:t>bâtiment</a:t>
              </a:r>
              <a:r>
                <a:rPr lang="en-GB" sz="1600" i="1">
                  <a:solidFill>
                    <a:schemeClr val="tx1"/>
                  </a:solidFill>
                </a:rPr>
                <a:t> </a:t>
              </a:r>
              <a:r>
                <a:rPr lang="en-GB" sz="1600" i="1" err="1">
                  <a:solidFill>
                    <a:schemeClr val="tx1"/>
                  </a:solidFill>
                </a:rPr>
                <a:t>est</a:t>
              </a:r>
              <a:r>
                <a:rPr lang="en-GB" sz="1600" i="1">
                  <a:solidFill>
                    <a:schemeClr val="tx1"/>
                  </a:solidFill>
                </a:rPr>
                <a:t> </a:t>
              </a:r>
              <a:r>
                <a:rPr lang="en-GB" sz="1600" b="1" i="1">
                  <a:solidFill>
                    <a:schemeClr val="tx1"/>
                  </a:solidFill>
                </a:rPr>
                <a:t>compact</a:t>
              </a:r>
              <a:r>
                <a:rPr lang="en-GB" sz="1600" i="1">
                  <a:solidFill>
                    <a:schemeClr val="tx1"/>
                  </a:solidFill>
                </a:rPr>
                <a:t>, </a:t>
              </a:r>
              <a:r>
                <a:rPr lang="en-GB" sz="1600" i="1" err="1">
                  <a:solidFill>
                    <a:schemeClr val="tx1"/>
                  </a:solidFill>
                </a:rPr>
                <a:t>moins</a:t>
              </a:r>
              <a:r>
                <a:rPr lang="en-GB" sz="1600" i="1">
                  <a:solidFill>
                    <a:schemeClr val="tx1"/>
                  </a:solidFill>
                </a:rPr>
                <a:t> il </a:t>
              </a:r>
              <a:r>
                <a:rPr lang="en-GB" sz="1600" i="1" err="1">
                  <a:solidFill>
                    <a:schemeClr val="tx1"/>
                  </a:solidFill>
                </a:rPr>
                <a:t>est</a:t>
              </a:r>
              <a:r>
                <a:rPr lang="en-GB" sz="1600" i="1">
                  <a:solidFill>
                    <a:schemeClr val="tx1"/>
                  </a:solidFill>
                </a:rPr>
                <a:t> </a:t>
              </a:r>
              <a:r>
                <a:rPr lang="en-GB" sz="1600" i="1" err="1">
                  <a:solidFill>
                    <a:schemeClr val="tx1"/>
                  </a:solidFill>
                </a:rPr>
                <a:t>carboné</a:t>
              </a:r>
              <a:r>
                <a:rPr lang="en-GB" sz="1600" i="1">
                  <a:solidFill>
                    <a:schemeClr val="tx1"/>
                  </a:solidFill>
                </a:rPr>
                <a:t> : </a:t>
              </a:r>
              <a:r>
                <a:rPr lang="en-GB" sz="1600" i="1" err="1">
                  <a:solidFill>
                    <a:schemeClr val="tx1"/>
                  </a:solidFill>
                </a:rPr>
                <a:t>Jusqu’à</a:t>
              </a:r>
              <a:r>
                <a:rPr lang="en-GB" sz="1600" i="1">
                  <a:solidFill>
                    <a:schemeClr val="tx1"/>
                  </a:solidFill>
                </a:rPr>
                <a:t> </a:t>
              </a:r>
              <a:r>
                <a:rPr lang="pl-PL" sz="1600" i="1">
                  <a:solidFill>
                    <a:schemeClr val="tx1"/>
                  </a:solidFill>
                </a:rPr>
                <a:t>120</a:t>
              </a:r>
              <a:r>
                <a:rPr lang="fr-FR" sz="1600" i="1">
                  <a:solidFill>
                    <a:schemeClr val="tx1"/>
                  </a:solidFill>
                </a:rPr>
                <a:t>-130</a:t>
              </a:r>
              <a:r>
                <a:rPr lang="pl-PL" sz="1600" i="1">
                  <a:solidFill>
                    <a:schemeClr val="tx1"/>
                  </a:solidFill>
                </a:rPr>
                <a:t> </a:t>
              </a:r>
              <a:r>
                <a:rPr lang="pl-PL" sz="1600" i="1" baseline="-25000">
                  <a:solidFill>
                    <a:schemeClr val="tx1"/>
                  </a:solidFill>
                </a:rPr>
                <a:t>kgéq.</a:t>
              </a:r>
              <a:r>
                <a:rPr lang="pl-PL" sz="1600" i="1">
                  <a:solidFill>
                    <a:schemeClr val="tx1"/>
                  </a:solidFill>
                </a:rPr>
                <a:t>CO</a:t>
              </a:r>
              <a:r>
                <a:rPr lang="pl-PL" sz="1600" i="1" baseline="-25000">
                  <a:solidFill>
                    <a:schemeClr val="tx1"/>
                  </a:solidFill>
                </a:rPr>
                <a:t>2</a:t>
              </a:r>
              <a:r>
                <a:rPr lang="pl-PL" sz="1600" i="1">
                  <a:solidFill>
                    <a:schemeClr val="tx1"/>
                  </a:solidFill>
                </a:rPr>
                <a:t>/m²SDP</a:t>
              </a:r>
              <a:r>
                <a:rPr lang="fr-FR" sz="1600" i="1">
                  <a:solidFill>
                    <a:schemeClr val="tx1"/>
                  </a:solidFill>
                </a:rPr>
                <a:t> peut être économisé sur un projet. </a:t>
              </a:r>
            </a:p>
            <a:p>
              <a:pPr algn="ctr">
                <a:defRPr/>
              </a:pPr>
              <a:endParaRPr lang="fr-FR" i="1">
                <a:solidFill>
                  <a:schemeClr val="tx1"/>
                </a:solidFill>
              </a:endParaRPr>
            </a:p>
          </p:txBody>
        </p:sp>
        <p:sp>
          <p:nvSpPr>
            <p:cNvPr id="35" name="Ellipse 10">
              <a:extLst>
                <a:ext uri="{FF2B5EF4-FFF2-40B4-BE49-F238E27FC236}">
                  <a16:creationId xmlns:a16="http://schemas.microsoft.com/office/drawing/2014/main" id="{D6D47D0F-88EB-899D-42CF-372C111AD3CE}"/>
                </a:ext>
              </a:extLst>
            </p:cNvPr>
            <p:cNvSpPr/>
            <p:nvPr/>
          </p:nvSpPr>
          <p:spPr bwMode="auto">
            <a:xfrm>
              <a:off x="4575914" y="2855059"/>
              <a:ext cx="888082" cy="852349"/>
            </a:xfrm>
            <a:prstGeom prst="ellipse">
              <a:avLst/>
            </a:prstGeom>
            <a:solidFill>
              <a:srgbClr val="9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ZoneTexte 11">
              <a:extLst>
                <a:ext uri="{FF2B5EF4-FFF2-40B4-BE49-F238E27FC236}">
                  <a16:creationId xmlns:a16="http://schemas.microsoft.com/office/drawing/2014/main" id="{5D6AE046-1964-3393-52A2-37844842B10F}"/>
                </a:ext>
              </a:extLst>
            </p:cNvPr>
            <p:cNvSpPr txBox="1"/>
            <p:nvPr/>
          </p:nvSpPr>
          <p:spPr bwMode="auto">
            <a:xfrm>
              <a:off x="4456468" y="2892305"/>
              <a:ext cx="1185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>
                  <a:solidFill>
                    <a:schemeClr val="bg1"/>
                  </a:solidFill>
                </a:rPr>
                <a:t>9% </a:t>
              </a:r>
              <a:r>
                <a:rPr lang="fr-FR" sz="1200">
                  <a:solidFill>
                    <a:schemeClr val="bg1"/>
                  </a:solidFill>
                </a:rPr>
                <a:t>de l’empreinte carbone</a:t>
              </a:r>
              <a:endParaRPr sz="2000"/>
            </a:p>
          </p:txBody>
        </p:sp>
        <p:sp>
          <p:nvSpPr>
            <p:cNvPr id="38" name="ZoneTexte 57">
              <a:extLst>
                <a:ext uri="{FF2B5EF4-FFF2-40B4-BE49-F238E27FC236}">
                  <a16:creationId xmlns:a16="http://schemas.microsoft.com/office/drawing/2014/main" id="{E3B8474A-428B-291E-B7BD-0AA8F22F1869}"/>
                </a:ext>
              </a:extLst>
            </p:cNvPr>
            <p:cNvSpPr txBox="1"/>
            <p:nvPr/>
          </p:nvSpPr>
          <p:spPr bwMode="auto">
            <a:xfrm>
              <a:off x="439412" y="2180202"/>
              <a:ext cx="36567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fr-FR" b="1">
                  <a:solidFill>
                    <a:schemeClr val="bg1">
                      <a:lumMod val="75000"/>
                    </a:schemeClr>
                  </a:solidFill>
                </a:rPr>
                <a:t>L’équation coût-carbone – Lots Archi</a:t>
              </a:r>
              <a:endParaRPr lang="fr-FR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3729CB6-4C5D-ACB5-737D-3AACDE9AC4B8}"/>
              </a:ext>
            </a:extLst>
          </p:cNvPr>
          <p:cNvSpPr/>
          <p:nvPr/>
        </p:nvSpPr>
        <p:spPr>
          <a:xfrm>
            <a:off x="503515" y="2728184"/>
            <a:ext cx="5003239" cy="27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93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CEF31-813F-CB63-ED28-89587D91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Consommer moins - réemploi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9212E4A8-12C0-70AA-1887-1CDA85769C7E}"/>
              </a:ext>
            </a:extLst>
          </p:cNvPr>
          <p:cNvSpPr/>
          <p:nvPr/>
        </p:nvSpPr>
        <p:spPr bwMode="auto">
          <a:xfrm>
            <a:off x="520230" y="1406795"/>
            <a:ext cx="6983376" cy="47586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C0AE2E-2930-E56C-52F0-B3527157159F}"/>
              </a:ext>
            </a:extLst>
          </p:cNvPr>
          <p:cNvSpPr txBox="1"/>
          <p:nvPr/>
        </p:nvSpPr>
        <p:spPr bwMode="auto">
          <a:xfrm>
            <a:off x="868041" y="4521903"/>
            <a:ext cx="2489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defRPr/>
            </a:pPr>
            <a:r>
              <a:rPr lang="fr-FR" sz="90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C0C0C0"/>
                </a:highlight>
              </a:rPr>
              <a:t>Méthode RE2020: Réemploi = 0 kgCO</a:t>
            </a:r>
            <a:r>
              <a:rPr lang="fr-FR" sz="900" baseline="-2500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C0C0C0"/>
                </a:highlight>
              </a:rPr>
              <a:t>2</a:t>
            </a:r>
            <a:r>
              <a:rPr lang="fr-FR" sz="90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C0C0C0"/>
                </a:highlight>
              </a:rPr>
              <a:t>éq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0D4AF8-D200-57E8-88E8-84C59F99AB1E}"/>
              </a:ext>
            </a:extLst>
          </p:cNvPr>
          <p:cNvSpPr txBox="1"/>
          <p:nvPr/>
        </p:nvSpPr>
        <p:spPr bwMode="auto">
          <a:xfrm>
            <a:off x="1555117" y="4266436"/>
            <a:ext cx="39873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>
                <a:hlinkClick r:id="rId3"/>
              </a:rPr>
              <a:t>https://boosterdureemploi.immo/</a:t>
            </a:r>
            <a:endParaRPr lang="fr-FR" sz="110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CA00BEB-F94A-198B-7C6E-D5E4CE5B5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06133"/>
              </p:ext>
            </p:extLst>
          </p:nvPr>
        </p:nvGraphicFramePr>
        <p:xfrm>
          <a:off x="731745" y="2748528"/>
          <a:ext cx="6626086" cy="2824965"/>
        </p:xfrm>
        <a:graphic>
          <a:graphicData uri="http://schemas.openxmlformats.org/drawingml/2006/table">
            <a:tbl>
              <a:tblPr/>
              <a:tblGrid>
                <a:gridCol w="1566684">
                  <a:extLst>
                    <a:ext uri="{9D8B030D-6E8A-4147-A177-3AD203B41FA5}">
                      <a16:colId xmlns:a16="http://schemas.microsoft.com/office/drawing/2014/main" val="1384647077"/>
                    </a:ext>
                  </a:extLst>
                </a:gridCol>
                <a:gridCol w="1863774">
                  <a:extLst>
                    <a:ext uri="{9D8B030D-6E8A-4147-A177-3AD203B41FA5}">
                      <a16:colId xmlns:a16="http://schemas.microsoft.com/office/drawing/2014/main" val="3248826230"/>
                    </a:ext>
                  </a:extLst>
                </a:gridCol>
                <a:gridCol w="127824">
                  <a:extLst>
                    <a:ext uri="{9D8B030D-6E8A-4147-A177-3AD203B41FA5}">
                      <a16:colId xmlns:a16="http://schemas.microsoft.com/office/drawing/2014/main" val="3246042550"/>
                    </a:ext>
                  </a:extLst>
                </a:gridCol>
                <a:gridCol w="1595753">
                  <a:extLst>
                    <a:ext uri="{9D8B030D-6E8A-4147-A177-3AD203B41FA5}">
                      <a16:colId xmlns:a16="http://schemas.microsoft.com/office/drawing/2014/main" val="3048840465"/>
                    </a:ext>
                  </a:extLst>
                </a:gridCol>
                <a:gridCol w="1472051">
                  <a:extLst>
                    <a:ext uri="{9D8B030D-6E8A-4147-A177-3AD203B41FA5}">
                      <a16:colId xmlns:a16="http://schemas.microsoft.com/office/drawing/2014/main" val="3788260108"/>
                    </a:ext>
                  </a:extLst>
                </a:gridCol>
              </a:tblGrid>
              <a:tr h="4033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Lot technique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Source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Impact carbone évité</a:t>
                      </a:r>
                      <a:br>
                        <a:rPr lang="fr-FR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(kgCO2/m²UF)</a:t>
                      </a:r>
                      <a:endParaRPr lang="fr-FR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Impact carbone évité</a:t>
                      </a:r>
                      <a:b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(kgCO2/m²SU)</a:t>
                      </a:r>
                      <a:endParaRPr kumimoji="0" lang="fr-FR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98020"/>
                  </a:ext>
                </a:extLst>
              </a:tr>
              <a:tr h="1731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Statique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Statique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319600"/>
                  </a:ext>
                </a:extLst>
              </a:tr>
              <a:tr h="512821"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Cloison amovible opaque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Cloison démontable en profilés aluminium à remplissage opaque (v.1.2)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47469"/>
                  </a:ext>
                </a:extLst>
              </a:tr>
              <a:tr h="531692"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Plancher technique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Plancher technique surélevé non revêtu MDF [Ep. 38 mm] [Gestion durable] - DONNEE ENVIRONNEMENTALE PAR DEFAUT (v.1.6)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25498"/>
                  </a:ext>
                </a:extLst>
              </a:tr>
              <a:tr h="342986"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Revêtement de sol souple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Médiane outil Hub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441586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Luminaire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Médiane outil Hub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679" marR="2679" marT="267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73151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BFCB67D5-E777-9931-2D01-58FBA71EE0FD}"/>
              </a:ext>
            </a:extLst>
          </p:cNvPr>
          <p:cNvSpPr txBox="1"/>
          <p:nvPr/>
        </p:nvSpPr>
        <p:spPr bwMode="auto">
          <a:xfrm>
            <a:off x="5993198" y="2203244"/>
            <a:ext cx="15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>
              <a:defRPr/>
            </a:pPr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</a:rPr>
              <a:t>A l’échelle d’un immeuble de Bureau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F73E038-43DE-D5D9-5658-C45664646A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44587"/>
          <a:stretch/>
        </p:blipFill>
        <p:spPr bwMode="auto">
          <a:xfrm>
            <a:off x="5832456" y="2149880"/>
            <a:ext cx="230227" cy="515029"/>
          </a:xfrm>
          <a:prstGeom prst="rect">
            <a:avLst/>
          </a:prstGeom>
        </p:spPr>
      </p:pic>
      <p:pic>
        <p:nvPicPr>
          <p:cNvPr id="14" name="Picture 2" descr="Picto revetement">
            <a:extLst>
              <a:ext uri="{FF2B5EF4-FFF2-40B4-BE49-F238E27FC236}">
                <a16:creationId xmlns:a16="http://schemas.microsoft.com/office/drawing/2014/main" id="{9CA3F6CF-0C96-BCC7-AEAF-719965DF5C04}"/>
              </a:ext>
            </a:extLst>
          </p:cNvPr>
          <p:cNvPicPr/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7" y="4825676"/>
            <a:ext cx="247241" cy="278666"/>
          </a:xfrm>
          <a:prstGeom prst="rect">
            <a:avLst/>
          </a:prstGeom>
          <a:noFill/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15BD2B0-71E5-B4C4-3BCE-F7067A6DA571}"/>
              </a:ext>
            </a:extLst>
          </p:cNvPr>
          <p:cNvPicPr/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170" y="5222640"/>
            <a:ext cx="216874" cy="2486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F4C2790-E69E-F847-D1B2-22B64FF496F4}"/>
              </a:ext>
            </a:extLst>
          </p:cNvPr>
          <p:cNvSpPr/>
          <p:nvPr/>
        </p:nvSpPr>
        <p:spPr bwMode="auto">
          <a:xfrm rot="10800000">
            <a:off x="899418" y="4224509"/>
            <a:ext cx="116379" cy="1969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13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9A3FCEB-6B01-724C-72AD-46048FA55FF0}"/>
              </a:ext>
            </a:extLst>
          </p:cNvPr>
          <p:cNvPicPr/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987" y="3423941"/>
            <a:ext cx="247241" cy="34987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C2D7997-F161-3AC5-0B55-180AC9A6751F}"/>
              </a:ext>
            </a:extLst>
          </p:cNvPr>
          <p:cNvSpPr txBox="1"/>
          <p:nvPr/>
        </p:nvSpPr>
        <p:spPr bwMode="auto">
          <a:xfrm>
            <a:off x="4571526" y="2217627"/>
            <a:ext cx="138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>
              <a:defRPr/>
            </a:pPr>
            <a:r>
              <a:rPr lang="fr-FR" sz="1200">
                <a:solidFill>
                  <a:prstClr val="black">
                    <a:lumMod val="75000"/>
                    <a:lumOff val="25000"/>
                  </a:prstClr>
                </a:solidFill>
              </a:rPr>
              <a:t>A l’échelle du matériau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6CC5AE3-9F00-1C84-4411-318CFA8943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4781" y="2398529"/>
            <a:ext cx="280763" cy="28076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320DFC8-BEE1-5CF9-AE29-C3F1C093B703}"/>
              </a:ext>
            </a:extLst>
          </p:cNvPr>
          <p:cNvSpPr txBox="1"/>
          <p:nvPr/>
        </p:nvSpPr>
        <p:spPr bwMode="auto">
          <a:xfrm>
            <a:off x="5884674" y="5879172"/>
            <a:ext cx="1592428" cy="248209"/>
          </a:xfrm>
          <a:prstGeom prst="rect">
            <a:avLst/>
          </a:prstGeom>
          <a:solidFill>
            <a:srgbClr val="C9E1D3"/>
          </a:solidFill>
        </p:spPr>
        <p:txBody>
          <a:bodyPr wrap="square">
            <a:spAutoFit/>
          </a:bodyPr>
          <a:lstStyle/>
          <a:p>
            <a:pPr algn="ctr">
              <a:spcAft>
                <a:spcPts val="338"/>
              </a:spcAft>
            </a:pPr>
            <a:r>
              <a:rPr lang="fr-FR" sz="1013" b="1"/>
              <a:t>≈ 100 kgCO</a:t>
            </a:r>
            <a:r>
              <a:rPr lang="fr-FR" sz="1013" b="1" baseline="-25000"/>
              <a:t>2</a:t>
            </a:r>
            <a:r>
              <a:rPr lang="fr-FR" sz="1013" b="1"/>
              <a:t>éq/m</a:t>
            </a:r>
            <a:r>
              <a:rPr lang="fr-FR" sz="1013" b="1" baseline="30000"/>
              <a:t>²</a:t>
            </a:r>
            <a:r>
              <a:rPr lang="fr-FR" sz="1013" b="1"/>
              <a:t>SU</a:t>
            </a:r>
            <a:endParaRPr lang="fr-FR" sz="788" b="1"/>
          </a:p>
        </p:txBody>
      </p:sp>
      <p:sp>
        <p:nvSpPr>
          <p:cNvPr id="21" name="Flèche : bas 44">
            <a:extLst>
              <a:ext uri="{FF2B5EF4-FFF2-40B4-BE49-F238E27FC236}">
                <a16:creationId xmlns:a16="http://schemas.microsoft.com/office/drawing/2014/main" id="{B2DB7BB6-CBFA-1196-C7A9-C29E54EB1A9D}"/>
              </a:ext>
            </a:extLst>
          </p:cNvPr>
          <p:cNvSpPr/>
          <p:nvPr/>
        </p:nvSpPr>
        <p:spPr bwMode="auto">
          <a:xfrm>
            <a:off x="6411622" y="5684164"/>
            <a:ext cx="530222" cy="143987"/>
          </a:xfrm>
          <a:prstGeom prst="downArrow">
            <a:avLst>
              <a:gd name="adj1" fmla="val 50000"/>
              <a:gd name="adj2" fmla="val 85105"/>
            </a:avLst>
          </a:prstGeom>
          <a:solidFill>
            <a:srgbClr val="B7D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D19EF7-2C6E-0DD4-1ED8-EE92C1BBE074}"/>
              </a:ext>
            </a:extLst>
          </p:cNvPr>
          <p:cNvSpPr/>
          <p:nvPr/>
        </p:nvSpPr>
        <p:spPr bwMode="auto">
          <a:xfrm>
            <a:off x="5910213" y="2748154"/>
            <a:ext cx="1447619" cy="2847419"/>
          </a:xfrm>
          <a:prstGeom prst="rect">
            <a:avLst/>
          </a:prstGeom>
          <a:noFill/>
          <a:ln w="28575">
            <a:solidFill>
              <a:srgbClr val="3C8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/>
          </a:p>
        </p:txBody>
      </p:sp>
      <p:pic>
        <p:nvPicPr>
          <p:cNvPr id="23" name="Picture 2" descr="Booster du Réemploi">
            <a:hlinkClick r:id="rId3"/>
            <a:extLst>
              <a:ext uri="{FF2B5EF4-FFF2-40B4-BE49-F238E27FC236}">
                <a16:creationId xmlns:a16="http://schemas.microsoft.com/office/drawing/2014/main" id="{61B692B2-A013-371B-F4D5-78BBF4EF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985" y="1011679"/>
            <a:ext cx="750849" cy="7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57">
            <a:extLst>
              <a:ext uri="{FF2B5EF4-FFF2-40B4-BE49-F238E27FC236}">
                <a16:creationId xmlns:a16="http://schemas.microsoft.com/office/drawing/2014/main" id="{C0221919-C4A6-B10B-0B6E-1753A366EB4E}"/>
              </a:ext>
            </a:extLst>
          </p:cNvPr>
          <p:cNvSpPr txBox="1"/>
          <p:nvPr/>
        </p:nvSpPr>
        <p:spPr bwMode="auto">
          <a:xfrm>
            <a:off x="625728" y="1447964"/>
            <a:ext cx="6213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b="1">
                <a:solidFill>
                  <a:schemeClr val="bg1">
                    <a:lumMod val="75000"/>
                  </a:schemeClr>
                </a:solidFill>
              </a:rPr>
              <a:t>Rappel de l’’équation coût-carbone – Lots Archi</a:t>
            </a:r>
            <a:endParaRPr lang="fr-F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ZoneTexte 24">
            <a:hlinkClick r:id="rId3"/>
            <a:extLst>
              <a:ext uri="{FF2B5EF4-FFF2-40B4-BE49-F238E27FC236}">
                <a16:creationId xmlns:a16="http://schemas.microsoft.com/office/drawing/2014/main" id="{D8188712-75E8-3AE4-8A1C-077971E29E2D}"/>
              </a:ext>
            </a:extLst>
          </p:cNvPr>
          <p:cNvSpPr txBox="1"/>
          <p:nvPr/>
        </p:nvSpPr>
        <p:spPr bwMode="auto">
          <a:xfrm>
            <a:off x="482355" y="5954260"/>
            <a:ext cx="23416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fr-FR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boosterdureemploi.immo</a:t>
            </a:r>
            <a:r>
              <a:rPr lang="fr-FR" sz="80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9C283D7-9CCA-4FD6-2FDE-4D90576ECFCB}"/>
              </a:ext>
            </a:extLst>
          </p:cNvPr>
          <p:cNvGrpSpPr/>
          <p:nvPr/>
        </p:nvGrpSpPr>
        <p:grpSpPr>
          <a:xfrm>
            <a:off x="7771878" y="1963097"/>
            <a:ext cx="3978946" cy="3586049"/>
            <a:chOff x="6016480" y="5806015"/>
            <a:chExt cx="5804445" cy="523819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15A9DB-AAEA-0E07-D48E-E9591E3A2E55}"/>
                </a:ext>
              </a:extLst>
            </p:cNvPr>
            <p:cNvSpPr txBox="1"/>
            <p:nvPr/>
          </p:nvSpPr>
          <p:spPr>
            <a:xfrm>
              <a:off x="6217532" y="5818384"/>
              <a:ext cx="5500420" cy="497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45720" rIns="91440" bIns="45720" anchor="t">
              <a:noAutofit/>
            </a:bodyPr>
            <a:lstStyle/>
            <a:p>
              <a:pPr algn="ctr" fontAlgn="base"/>
              <a:endParaRPr lang="fr-FR" sz="1050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fontAlgn="base"/>
              <a:r>
                <a:rPr lang="fr-FR">
                  <a:solidFill>
                    <a:schemeClr val="accent2"/>
                  </a:solidFill>
                  <a:latin typeface="Calibri"/>
                  <a:cs typeface="Calibri"/>
                </a:rPr>
                <a:t>Pour les bureaux, Le Booster du Réemploi a montré que le réemploi permet d’éviter jusque 100 kgCO2éq/m².</a:t>
              </a:r>
            </a:p>
            <a:p>
              <a:pPr algn="ctr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fontAlgn="base"/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Le réemploi représente un levier conséquent pour réduire l’impact carbone, dont l’application dans les projets de l’échantillon est en cours d’investigation.</a:t>
              </a: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795A8F89-15CD-21D3-4E1F-8129DD351E3C}"/>
                </a:ext>
              </a:extLst>
            </p:cNvPr>
            <p:cNvGrpSpPr/>
            <p:nvPr/>
          </p:nvGrpSpPr>
          <p:grpSpPr>
            <a:xfrm>
              <a:off x="6016480" y="5806015"/>
              <a:ext cx="5804445" cy="523819"/>
              <a:chOff x="1220163" y="1109791"/>
              <a:chExt cx="2763136" cy="273048"/>
            </a:xfrm>
          </p:grpSpPr>
          <p:sp>
            <p:nvSpPr>
              <p:cNvPr id="27" name="Forme en L 26">
                <a:extLst>
                  <a:ext uri="{FF2B5EF4-FFF2-40B4-BE49-F238E27FC236}">
                    <a16:creationId xmlns:a16="http://schemas.microsoft.com/office/drawing/2014/main" id="{1B2A4087-D376-F77A-3005-ADA3DE8B81FB}"/>
                  </a:ext>
                </a:extLst>
              </p:cNvPr>
              <p:cNvSpPr/>
              <p:nvPr/>
            </p:nvSpPr>
            <p:spPr>
              <a:xfrm>
                <a:off x="1220163" y="1308683"/>
                <a:ext cx="352518" cy="74156"/>
              </a:xfrm>
              <a:prstGeom prst="corner">
                <a:avLst>
                  <a:gd name="adj1" fmla="val 26071"/>
                  <a:gd name="adj2" fmla="val 2362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28" name="Forme en L 27">
                <a:extLst>
                  <a:ext uri="{FF2B5EF4-FFF2-40B4-BE49-F238E27FC236}">
                    <a16:creationId xmlns:a16="http://schemas.microsoft.com/office/drawing/2014/main" id="{F8684211-755C-7391-CEBF-A826602D2128}"/>
                  </a:ext>
                </a:extLst>
              </p:cNvPr>
              <p:cNvSpPr/>
              <p:nvPr/>
            </p:nvSpPr>
            <p:spPr>
              <a:xfrm rot="10800000">
                <a:off x="3680665" y="1109791"/>
                <a:ext cx="302634" cy="61366"/>
              </a:xfrm>
              <a:prstGeom prst="corner">
                <a:avLst>
                  <a:gd name="adj1" fmla="val 27469"/>
                  <a:gd name="adj2" fmla="val 2434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3451B8F2-5D0E-D818-5DDE-B1D49B79E514}"/>
              </a:ext>
            </a:extLst>
          </p:cNvPr>
          <p:cNvSpPr txBox="1">
            <a:spLocks/>
          </p:cNvSpPr>
          <p:nvPr/>
        </p:nvSpPr>
        <p:spPr>
          <a:xfrm>
            <a:off x="8829207" y="369032"/>
            <a:ext cx="2242766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les leviers</a:t>
            </a:r>
          </a:p>
        </p:txBody>
      </p:sp>
    </p:spTree>
    <p:extLst>
      <p:ext uri="{BB962C8B-B14F-4D97-AF65-F5344CB8AC3E}">
        <p14:creationId xmlns:p14="http://schemas.microsoft.com/office/powerpoint/2010/main" val="2186558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1169F-36F9-3300-3B8C-CB01537C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17" y="245998"/>
            <a:ext cx="8334143" cy="968731"/>
          </a:xfrm>
        </p:spPr>
        <p:txBody>
          <a:bodyPr>
            <a:normAutofit/>
          </a:bodyPr>
          <a:lstStyle/>
          <a:p>
            <a:r>
              <a:rPr lang="fr-FR" sz="3200"/>
              <a:t>Consommer mieux - mixité constructive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BAC09CA-CE5A-C431-7E72-4BD1245BB182}"/>
              </a:ext>
            </a:extLst>
          </p:cNvPr>
          <p:cNvGrpSpPr/>
          <p:nvPr/>
        </p:nvGrpSpPr>
        <p:grpSpPr>
          <a:xfrm>
            <a:off x="8330457" y="3670050"/>
            <a:ext cx="3623572" cy="2448300"/>
            <a:chOff x="6057947" y="5807564"/>
            <a:chExt cx="5843394" cy="285579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7527048-9D4D-A2BB-4B15-76FFA900117B}"/>
                </a:ext>
              </a:extLst>
            </p:cNvPr>
            <p:cNvSpPr txBox="1"/>
            <p:nvPr/>
          </p:nvSpPr>
          <p:spPr>
            <a:xfrm>
              <a:off x="6217532" y="5818384"/>
              <a:ext cx="5500420" cy="2624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45720" rIns="91440" bIns="45720" anchor="t">
              <a:noAutofit/>
            </a:bodyPr>
            <a:lstStyle/>
            <a:p>
              <a:pPr algn="ctr" fontAlgn="base"/>
              <a:endParaRPr lang="fr-FR" sz="1600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fontAlgn="base"/>
              <a:r>
                <a:rPr lang="fr-FR" sz="1600" b="1">
                  <a:solidFill>
                    <a:schemeClr val="accent2"/>
                  </a:solidFill>
                  <a:latin typeface="Calibri"/>
                  <a:cs typeface="Calibri"/>
                </a:rPr>
                <a:t>Il existe une mixité constructive parmi les bâtiments passant les seuils.</a:t>
              </a:r>
            </a:p>
            <a:p>
              <a:pPr algn="ctr" fontAlgn="base"/>
              <a:r>
                <a:rPr lang="fr-FR" sz="1600" b="1">
                  <a:solidFill>
                    <a:schemeClr val="accent2"/>
                  </a:solidFill>
                  <a:latin typeface="Calibri"/>
                  <a:cs typeface="Calibri"/>
                </a:rPr>
                <a:t> </a:t>
              </a:r>
            </a:p>
            <a:p>
              <a:pPr algn="ctr" fontAlgn="base"/>
              <a:r>
                <a:rPr lang="fr-FR" sz="1600" b="1">
                  <a:solidFill>
                    <a:schemeClr val="accent2"/>
                  </a:solidFill>
                  <a:latin typeface="Calibri"/>
                  <a:cs typeface="Calibri"/>
                </a:rPr>
                <a:t>On observe que les bâtiments passant les seuils </a:t>
              </a:r>
              <a:r>
                <a:rPr lang="fr-FR" sz="1600" b="1" err="1">
                  <a:solidFill>
                    <a:schemeClr val="accent2"/>
                  </a:solidFill>
                  <a:latin typeface="Calibri"/>
                  <a:cs typeface="Calibri"/>
                </a:rPr>
                <a:t>Ic</a:t>
              </a:r>
              <a:r>
                <a:rPr lang="fr-FR" sz="1600" b="1">
                  <a:solidFill>
                    <a:schemeClr val="accent2"/>
                  </a:solidFill>
                  <a:latin typeface="Calibri"/>
                  <a:cs typeface="Calibri"/>
                </a:rPr>
                <a:t> Construction intègrent davantage de matériaux bas-carbone</a:t>
              </a:r>
            </a:p>
            <a:p>
              <a:pPr algn="ctr" fontAlgn="base"/>
              <a:endParaRPr lang="fr-FR" sz="1600" b="1">
                <a:solidFill>
                  <a:schemeClr val="accent2"/>
                </a:solidFill>
                <a:latin typeface="Calibri"/>
                <a:cs typeface="Calibri"/>
              </a:endParaRP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14C316FD-751C-6F2A-739F-68F86395D52F}"/>
                </a:ext>
              </a:extLst>
            </p:cNvPr>
            <p:cNvGrpSpPr/>
            <p:nvPr/>
          </p:nvGrpSpPr>
          <p:grpSpPr>
            <a:xfrm>
              <a:off x="6057947" y="5807564"/>
              <a:ext cx="5843394" cy="285579"/>
              <a:chOff x="1239904" y="1110606"/>
              <a:chExt cx="2781679" cy="148863"/>
            </a:xfrm>
          </p:grpSpPr>
          <p:sp>
            <p:nvSpPr>
              <p:cNvPr id="29" name="Forme en L 28">
                <a:extLst>
                  <a:ext uri="{FF2B5EF4-FFF2-40B4-BE49-F238E27FC236}">
                    <a16:creationId xmlns:a16="http://schemas.microsoft.com/office/drawing/2014/main" id="{E6E4D883-ED54-4338-7136-E0668DA15775}"/>
                  </a:ext>
                </a:extLst>
              </p:cNvPr>
              <p:cNvSpPr/>
              <p:nvPr/>
            </p:nvSpPr>
            <p:spPr>
              <a:xfrm>
                <a:off x="1239904" y="1224995"/>
                <a:ext cx="356833" cy="34474"/>
              </a:xfrm>
              <a:prstGeom prst="corner">
                <a:avLst>
                  <a:gd name="adj1" fmla="val 26071"/>
                  <a:gd name="adj2" fmla="val 2362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34" name="Forme en L 33">
                <a:extLst>
                  <a:ext uri="{FF2B5EF4-FFF2-40B4-BE49-F238E27FC236}">
                    <a16:creationId xmlns:a16="http://schemas.microsoft.com/office/drawing/2014/main" id="{D5098EFF-A660-6786-3479-5BE987438C4F}"/>
                  </a:ext>
                </a:extLst>
              </p:cNvPr>
              <p:cNvSpPr/>
              <p:nvPr/>
            </p:nvSpPr>
            <p:spPr>
              <a:xfrm rot="10800000">
                <a:off x="3619614" y="1110606"/>
                <a:ext cx="401969" cy="33765"/>
              </a:xfrm>
              <a:prstGeom prst="corner">
                <a:avLst>
                  <a:gd name="adj1" fmla="val 27469"/>
                  <a:gd name="adj2" fmla="val 2434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519EC33D-FE83-B298-A387-3A55F3FD95C9}"/>
              </a:ext>
            </a:extLst>
          </p:cNvPr>
          <p:cNvSpPr txBox="1"/>
          <p:nvPr/>
        </p:nvSpPr>
        <p:spPr>
          <a:xfrm>
            <a:off x="8401765" y="1911886"/>
            <a:ext cx="355226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</a:lstStyle>
          <a:p>
            <a:pPr algn="ctr"/>
            <a:r>
              <a:rPr lang="fr-FR" sz="1600"/>
              <a:t>On observe une </a:t>
            </a:r>
            <a:r>
              <a:rPr lang="fr-FR" sz="1600" b="1"/>
              <a:t>réduction</a:t>
            </a:r>
            <a:r>
              <a:rPr lang="fr-FR" sz="1600"/>
              <a:t> de la </a:t>
            </a:r>
            <a:r>
              <a:rPr lang="fr-FR" sz="1600" b="1"/>
              <a:t>proportion de béton utilisé</a:t>
            </a:r>
            <a:r>
              <a:rPr lang="fr-FR" sz="1600"/>
              <a:t>, tant dans les structures des bâtiments que pour le remplissage des façades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9F30EDC6-A64C-11F8-77D0-B9F99BBC6D13}"/>
              </a:ext>
            </a:extLst>
          </p:cNvPr>
          <p:cNvSpPr txBox="1">
            <a:spLocks/>
          </p:cNvSpPr>
          <p:nvPr/>
        </p:nvSpPr>
        <p:spPr>
          <a:xfrm>
            <a:off x="8829207" y="369032"/>
            <a:ext cx="2242766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les leviers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82E8685-FC7F-DCED-07AF-587816D92C71}"/>
              </a:ext>
            </a:extLst>
          </p:cNvPr>
          <p:cNvGrpSpPr/>
          <p:nvPr/>
        </p:nvGrpSpPr>
        <p:grpSpPr>
          <a:xfrm>
            <a:off x="93612" y="1351494"/>
            <a:ext cx="7983023" cy="5120840"/>
            <a:chOff x="41380" y="1204306"/>
            <a:chExt cx="7983023" cy="512084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5BDD10B4-2171-910E-103C-CFAFB48B9D2D}"/>
                </a:ext>
              </a:extLst>
            </p:cNvPr>
            <p:cNvGrpSpPr/>
            <p:nvPr/>
          </p:nvGrpSpPr>
          <p:grpSpPr>
            <a:xfrm>
              <a:off x="41380" y="1204306"/>
              <a:ext cx="7857363" cy="5120840"/>
              <a:chOff x="42531" y="1057040"/>
              <a:chExt cx="7857363" cy="5120840"/>
            </a:xfrm>
          </p:grpSpPr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BAE31A7-49C6-131A-8295-3B7B16F95A86}"/>
                  </a:ext>
                </a:extLst>
              </p:cNvPr>
              <p:cNvSpPr txBox="1"/>
              <p:nvPr/>
            </p:nvSpPr>
            <p:spPr>
              <a:xfrm>
                <a:off x="702833" y="5473181"/>
                <a:ext cx="954376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b="1">
                    <a:solidFill>
                      <a:srgbClr val="FFFFFF"/>
                    </a:solidFill>
                    <a:cs typeface="Calibri"/>
                  </a:rPr>
                  <a:t>Seuil 2022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16DE654-EEB4-0B86-2ABE-DDB5423DC187}"/>
                  </a:ext>
                </a:extLst>
              </p:cNvPr>
              <p:cNvSpPr txBox="1"/>
              <p:nvPr/>
            </p:nvSpPr>
            <p:spPr>
              <a:xfrm>
                <a:off x="1759318" y="5471787"/>
                <a:ext cx="916503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b="1">
                    <a:solidFill>
                      <a:srgbClr val="FFFFFF"/>
                    </a:solidFill>
                    <a:cs typeface="Calibri"/>
                  </a:rPr>
                  <a:t>Seuil 2025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C978B5BB-13EF-0485-5AB5-9DC15FDDE9F7}"/>
                  </a:ext>
                </a:extLst>
              </p:cNvPr>
              <p:cNvSpPr txBox="1"/>
              <p:nvPr/>
            </p:nvSpPr>
            <p:spPr>
              <a:xfrm>
                <a:off x="2817443" y="5471787"/>
                <a:ext cx="916503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b="1">
                    <a:solidFill>
                      <a:srgbClr val="FFFFFF"/>
                    </a:solidFill>
                    <a:cs typeface="Calibri"/>
                  </a:rPr>
                  <a:t>Seuil 2028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C9A7BD5-761E-99E9-5509-8280794DCCBC}"/>
                  </a:ext>
                </a:extLst>
              </p:cNvPr>
              <p:cNvSpPr txBox="1"/>
              <p:nvPr/>
            </p:nvSpPr>
            <p:spPr>
              <a:xfrm>
                <a:off x="4505838" y="5466156"/>
                <a:ext cx="1015371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b="1">
                    <a:solidFill>
                      <a:srgbClr val="FFFFFF"/>
                    </a:solidFill>
                    <a:cs typeface="Calibri"/>
                  </a:rPr>
                  <a:t>Seuil 2022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B345200D-4090-8B73-2D7C-754E35ED5BE1}"/>
                  </a:ext>
                </a:extLst>
              </p:cNvPr>
              <p:cNvSpPr txBox="1"/>
              <p:nvPr/>
            </p:nvSpPr>
            <p:spPr>
              <a:xfrm>
                <a:off x="5667988" y="5466156"/>
                <a:ext cx="916503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b="1">
                    <a:solidFill>
                      <a:srgbClr val="FFFFFF"/>
                    </a:solidFill>
                    <a:cs typeface="Calibri"/>
                  </a:rPr>
                  <a:t>Seuil 2025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68DCC26F-BFB2-A3BB-EBC3-C6879F3B4AA1}"/>
                  </a:ext>
                </a:extLst>
              </p:cNvPr>
              <p:cNvSpPr txBox="1"/>
              <p:nvPr/>
            </p:nvSpPr>
            <p:spPr>
              <a:xfrm>
                <a:off x="6726113" y="5466156"/>
                <a:ext cx="916503" cy="2769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b="1">
                    <a:solidFill>
                      <a:srgbClr val="FFFFFF"/>
                    </a:solidFill>
                    <a:cs typeface="Calibri"/>
                  </a:rPr>
                  <a:t>Seuil 2028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7BAEF2F-39AE-0FD6-64CF-49A6A3F0C76C}"/>
                  </a:ext>
                </a:extLst>
              </p:cNvPr>
              <p:cNvSpPr txBox="1"/>
              <p:nvPr/>
            </p:nvSpPr>
            <p:spPr>
              <a:xfrm>
                <a:off x="494176" y="1082040"/>
                <a:ext cx="3629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/>
                  <a:t>Répartition des matériaux principaux de structure|  </a:t>
                </a:r>
                <a:r>
                  <a:rPr lang="fr-FR" sz="1400" i="1"/>
                  <a:t>% de bâtiments</a:t>
                </a:r>
              </a:p>
            </p:txBody>
          </p:sp>
          <p:cxnSp>
            <p:nvCxnSpPr>
              <p:cNvPr id="40" name="Connecteur droit 50">
                <a:extLst>
                  <a:ext uri="{FF2B5EF4-FFF2-40B4-BE49-F238E27FC236}">
                    <a16:creationId xmlns:a16="http://schemas.microsoft.com/office/drawing/2014/main" id="{F9834515-93E7-82E3-596D-4CF6F8CF74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050" y="1576390"/>
                <a:ext cx="3693832" cy="0"/>
              </a:xfrm>
              <a:prstGeom prst="line">
                <a:avLst/>
              </a:prstGeom>
              <a:ln w="9525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D00537DC-6E8B-BC0A-B164-685CF05A8B0D}"/>
                  </a:ext>
                </a:extLst>
              </p:cNvPr>
              <p:cNvSpPr txBox="1"/>
              <p:nvPr/>
            </p:nvSpPr>
            <p:spPr>
              <a:xfrm>
                <a:off x="42531" y="5746993"/>
                <a:ext cx="954376" cy="43088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050" b="1" i="1">
                    <a:cs typeface="Calibri"/>
                  </a:rPr>
                  <a:t>Nombre de bâtiments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3F842543-2655-80D8-E717-6CE64E9EA15E}"/>
                  </a:ext>
                </a:extLst>
              </p:cNvPr>
              <p:cNvSpPr txBox="1"/>
              <p:nvPr/>
            </p:nvSpPr>
            <p:spPr>
              <a:xfrm>
                <a:off x="804679" y="5823939"/>
                <a:ext cx="638149" cy="2769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i="1">
                    <a:cs typeface="Calibri"/>
                  </a:rPr>
                  <a:t>12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D71F81F-F70B-4B29-FCD4-8AEEE7E35994}"/>
                  </a:ext>
                </a:extLst>
              </p:cNvPr>
              <p:cNvSpPr txBox="1"/>
              <p:nvPr/>
            </p:nvSpPr>
            <p:spPr>
              <a:xfrm>
                <a:off x="1904787" y="5823938"/>
                <a:ext cx="638149" cy="2769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>
                    <a:cs typeface="Calibri"/>
                  </a:rPr>
                  <a:t>11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BD8E0811-6E13-DE40-28E8-220E8A48ADAF}"/>
                  </a:ext>
                </a:extLst>
              </p:cNvPr>
              <p:cNvSpPr txBox="1"/>
              <p:nvPr/>
            </p:nvSpPr>
            <p:spPr>
              <a:xfrm>
                <a:off x="2692306" y="5823938"/>
                <a:ext cx="1219200" cy="2769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i="1">
                    <a:cs typeface="Calibri"/>
                  </a:rPr>
                  <a:t>7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751264E9-A2EE-2E4C-2EF2-63BF6EBC21FB}"/>
                  </a:ext>
                </a:extLst>
              </p:cNvPr>
              <p:cNvSpPr txBox="1"/>
              <p:nvPr/>
            </p:nvSpPr>
            <p:spPr>
              <a:xfrm>
                <a:off x="4691654" y="5823939"/>
                <a:ext cx="638149" cy="2769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i="1">
                    <a:cs typeface="Calibri"/>
                  </a:rPr>
                  <a:t>12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C7861480-C191-FFDB-5A1B-C39E7B80EE3A}"/>
                  </a:ext>
                </a:extLst>
              </p:cNvPr>
              <p:cNvSpPr txBox="1"/>
              <p:nvPr/>
            </p:nvSpPr>
            <p:spPr>
              <a:xfrm>
                <a:off x="5791762" y="5823938"/>
                <a:ext cx="638149" cy="2769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>
                    <a:cs typeface="Calibri"/>
                  </a:rPr>
                  <a:t>11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C098DF3B-F9CF-597A-0A88-F55E761CF33C}"/>
                  </a:ext>
                </a:extLst>
              </p:cNvPr>
              <p:cNvSpPr txBox="1"/>
              <p:nvPr/>
            </p:nvSpPr>
            <p:spPr>
              <a:xfrm>
                <a:off x="6579281" y="5823938"/>
                <a:ext cx="1219200" cy="2769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i="1">
                    <a:cs typeface="Calibri"/>
                  </a:rPr>
                  <a:t>7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723B2E2B-7400-EC0C-1AC5-7C832FDD5701}"/>
                  </a:ext>
                </a:extLst>
              </p:cNvPr>
              <p:cNvSpPr txBox="1"/>
              <p:nvPr/>
            </p:nvSpPr>
            <p:spPr>
              <a:xfrm>
                <a:off x="4457382" y="1057040"/>
                <a:ext cx="3442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/>
                  <a:t>Répartition des matériaux de remplissage des façades |  </a:t>
                </a:r>
                <a:r>
                  <a:rPr lang="fr-FR" sz="1400" i="1"/>
                  <a:t>% de bâtiments</a:t>
                </a:r>
              </a:p>
            </p:txBody>
          </p:sp>
        </p:grp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F9E009AD-1723-7D85-1D51-C4E3681C4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0571" y="1727526"/>
              <a:ext cx="3693832" cy="0"/>
            </a:xfrm>
            <a:prstGeom prst="line">
              <a:avLst/>
            </a:prstGeom>
            <a:ln w="952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0" name="Graphique 59">
            <a:extLst>
              <a:ext uri="{FF2B5EF4-FFF2-40B4-BE49-F238E27FC236}">
                <a16:creationId xmlns:a16="http://schemas.microsoft.com/office/drawing/2014/main" id="{6F5FB711-57A6-B8FB-68B1-F98A5FB61D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953210"/>
              </p:ext>
            </p:extLst>
          </p:nvPr>
        </p:nvGraphicFramePr>
        <p:xfrm>
          <a:off x="412310" y="1977266"/>
          <a:ext cx="3629745" cy="374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" name="Graphique 60">
            <a:extLst>
              <a:ext uri="{FF2B5EF4-FFF2-40B4-BE49-F238E27FC236}">
                <a16:creationId xmlns:a16="http://schemas.microsoft.com/office/drawing/2014/main" id="{5359ABD9-8927-EA16-3FDF-864BD62DB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85764"/>
              </p:ext>
            </p:extLst>
          </p:nvPr>
        </p:nvGraphicFramePr>
        <p:xfrm>
          <a:off x="4154963" y="2000908"/>
          <a:ext cx="3857155" cy="368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5963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1A444-BB21-5507-56C3-B6AE4C39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9" y="312928"/>
            <a:ext cx="7634402" cy="836603"/>
          </a:xfrm>
        </p:spPr>
        <p:txBody>
          <a:bodyPr>
            <a:normAutofit fontScale="90000"/>
          </a:bodyPr>
          <a:lstStyle/>
          <a:p>
            <a:r>
              <a:rPr lang="fr-FR"/>
              <a:t>Consommer mieux – systèmes énergétiques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BC7C74A-BAE7-F747-3EB0-E4E0E63ED7DB}"/>
              </a:ext>
            </a:extLst>
          </p:cNvPr>
          <p:cNvGrpSpPr/>
          <p:nvPr/>
        </p:nvGrpSpPr>
        <p:grpSpPr>
          <a:xfrm>
            <a:off x="6587234" y="2575337"/>
            <a:ext cx="5011275" cy="3696056"/>
            <a:chOff x="6142507" y="5811092"/>
            <a:chExt cx="5638826" cy="332091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D0A604C-0BD1-1E83-A098-87FB7A01BCA6}"/>
                </a:ext>
              </a:extLst>
            </p:cNvPr>
            <p:cNvSpPr txBox="1"/>
            <p:nvPr/>
          </p:nvSpPr>
          <p:spPr>
            <a:xfrm>
              <a:off x="6217532" y="5818384"/>
              <a:ext cx="5500421" cy="3217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45720" rIns="91440" bIns="45720" anchor="t">
              <a:noAutofit/>
            </a:bodyPr>
            <a:lstStyle/>
            <a:p>
              <a:pPr algn="ctr" fontAlgn="base"/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Il existe une mixité des solutions énergétiques pour passer les seuils.</a:t>
              </a:r>
            </a:p>
            <a:p>
              <a:pPr algn="ctr" fontAlgn="base"/>
              <a:endParaRPr lang="fr-FR">
                <a:latin typeface="Calibri"/>
                <a:cs typeface="Calibri"/>
              </a:endParaRPr>
            </a:p>
            <a:p>
              <a:pPr algn="ctr" rtl="0" fontAlgn="base"/>
              <a:r>
                <a:rPr lang="fr-FR">
                  <a:solidFill>
                    <a:schemeClr val="accent2"/>
                  </a:solidFill>
                  <a:latin typeface="Calibri"/>
                  <a:cs typeface="Calibri"/>
                </a:rPr>
                <a:t>Les </a:t>
              </a:r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seuil </a:t>
              </a:r>
              <a:r>
                <a:rPr lang="fr-FR" b="1" err="1">
                  <a:solidFill>
                    <a:schemeClr val="accent2"/>
                  </a:solidFill>
                  <a:latin typeface="Calibri"/>
                  <a:cs typeface="Calibri"/>
                </a:rPr>
                <a:t>Ic</a:t>
              </a:r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 Énergie sont</a:t>
              </a:r>
              <a:r>
                <a:rPr lang="fr-FR">
                  <a:solidFill>
                    <a:schemeClr val="accent2"/>
                  </a:solidFill>
                  <a:latin typeface="Calibri"/>
                  <a:cs typeface="Calibri"/>
                </a:rPr>
                <a:t> </a:t>
              </a:r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atteints </a:t>
              </a:r>
              <a:r>
                <a:rPr lang="fr-FR">
                  <a:solidFill>
                    <a:schemeClr val="accent2"/>
                  </a:solidFill>
                  <a:latin typeface="Calibri"/>
                  <a:cs typeface="Calibri"/>
                </a:rPr>
                <a:t>dans l’échantillon grâce à des systèmes bas-carbone.</a:t>
              </a:r>
            </a:p>
            <a:p>
              <a:pPr algn="ctr" rtl="0" fontAlgn="base"/>
              <a:r>
                <a:rPr lang="fr-FR">
                  <a:solidFill>
                    <a:schemeClr val="accent2"/>
                  </a:solidFill>
                  <a:latin typeface="Calibri"/>
                  <a:cs typeface="Calibri"/>
                </a:rPr>
                <a:t> </a:t>
              </a:r>
            </a:p>
            <a:p>
              <a:pPr algn="ctr" rtl="0" fontAlgn="base"/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Mais ça n’est pas suffisant au regard des ambitions SNBC. </a:t>
              </a:r>
            </a:p>
            <a:p>
              <a:pPr algn="ctr" rtl="0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rtl="0" fontAlgn="base"/>
              <a:r>
                <a:rPr lang="fr-FR">
                  <a:latin typeface="Calibri"/>
                  <a:cs typeface="Calibri"/>
                </a:rPr>
                <a:t>Il reste des marges de manœuvre importantes pour réduire l’impact carbone de la consommation énergétique des bâtiments</a:t>
              </a:r>
            </a:p>
            <a:p>
              <a:pPr algn="ctr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7019A80C-54C0-B01C-E3D3-B3D44919E047}"/>
                </a:ext>
              </a:extLst>
            </p:cNvPr>
            <p:cNvGrpSpPr/>
            <p:nvPr/>
          </p:nvGrpSpPr>
          <p:grpSpPr>
            <a:xfrm>
              <a:off x="6142507" y="5811092"/>
              <a:ext cx="5638826" cy="332091"/>
              <a:chOff x="1280159" y="1112450"/>
              <a:chExt cx="2684298" cy="173109"/>
            </a:xfrm>
          </p:grpSpPr>
          <p:sp>
            <p:nvSpPr>
              <p:cNvPr id="14" name="Forme en L 13">
                <a:extLst>
                  <a:ext uri="{FF2B5EF4-FFF2-40B4-BE49-F238E27FC236}">
                    <a16:creationId xmlns:a16="http://schemas.microsoft.com/office/drawing/2014/main" id="{FC77CE17-FE4C-B724-A6B5-2CA6D77803C8}"/>
                  </a:ext>
                </a:extLst>
              </p:cNvPr>
              <p:cNvSpPr/>
              <p:nvPr/>
            </p:nvSpPr>
            <p:spPr>
              <a:xfrm>
                <a:off x="1280159" y="1243492"/>
                <a:ext cx="210280" cy="42067"/>
              </a:xfrm>
              <a:prstGeom prst="corner">
                <a:avLst>
                  <a:gd name="adj1" fmla="val 26071"/>
                  <a:gd name="adj2" fmla="val 2362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5" name="Forme en L 14">
                <a:extLst>
                  <a:ext uri="{FF2B5EF4-FFF2-40B4-BE49-F238E27FC236}">
                    <a16:creationId xmlns:a16="http://schemas.microsoft.com/office/drawing/2014/main" id="{3DFF44BF-304B-9FB3-78D5-8A9D343F033E}"/>
                  </a:ext>
                </a:extLst>
              </p:cNvPr>
              <p:cNvSpPr/>
              <p:nvPr/>
            </p:nvSpPr>
            <p:spPr>
              <a:xfrm rot="10800000">
                <a:off x="3765080" y="1112450"/>
                <a:ext cx="199377" cy="40294"/>
              </a:xfrm>
              <a:prstGeom prst="corner">
                <a:avLst>
                  <a:gd name="adj1" fmla="val 27469"/>
                  <a:gd name="adj2" fmla="val 2434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A2A7E140-BDAF-6478-54F6-60D88505F387}"/>
              </a:ext>
            </a:extLst>
          </p:cNvPr>
          <p:cNvSpPr txBox="1"/>
          <p:nvPr/>
        </p:nvSpPr>
        <p:spPr>
          <a:xfrm>
            <a:off x="6571230" y="1713735"/>
            <a:ext cx="537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/>
            <a:r>
              <a:rPr lang="fr-FR" sz="1600" b="1"/>
              <a:t>Aucun mode de chauffage bas-carbone de notre échantillon ne paraît rédhibitoire pour passer les seuils.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2D107E4F-57BB-4E26-D09B-CE9F83F51453}"/>
              </a:ext>
            </a:extLst>
          </p:cNvPr>
          <p:cNvSpPr txBox="1">
            <a:spLocks/>
          </p:cNvSpPr>
          <p:nvPr/>
        </p:nvSpPr>
        <p:spPr>
          <a:xfrm>
            <a:off x="8829207" y="369032"/>
            <a:ext cx="2242766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les leviers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3CCFD79-D74A-E239-6986-C3317548B911}"/>
              </a:ext>
            </a:extLst>
          </p:cNvPr>
          <p:cNvGrpSpPr/>
          <p:nvPr/>
        </p:nvGrpSpPr>
        <p:grpSpPr>
          <a:xfrm>
            <a:off x="695143" y="1250262"/>
            <a:ext cx="5230727" cy="4672864"/>
            <a:chOff x="264192" y="1297442"/>
            <a:chExt cx="5230727" cy="4672864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F3ABC88-A604-5AC6-15DD-5869F24E2488}"/>
                </a:ext>
              </a:extLst>
            </p:cNvPr>
            <p:cNvSpPr txBox="1"/>
            <p:nvPr/>
          </p:nvSpPr>
          <p:spPr>
            <a:xfrm>
              <a:off x="395281" y="1297442"/>
              <a:ext cx="445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/>
                <a:t>Répartition des énergies de chauffage des bâtiments passant les seuils </a:t>
              </a:r>
              <a:r>
                <a:rPr lang="fr-FR" sz="1400" b="1" err="1"/>
                <a:t>Ic</a:t>
              </a:r>
              <a:r>
                <a:rPr lang="fr-FR" sz="1400" b="1"/>
                <a:t> Énergie |  </a:t>
              </a:r>
              <a:r>
                <a:rPr lang="fr-FR" sz="1400" i="1"/>
                <a:t>Nombre de bâtiments</a:t>
              </a:r>
            </a:p>
          </p:txBody>
        </p:sp>
        <p:cxnSp>
          <p:nvCxnSpPr>
            <p:cNvPr id="25" name="Connecteur droit 50">
              <a:extLst>
                <a:ext uri="{FF2B5EF4-FFF2-40B4-BE49-F238E27FC236}">
                  <a16:creationId xmlns:a16="http://schemas.microsoft.com/office/drawing/2014/main" id="{48EE38E6-6E60-5F98-AD41-30B7D7E94E02}"/>
                </a:ext>
              </a:extLst>
            </p:cNvPr>
            <p:cNvCxnSpPr>
              <a:cxnSpLocks/>
            </p:cNvCxnSpPr>
            <p:nvPr/>
          </p:nvCxnSpPr>
          <p:spPr>
            <a:xfrm>
              <a:off x="334280" y="1877974"/>
              <a:ext cx="4518724" cy="0"/>
            </a:xfrm>
            <a:prstGeom prst="line">
              <a:avLst/>
            </a:prstGeom>
            <a:ln w="952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5B6E950-8C9F-41CE-164D-E3E594789771}"/>
                </a:ext>
              </a:extLst>
            </p:cNvPr>
            <p:cNvSpPr txBox="1"/>
            <p:nvPr/>
          </p:nvSpPr>
          <p:spPr>
            <a:xfrm>
              <a:off x="620859" y="5662529"/>
              <a:ext cx="1057133" cy="3077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1">
                  <a:solidFill>
                    <a:srgbClr val="FFFFFF"/>
                  </a:solidFill>
                  <a:cs typeface="Calibri"/>
                </a:rPr>
                <a:t>Seuil 2022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8189283-8651-52E9-7836-23A158CCCA63}"/>
                </a:ext>
              </a:extLst>
            </p:cNvPr>
            <p:cNvSpPr txBox="1"/>
            <p:nvPr/>
          </p:nvSpPr>
          <p:spPr>
            <a:xfrm>
              <a:off x="1786995" y="5662529"/>
              <a:ext cx="1057133" cy="3077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1">
                  <a:solidFill>
                    <a:srgbClr val="FFFFFF"/>
                  </a:solidFill>
                  <a:cs typeface="Calibri"/>
                </a:rPr>
                <a:t>Seuil 2025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6D037655-B4FD-F5E0-6A65-C4FBC8A0D092}"/>
                </a:ext>
              </a:extLst>
            </p:cNvPr>
            <p:cNvSpPr txBox="1"/>
            <p:nvPr/>
          </p:nvSpPr>
          <p:spPr>
            <a:xfrm>
              <a:off x="2953131" y="5662529"/>
              <a:ext cx="1057133" cy="3077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1">
                  <a:solidFill>
                    <a:srgbClr val="FFFFFF"/>
                  </a:solidFill>
                  <a:cs typeface="Calibri"/>
                </a:rPr>
                <a:t>Seuil 2028</a:t>
              </a:r>
            </a:p>
          </p:txBody>
        </p:sp>
        <p:graphicFrame>
          <p:nvGraphicFramePr>
            <p:cNvPr id="31" name="Graphique 30">
              <a:extLst>
                <a:ext uri="{FF2B5EF4-FFF2-40B4-BE49-F238E27FC236}">
                  <a16:creationId xmlns:a16="http://schemas.microsoft.com/office/drawing/2014/main" id="{4668EAE8-CD31-2234-B526-F8834773892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12478733"/>
                </p:ext>
              </p:extLst>
            </p:nvPr>
          </p:nvGraphicFramePr>
          <p:xfrm>
            <a:off x="264192" y="2158665"/>
            <a:ext cx="5230727" cy="35038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23849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3BE4E-1401-4F94-D6EC-58E0E9BA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9" y="312928"/>
            <a:ext cx="8456078" cy="836603"/>
          </a:xfrm>
        </p:spPr>
        <p:txBody>
          <a:bodyPr>
            <a:normAutofit fontScale="90000"/>
          </a:bodyPr>
          <a:lstStyle/>
          <a:p>
            <a:r>
              <a:rPr lang="fr-FR"/>
              <a:t>Consommer mieux : Indicateurs énergétiques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1448B3E-EF19-0ADD-1FBD-4C85094211CA}"/>
              </a:ext>
            </a:extLst>
          </p:cNvPr>
          <p:cNvGrpSpPr/>
          <p:nvPr/>
        </p:nvGrpSpPr>
        <p:grpSpPr>
          <a:xfrm>
            <a:off x="6464390" y="2080793"/>
            <a:ext cx="5255006" cy="3305943"/>
            <a:chOff x="9428529" y="5805865"/>
            <a:chExt cx="2330485" cy="41748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0B56126-C629-1A4B-F3EA-B5C597395228}"/>
                </a:ext>
              </a:extLst>
            </p:cNvPr>
            <p:cNvSpPr txBox="1"/>
            <p:nvPr/>
          </p:nvSpPr>
          <p:spPr>
            <a:xfrm>
              <a:off x="9469607" y="5818384"/>
              <a:ext cx="2248345" cy="3889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45720" rIns="91440" bIns="45720" anchor="t">
              <a:noAutofit/>
            </a:bodyPr>
            <a:lstStyle/>
            <a:p>
              <a:pPr algn="ctr" rtl="0" fontAlgn="base"/>
              <a:r>
                <a:rPr lang="fr-FR" b="1" i="0">
                  <a:solidFill>
                    <a:schemeClr val="accent2"/>
                  </a:solidFill>
                  <a:effectLst/>
                  <a:latin typeface="Calibri"/>
                  <a:cs typeface="Calibri"/>
                </a:rPr>
                <a:t> </a:t>
              </a:r>
            </a:p>
            <a:p>
              <a:pPr algn="ctr" rtl="0" fontAlgn="base"/>
              <a:r>
                <a:rPr lang="fr-FR" b="1" i="0">
                  <a:solidFill>
                    <a:schemeClr val="accent2"/>
                  </a:solidFill>
                  <a:effectLst/>
                  <a:latin typeface="Calibri"/>
                  <a:cs typeface="Calibri"/>
                </a:rPr>
                <a:t>Avec le recours à des systèmes énergétiques bas carbone, les seuils énergétiques se passent facilement pour les logements collectifs de cet échantillon.</a:t>
              </a:r>
            </a:p>
            <a:p>
              <a:pPr algn="ctr" rtl="0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rtl="0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rtl="0" fontAlgn="base"/>
              <a:r>
                <a:rPr lang="fr-FR" b="1">
                  <a:solidFill>
                    <a:schemeClr val="accent2"/>
                  </a:solidFill>
                </a:rPr>
                <a:t>Bbio est l’indicateur énergétique le plus dimensionnant pour l’énergie parmi les bâtiments de l’échantillon. </a:t>
              </a:r>
              <a:endParaRPr lang="fr-FR" b="1" i="0">
                <a:solidFill>
                  <a:schemeClr val="accent2"/>
                </a:solidFill>
                <a:effectLst/>
                <a:latin typeface="Calibri"/>
                <a:cs typeface="Calibri"/>
              </a:endParaRPr>
            </a:p>
            <a:p>
              <a:pPr algn="ctr" rtl="0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rtl="0" fontAlgn="base"/>
              <a:endParaRPr lang="fr-FR" b="1" i="0">
                <a:solidFill>
                  <a:schemeClr val="accent2"/>
                </a:solidFill>
                <a:effectLst/>
                <a:latin typeface="Calibri"/>
                <a:cs typeface="Calibri"/>
              </a:endParaRPr>
            </a:p>
            <a:p>
              <a:pPr algn="ctr" rtl="0" fontAlgn="base"/>
              <a:endParaRPr lang="fr-FR" b="1" i="0">
                <a:solidFill>
                  <a:schemeClr val="accent2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78DF76F-1F0F-DD26-FC93-ADAC4613CEA9}"/>
                </a:ext>
              </a:extLst>
            </p:cNvPr>
            <p:cNvGrpSpPr/>
            <p:nvPr/>
          </p:nvGrpSpPr>
          <p:grpSpPr>
            <a:xfrm>
              <a:off x="9428529" y="5805865"/>
              <a:ext cx="2330485" cy="417488"/>
              <a:chOff x="2844432" y="1109721"/>
              <a:chExt cx="1109401" cy="217623"/>
            </a:xfrm>
          </p:grpSpPr>
          <p:sp>
            <p:nvSpPr>
              <p:cNvPr id="10" name="Forme en L 9">
                <a:extLst>
                  <a:ext uri="{FF2B5EF4-FFF2-40B4-BE49-F238E27FC236}">
                    <a16:creationId xmlns:a16="http://schemas.microsoft.com/office/drawing/2014/main" id="{4969C70E-DC90-7C95-33CB-7FA9ACDF6364}"/>
                  </a:ext>
                </a:extLst>
              </p:cNvPr>
              <p:cNvSpPr/>
              <p:nvPr/>
            </p:nvSpPr>
            <p:spPr>
              <a:xfrm>
                <a:off x="2844432" y="1293987"/>
                <a:ext cx="161111" cy="33357"/>
              </a:xfrm>
              <a:prstGeom prst="corner">
                <a:avLst>
                  <a:gd name="adj1" fmla="val 26071"/>
                  <a:gd name="adj2" fmla="val 2362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1" name="Forme en L 10">
                <a:extLst>
                  <a:ext uri="{FF2B5EF4-FFF2-40B4-BE49-F238E27FC236}">
                    <a16:creationId xmlns:a16="http://schemas.microsoft.com/office/drawing/2014/main" id="{5FFD890E-1A58-3322-2196-7A7CBD0A566C}"/>
                  </a:ext>
                </a:extLst>
              </p:cNvPr>
              <p:cNvSpPr/>
              <p:nvPr/>
            </p:nvSpPr>
            <p:spPr>
              <a:xfrm rot="10800000">
                <a:off x="3802814" y="1109721"/>
                <a:ext cx="151019" cy="34114"/>
              </a:xfrm>
              <a:prstGeom prst="corner">
                <a:avLst>
                  <a:gd name="adj1" fmla="val 27469"/>
                  <a:gd name="adj2" fmla="val 2434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6" name="Flèche : pentagone 44">
            <a:extLst>
              <a:ext uri="{FF2B5EF4-FFF2-40B4-BE49-F238E27FC236}">
                <a16:creationId xmlns:a16="http://schemas.microsoft.com/office/drawing/2014/main" id="{F59FEC83-F0C5-A80E-1F34-A6EA3EBBE934}"/>
              </a:ext>
            </a:extLst>
          </p:cNvPr>
          <p:cNvSpPr/>
          <p:nvPr/>
        </p:nvSpPr>
        <p:spPr>
          <a:xfrm>
            <a:off x="461304" y="3160423"/>
            <a:ext cx="849819" cy="48490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54">
            <a:extLst>
              <a:ext uri="{FF2B5EF4-FFF2-40B4-BE49-F238E27FC236}">
                <a16:creationId xmlns:a16="http://schemas.microsoft.com/office/drawing/2014/main" id="{40471F0D-4515-136F-3885-88B8D8DFAE6A}"/>
              </a:ext>
            </a:extLst>
          </p:cNvPr>
          <p:cNvSpPr txBox="1"/>
          <p:nvPr/>
        </p:nvSpPr>
        <p:spPr bwMode="auto">
          <a:xfrm>
            <a:off x="454853" y="3234247"/>
            <a:ext cx="231060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Bbio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Ellipse 10">
            <a:extLst>
              <a:ext uri="{FF2B5EF4-FFF2-40B4-BE49-F238E27FC236}">
                <a16:creationId xmlns:a16="http://schemas.microsoft.com/office/drawing/2014/main" id="{B39E39BB-C7EC-5793-EB10-F23B92276E3F}"/>
              </a:ext>
            </a:extLst>
          </p:cNvPr>
          <p:cNvSpPr>
            <a:spLocks noChangeAspect="1"/>
          </p:cNvSpPr>
          <p:nvPr/>
        </p:nvSpPr>
        <p:spPr bwMode="auto">
          <a:xfrm>
            <a:off x="1697929" y="3072891"/>
            <a:ext cx="723533" cy="720000"/>
          </a:xfrm>
          <a:prstGeom prst="ellipse">
            <a:avLst/>
          </a:prstGeom>
          <a:solidFill>
            <a:srgbClr val="FFC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ZoneTexte 11">
            <a:extLst>
              <a:ext uri="{FF2B5EF4-FFF2-40B4-BE49-F238E27FC236}">
                <a16:creationId xmlns:a16="http://schemas.microsoft.com/office/drawing/2014/main" id="{A595A2DD-6802-9E1D-C00B-56A893391A6B}"/>
              </a:ext>
            </a:extLst>
          </p:cNvPr>
          <p:cNvSpPr txBox="1"/>
          <p:nvPr/>
        </p:nvSpPr>
        <p:spPr bwMode="auto">
          <a:xfrm>
            <a:off x="1431535" y="3134256"/>
            <a:ext cx="1241201" cy="56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>
                <a:solidFill>
                  <a:schemeClr val="bg1"/>
                </a:solidFill>
              </a:rPr>
              <a:t>62</a:t>
            </a:r>
            <a:endParaRPr lang="fr-FR" sz="2800"/>
          </a:p>
          <a:p>
            <a:pPr algn="ctr">
              <a:defRPr/>
            </a:pPr>
            <a:r>
              <a:rPr lang="fr-FR" sz="1050"/>
              <a:t>points</a:t>
            </a:r>
          </a:p>
        </p:txBody>
      </p:sp>
      <p:pic>
        <p:nvPicPr>
          <p:cNvPr id="16" name="Graphique 15" descr="Éclair avec un remplissage uni">
            <a:extLst>
              <a:ext uri="{FF2B5EF4-FFF2-40B4-BE49-F238E27FC236}">
                <a16:creationId xmlns:a16="http://schemas.microsoft.com/office/drawing/2014/main" id="{EE65BE8E-7F65-2CA1-ACDD-1881E7480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8953" y="2989875"/>
            <a:ext cx="432619" cy="432619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D0550C-0805-C905-B17B-F7F373A9B3C4}"/>
              </a:ext>
            </a:extLst>
          </p:cNvPr>
          <p:cNvCxnSpPr>
            <a:cxnSpLocks/>
          </p:cNvCxnSpPr>
          <p:nvPr/>
        </p:nvCxnSpPr>
        <p:spPr>
          <a:xfrm>
            <a:off x="2988597" y="3373005"/>
            <a:ext cx="37432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1EB057F-3C0F-7D97-2D4F-1878830AFF04}"/>
              </a:ext>
            </a:extLst>
          </p:cNvPr>
          <p:cNvSpPr txBox="1"/>
          <p:nvPr/>
        </p:nvSpPr>
        <p:spPr bwMode="auto">
          <a:xfrm>
            <a:off x="4520237" y="3077049"/>
            <a:ext cx="1555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1200" i="1"/>
              <a:t>Ecart relatif de Bbio sur  </a:t>
            </a:r>
            <a:r>
              <a:rPr lang="fr-FR" sz="1200" i="1" err="1"/>
              <a:t>Bbio_max</a:t>
            </a:r>
            <a:endParaRPr lang="fr-FR" sz="1200" i="1"/>
          </a:p>
          <a:p>
            <a:pPr algn="ctr" fontAlgn="base"/>
            <a:endParaRPr lang="fr-FR" sz="1200" i="1"/>
          </a:p>
        </p:txBody>
      </p:sp>
      <p:sp>
        <p:nvSpPr>
          <p:cNvPr id="25" name="Ellipse 10">
            <a:extLst>
              <a:ext uri="{FF2B5EF4-FFF2-40B4-BE49-F238E27FC236}">
                <a16:creationId xmlns:a16="http://schemas.microsoft.com/office/drawing/2014/main" id="{29E4C41A-CBC7-F956-C4C9-CBD4B7FF36E3}"/>
              </a:ext>
            </a:extLst>
          </p:cNvPr>
          <p:cNvSpPr>
            <a:spLocks noChangeAspect="1"/>
          </p:cNvSpPr>
          <p:nvPr/>
        </p:nvSpPr>
        <p:spPr bwMode="auto">
          <a:xfrm>
            <a:off x="3806129" y="3072891"/>
            <a:ext cx="723533" cy="720000"/>
          </a:xfrm>
          <a:prstGeom prst="ellipse">
            <a:avLst/>
          </a:prstGeom>
          <a:solidFill>
            <a:srgbClr val="C00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ZoneTexte 11">
            <a:extLst>
              <a:ext uri="{FF2B5EF4-FFF2-40B4-BE49-F238E27FC236}">
                <a16:creationId xmlns:a16="http://schemas.microsoft.com/office/drawing/2014/main" id="{D566D03B-F9BB-2EC4-14CC-9C9D25222ED6}"/>
              </a:ext>
            </a:extLst>
          </p:cNvPr>
          <p:cNvSpPr txBox="1"/>
          <p:nvPr/>
        </p:nvSpPr>
        <p:spPr bwMode="auto">
          <a:xfrm>
            <a:off x="3560042" y="3253401"/>
            <a:ext cx="124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>
                <a:solidFill>
                  <a:schemeClr val="bg1"/>
                </a:solidFill>
              </a:rPr>
              <a:t>- 10%</a:t>
            </a:r>
            <a:endParaRPr lang="fr-FR" sz="2800"/>
          </a:p>
        </p:txBody>
      </p:sp>
      <p:pic>
        <p:nvPicPr>
          <p:cNvPr id="24" name="Graphique 23" descr="Éclair avec un remplissage uni">
            <a:extLst>
              <a:ext uri="{FF2B5EF4-FFF2-40B4-BE49-F238E27FC236}">
                <a16:creationId xmlns:a16="http://schemas.microsoft.com/office/drawing/2014/main" id="{4E2C77AA-F15E-39B0-DA6F-59FB4310B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5856" y="2933425"/>
            <a:ext cx="432619" cy="432619"/>
          </a:xfrm>
          <a:prstGeom prst="rect">
            <a:avLst/>
          </a:prstGeom>
        </p:spPr>
      </p:pic>
      <p:sp>
        <p:nvSpPr>
          <p:cNvPr id="26" name="Flèche : pentagone 44">
            <a:extLst>
              <a:ext uri="{FF2B5EF4-FFF2-40B4-BE49-F238E27FC236}">
                <a16:creationId xmlns:a16="http://schemas.microsoft.com/office/drawing/2014/main" id="{AC8C375D-0FDD-AFC8-FD35-CEB050F9604F}"/>
              </a:ext>
            </a:extLst>
          </p:cNvPr>
          <p:cNvSpPr/>
          <p:nvPr/>
        </p:nvSpPr>
        <p:spPr>
          <a:xfrm>
            <a:off x="477432" y="5557284"/>
            <a:ext cx="849819" cy="48490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54">
            <a:extLst>
              <a:ext uri="{FF2B5EF4-FFF2-40B4-BE49-F238E27FC236}">
                <a16:creationId xmlns:a16="http://schemas.microsoft.com/office/drawing/2014/main" id="{E9DAE268-8B73-3030-F8C3-5CDB9419393F}"/>
              </a:ext>
            </a:extLst>
          </p:cNvPr>
          <p:cNvSpPr txBox="1"/>
          <p:nvPr/>
        </p:nvSpPr>
        <p:spPr bwMode="auto">
          <a:xfrm>
            <a:off x="470981" y="5631108"/>
            <a:ext cx="231060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sz="1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Cep,nr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Ellipse 10">
            <a:extLst>
              <a:ext uri="{FF2B5EF4-FFF2-40B4-BE49-F238E27FC236}">
                <a16:creationId xmlns:a16="http://schemas.microsoft.com/office/drawing/2014/main" id="{60E7EEF0-A2D1-8B7B-61A3-4C666AF8D6DD}"/>
              </a:ext>
            </a:extLst>
          </p:cNvPr>
          <p:cNvSpPr>
            <a:spLocks noChangeAspect="1"/>
          </p:cNvSpPr>
          <p:nvPr/>
        </p:nvSpPr>
        <p:spPr bwMode="auto">
          <a:xfrm>
            <a:off x="1714057" y="5469752"/>
            <a:ext cx="723533" cy="720000"/>
          </a:xfrm>
          <a:prstGeom prst="ellipse">
            <a:avLst/>
          </a:prstGeom>
          <a:solidFill>
            <a:srgbClr val="FFC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11">
            <a:extLst>
              <a:ext uri="{FF2B5EF4-FFF2-40B4-BE49-F238E27FC236}">
                <a16:creationId xmlns:a16="http://schemas.microsoft.com/office/drawing/2014/main" id="{9CFF8FB6-37D2-7AA4-9140-F453B11659D6}"/>
              </a:ext>
            </a:extLst>
          </p:cNvPr>
          <p:cNvSpPr txBox="1"/>
          <p:nvPr/>
        </p:nvSpPr>
        <p:spPr bwMode="auto">
          <a:xfrm>
            <a:off x="1447663" y="5531117"/>
            <a:ext cx="1241201" cy="56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>
                <a:solidFill>
                  <a:schemeClr val="bg1"/>
                </a:solidFill>
              </a:rPr>
              <a:t>59</a:t>
            </a:r>
            <a:endParaRPr lang="fr-FR" sz="2800"/>
          </a:p>
          <a:p>
            <a:pPr algn="ctr">
              <a:defRPr/>
            </a:pPr>
            <a:r>
              <a:rPr lang="fr-FR" sz="1050" err="1"/>
              <a:t>kWhep</a:t>
            </a:r>
            <a:r>
              <a:rPr lang="fr-FR" sz="1050"/>
              <a:t>/m</a:t>
            </a:r>
            <a:r>
              <a:rPr lang="fr-FR" sz="1050" baseline="30000"/>
              <a:t>2</a:t>
            </a:r>
          </a:p>
        </p:txBody>
      </p:sp>
      <p:pic>
        <p:nvPicPr>
          <p:cNvPr id="30" name="Graphique 29" descr="Éclair avec un remplissage uni">
            <a:extLst>
              <a:ext uri="{FF2B5EF4-FFF2-40B4-BE49-F238E27FC236}">
                <a16:creationId xmlns:a16="http://schemas.microsoft.com/office/drawing/2014/main" id="{65948D88-D2E9-BC05-85F3-B03BCC78C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9681" y="5386736"/>
            <a:ext cx="432619" cy="432619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103538C-4880-16AF-8C05-87DE7B5ED431}"/>
              </a:ext>
            </a:extLst>
          </p:cNvPr>
          <p:cNvCxnSpPr>
            <a:cxnSpLocks/>
          </p:cNvCxnSpPr>
          <p:nvPr/>
        </p:nvCxnSpPr>
        <p:spPr>
          <a:xfrm>
            <a:off x="2988597" y="5769866"/>
            <a:ext cx="37432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B8E49FCC-EBDE-D00C-627A-1603DED36488}"/>
              </a:ext>
            </a:extLst>
          </p:cNvPr>
          <p:cNvSpPr txBox="1"/>
          <p:nvPr/>
        </p:nvSpPr>
        <p:spPr bwMode="auto">
          <a:xfrm>
            <a:off x="4520237" y="5634579"/>
            <a:ext cx="1555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1200" i="1"/>
              <a:t>Ecart relatif de </a:t>
            </a:r>
            <a:r>
              <a:rPr lang="fr-FR" sz="1200" i="1" err="1"/>
              <a:t>Cep,nr</a:t>
            </a:r>
            <a:r>
              <a:rPr lang="fr-FR" sz="1200" i="1"/>
              <a:t> sur  </a:t>
            </a:r>
            <a:r>
              <a:rPr lang="fr-FR" sz="1200" i="1" err="1"/>
              <a:t>Cep,nr_max</a:t>
            </a:r>
            <a:endParaRPr lang="fr-FR" sz="1200" i="1"/>
          </a:p>
          <a:p>
            <a:pPr algn="ctr" fontAlgn="base"/>
            <a:endParaRPr lang="fr-FR" sz="1200" i="1"/>
          </a:p>
        </p:txBody>
      </p:sp>
      <p:sp>
        <p:nvSpPr>
          <p:cNvPr id="33" name="Ellipse 10">
            <a:extLst>
              <a:ext uri="{FF2B5EF4-FFF2-40B4-BE49-F238E27FC236}">
                <a16:creationId xmlns:a16="http://schemas.microsoft.com/office/drawing/2014/main" id="{5B31F91C-7604-AAD3-8C8B-54220A902B92}"/>
              </a:ext>
            </a:extLst>
          </p:cNvPr>
          <p:cNvSpPr>
            <a:spLocks noChangeAspect="1"/>
          </p:cNvSpPr>
          <p:nvPr/>
        </p:nvSpPr>
        <p:spPr bwMode="auto">
          <a:xfrm>
            <a:off x="3822257" y="5469752"/>
            <a:ext cx="723533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ZoneTexte 11">
            <a:extLst>
              <a:ext uri="{FF2B5EF4-FFF2-40B4-BE49-F238E27FC236}">
                <a16:creationId xmlns:a16="http://schemas.microsoft.com/office/drawing/2014/main" id="{D24DF8BB-C0F0-A103-2509-2A41C692A16D}"/>
              </a:ext>
            </a:extLst>
          </p:cNvPr>
          <p:cNvSpPr txBox="1"/>
          <p:nvPr/>
        </p:nvSpPr>
        <p:spPr bwMode="auto">
          <a:xfrm>
            <a:off x="3577161" y="5607326"/>
            <a:ext cx="124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>
                <a:solidFill>
                  <a:schemeClr val="bg1"/>
                </a:solidFill>
              </a:rPr>
              <a:t>- 17%</a:t>
            </a:r>
            <a:endParaRPr lang="fr-FR" sz="2800"/>
          </a:p>
        </p:txBody>
      </p:sp>
      <p:pic>
        <p:nvPicPr>
          <p:cNvPr id="35" name="Graphique 34" descr="Éclair avec un remplissage uni">
            <a:extLst>
              <a:ext uri="{FF2B5EF4-FFF2-40B4-BE49-F238E27FC236}">
                <a16:creationId xmlns:a16="http://schemas.microsoft.com/office/drawing/2014/main" id="{4A830320-6748-B99B-FDBC-5C0C6C41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1984" y="5330286"/>
            <a:ext cx="432619" cy="432619"/>
          </a:xfrm>
          <a:prstGeom prst="rect">
            <a:avLst/>
          </a:prstGeom>
        </p:spPr>
      </p:pic>
      <p:sp>
        <p:nvSpPr>
          <p:cNvPr id="36" name="Flèche : pentagone 44">
            <a:extLst>
              <a:ext uri="{FF2B5EF4-FFF2-40B4-BE49-F238E27FC236}">
                <a16:creationId xmlns:a16="http://schemas.microsoft.com/office/drawing/2014/main" id="{858FECFD-7789-BBA5-5C57-5065374D10AD}"/>
              </a:ext>
            </a:extLst>
          </p:cNvPr>
          <p:cNvSpPr/>
          <p:nvPr/>
        </p:nvSpPr>
        <p:spPr>
          <a:xfrm>
            <a:off x="378765" y="1962975"/>
            <a:ext cx="1065719" cy="48490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54">
            <a:extLst>
              <a:ext uri="{FF2B5EF4-FFF2-40B4-BE49-F238E27FC236}">
                <a16:creationId xmlns:a16="http://schemas.microsoft.com/office/drawing/2014/main" id="{1336CF89-8C6C-E9B2-5E33-A3566EFE7D7E}"/>
              </a:ext>
            </a:extLst>
          </p:cNvPr>
          <p:cNvSpPr txBox="1"/>
          <p:nvPr/>
        </p:nvSpPr>
        <p:spPr bwMode="auto">
          <a:xfrm>
            <a:off x="372314" y="2036799"/>
            <a:ext cx="231060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sz="1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Ic_énergie</a:t>
            </a:r>
            <a:endParaRPr lang="fr-FR" sz="1400" b="1" err="1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8" name="Ellipse 10">
            <a:extLst>
              <a:ext uri="{FF2B5EF4-FFF2-40B4-BE49-F238E27FC236}">
                <a16:creationId xmlns:a16="http://schemas.microsoft.com/office/drawing/2014/main" id="{69C8B315-F039-67C1-948B-3327038E8997}"/>
              </a:ext>
            </a:extLst>
          </p:cNvPr>
          <p:cNvSpPr>
            <a:spLocks noChangeAspect="1"/>
          </p:cNvSpPr>
          <p:nvPr/>
        </p:nvSpPr>
        <p:spPr bwMode="auto">
          <a:xfrm>
            <a:off x="1716094" y="1891836"/>
            <a:ext cx="723533" cy="720000"/>
          </a:xfrm>
          <a:prstGeom prst="ellipse">
            <a:avLst/>
          </a:prstGeom>
          <a:solidFill>
            <a:srgbClr val="FFC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ZoneTexte 11">
            <a:extLst>
              <a:ext uri="{FF2B5EF4-FFF2-40B4-BE49-F238E27FC236}">
                <a16:creationId xmlns:a16="http://schemas.microsoft.com/office/drawing/2014/main" id="{01B3373C-96EC-3D7B-9970-2584DDCC1B67}"/>
              </a:ext>
            </a:extLst>
          </p:cNvPr>
          <p:cNvSpPr txBox="1"/>
          <p:nvPr/>
        </p:nvSpPr>
        <p:spPr bwMode="auto">
          <a:xfrm>
            <a:off x="1449700" y="1953201"/>
            <a:ext cx="1241201" cy="56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>
                <a:solidFill>
                  <a:schemeClr val="bg1"/>
                </a:solidFill>
              </a:rPr>
              <a:t>251</a:t>
            </a:r>
            <a:endParaRPr lang="fr-FR" sz="2800"/>
          </a:p>
          <a:p>
            <a:pPr algn="ctr">
              <a:defRPr/>
            </a:pPr>
            <a:r>
              <a:rPr lang="fr-FR" sz="1050"/>
              <a:t>kgCO</a:t>
            </a:r>
            <a:r>
              <a:rPr lang="fr-FR" sz="1050" baseline="-25000"/>
              <a:t>2</a:t>
            </a:r>
            <a:r>
              <a:rPr lang="fr-FR" sz="1050"/>
              <a:t>e/m</a:t>
            </a:r>
            <a:r>
              <a:rPr lang="fr-FR" sz="1050" baseline="30000"/>
              <a:t>2</a:t>
            </a:r>
          </a:p>
        </p:txBody>
      </p:sp>
      <p:pic>
        <p:nvPicPr>
          <p:cNvPr id="40" name="Graphique 39" descr="Éclair avec un remplissage uni">
            <a:extLst>
              <a:ext uri="{FF2B5EF4-FFF2-40B4-BE49-F238E27FC236}">
                <a16:creationId xmlns:a16="http://schemas.microsoft.com/office/drawing/2014/main" id="{F16EEFF5-935D-D194-64D5-99A29E962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9001" y="1807232"/>
            <a:ext cx="432619" cy="432619"/>
          </a:xfrm>
          <a:prstGeom prst="rect">
            <a:avLst/>
          </a:prstGeom>
        </p:spPr>
      </p:pic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B6F644EF-111C-9004-0C07-8083F6BC1D9F}"/>
              </a:ext>
            </a:extLst>
          </p:cNvPr>
          <p:cNvCxnSpPr>
            <a:cxnSpLocks/>
          </p:cNvCxnSpPr>
          <p:nvPr/>
        </p:nvCxnSpPr>
        <p:spPr>
          <a:xfrm>
            <a:off x="2987782" y="2175557"/>
            <a:ext cx="37432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6C3E7CED-307B-F696-526F-D07E60C96A39}"/>
              </a:ext>
            </a:extLst>
          </p:cNvPr>
          <p:cNvSpPr txBox="1"/>
          <p:nvPr/>
        </p:nvSpPr>
        <p:spPr bwMode="auto">
          <a:xfrm>
            <a:off x="4430654" y="1904765"/>
            <a:ext cx="17345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1200" i="1"/>
              <a:t>Ecart relatif de </a:t>
            </a:r>
            <a:r>
              <a:rPr lang="fr-FR" sz="1200" i="1" err="1"/>
              <a:t>Ic_énergie</a:t>
            </a:r>
            <a:r>
              <a:rPr lang="fr-FR" sz="1200" i="1"/>
              <a:t> sur  </a:t>
            </a:r>
            <a:r>
              <a:rPr lang="fr-FR" sz="1200" i="1" err="1"/>
              <a:t>Ic_énergie_max</a:t>
            </a:r>
            <a:r>
              <a:rPr lang="fr-FR" sz="1200" i="1"/>
              <a:t> 2022</a:t>
            </a:r>
          </a:p>
        </p:txBody>
      </p:sp>
      <p:sp>
        <p:nvSpPr>
          <p:cNvPr id="43" name="Ellipse 10">
            <a:extLst>
              <a:ext uri="{FF2B5EF4-FFF2-40B4-BE49-F238E27FC236}">
                <a16:creationId xmlns:a16="http://schemas.microsoft.com/office/drawing/2014/main" id="{85088CF6-1184-1E88-A384-69991C0C9AFA}"/>
              </a:ext>
            </a:extLst>
          </p:cNvPr>
          <p:cNvSpPr>
            <a:spLocks noChangeAspect="1"/>
          </p:cNvSpPr>
          <p:nvPr/>
        </p:nvSpPr>
        <p:spPr bwMode="auto">
          <a:xfrm>
            <a:off x="3723590" y="1875443"/>
            <a:ext cx="723533" cy="72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ZoneTexte 11">
            <a:extLst>
              <a:ext uri="{FF2B5EF4-FFF2-40B4-BE49-F238E27FC236}">
                <a16:creationId xmlns:a16="http://schemas.microsoft.com/office/drawing/2014/main" id="{47ECA1B8-772A-01B6-2CDA-6FC3E5451BC6}"/>
              </a:ext>
            </a:extLst>
          </p:cNvPr>
          <p:cNvSpPr txBox="1"/>
          <p:nvPr/>
        </p:nvSpPr>
        <p:spPr bwMode="auto">
          <a:xfrm>
            <a:off x="3478494" y="2013017"/>
            <a:ext cx="124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>
                <a:solidFill>
                  <a:schemeClr val="bg1"/>
                </a:solidFill>
              </a:rPr>
              <a:t>- 50%</a:t>
            </a:r>
            <a:endParaRPr lang="fr-FR" sz="2800"/>
          </a:p>
        </p:txBody>
      </p:sp>
      <p:pic>
        <p:nvPicPr>
          <p:cNvPr id="45" name="Graphique 44" descr="Éclair avec un remplissage uni">
            <a:extLst>
              <a:ext uri="{FF2B5EF4-FFF2-40B4-BE49-F238E27FC236}">
                <a16:creationId xmlns:a16="http://schemas.microsoft.com/office/drawing/2014/main" id="{C40324A5-5A5C-01E8-B389-AD4BEE53A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3317" y="1735977"/>
            <a:ext cx="432619" cy="432619"/>
          </a:xfrm>
          <a:prstGeom prst="rect">
            <a:avLst/>
          </a:prstGeom>
        </p:spPr>
      </p:pic>
      <p:sp>
        <p:nvSpPr>
          <p:cNvPr id="3" name="Flèche : pentagone 44">
            <a:extLst>
              <a:ext uri="{FF2B5EF4-FFF2-40B4-BE49-F238E27FC236}">
                <a16:creationId xmlns:a16="http://schemas.microsoft.com/office/drawing/2014/main" id="{CEBFD3CA-575F-A904-25E6-5E5A1389C242}"/>
              </a:ext>
            </a:extLst>
          </p:cNvPr>
          <p:cNvSpPr/>
          <p:nvPr/>
        </p:nvSpPr>
        <p:spPr>
          <a:xfrm>
            <a:off x="474052" y="4352106"/>
            <a:ext cx="849819" cy="48490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54">
            <a:extLst>
              <a:ext uri="{FF2B5EF4-FFF2-40B4-BE49-F238E27FC236}">
                <a16:creationId xmlns:a16="http://schemas.microsoft.com/office/drawing/2014/main" id="{E057EB2D-9439-FE55-9774-0ADB0BFD22A6}"/>
              </a:ext>
            </a:extLst>
          </p:cNvPr>
          <p:cNvSpPr txBox="1"/>
          <p:nvPr/>
        </p:nvSpPr>
        <p:spPr bwMode="auto">
          <a:xfrm>
            <a:off x="467601" y="4425930"/>
            <a:ext cx="231060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Cep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Ellipse 10">
            <a:extLst>
              <a:ext uri="{FF2B5EF4-FFF2-40B4-BE49-F238E27FC236}">
                <a16:creationId xmlns:a16="http://schemas.microsoft.com/office/drawing/2014/main" id="{60E3EA42-6088-D46F-F54B-10F4DEE315D4}"/>
              </a:ext>
            </a:extLst>
          </p:cNvPr>
          <p:cNvSpPr>
            <a:spLocks noChangeAspect="1"/>
          </p:cNvSpPr>
          <p:nvPr/>
        </p:nvSpPr>
        <p:spPr bwMode="auto">
          <a:xfrm>
            <a:off x="1710677" y="4264574"/>
            <a:ext cx="723533" cy="720000"/>
          </a:xfrm>
          <a:prstGeom prst="ellipse">
            <a:avLst/>
          </a:prstGeom>
          <a:solidFill>
            <a:srgbClr val="FFC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1">
            <a:extLst>
              <a:ext uri="{FF2B5EF4-FFF2-40B4-BE49-F238E27FC236}">
                <a16:creationId xmlns:a16="http://schemas.microsoft.com/office/drawing/2014/main" id="{F0F16BFB-9222-EA7F-CB3F-6C43C1CB6AA8}"/>
              </a:ext>
            </a:extLst>
          </p:cNvPr>
          <p:cNvSpPr txBox="1"/>
          <p:nvPr/>
        </p:nvSpPr>
        <p:spPr bwMode="auto">
          <a:xfrm>
            <a:off x="1444283" y="4325939"/>
            <a:ext cx="1241201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>
                <a:solidFill>
                  <a:schemeClr val="bg1"/>
                </a:solidFill>
              </a:rPr>
              <a:t>68</a:t>
            </a:r>
            <a:endParaRPr lang="fr-FR" sz="2800"/>
          </a:p>
          <a:p>
            <a:pPr algn="ctr">
              <a:defRPr/>
            </a:pPr>
            <a:r>
              <a:rPr lang="fr-FR" sz="1050" err="1"/>
              <a:t>kWhep</a:t>
            </a:r>
            <a:r>
              <a:rPr lang="fr-FR" sz="1050"/>
              <a:t>/m</a:t>
            </a:r>
            <a:r>
              <a:rPr lang="fr-FR" sz="1050" baseline="30000"/>
              <a:t>2</a:t>
            </a:r>
          </a:p>
        </p:txBody>
      </p:sp>
      <p:pic>
        <p:nvPicPr>
          <p:cNvPr id="19" name="Graphique 18" descr="Éclair avec un remplissage uni">
            <a:extLst>
              <a:ext uri="{FF2B5EF4-FFF2-40B4-BE49-F238E27FC236}">
                <a16:creationId xmlns:a16="http://schemas.microsoft.com/office/drawing/2014/main" id="{2E22E7DD-2847-5E93-A740-3930931C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6301" y="4181558"/>
            <a:ext cx="432619" cy="432619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843F206-D457-A82F-FFC0-A25721C94024}"/>
              </a:ext>
            </a:extLst>
          </p:cNvPr>
          <p:cNvCxnSpPr>
            <a:cxnSpLocks/>
          </p:cNvCxnSpPr>
          <p:nvPr/>
        </p:nvCxnSpPr>
        <p:spPr>
          <a:xfrm>
            <a:off x="2988597" y="4564688"/>
            <a:ext cx="37432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10">
            <a:extLst>
              <a:ext uri="{FF2B5EF4-FFF2-40B4-BE49-F238E27FC236}">
                <a16:creationId xmlns:a16="http://schemas.microsoft.com/office/drawing/2014/main" id="{8AE62F71-1A8E-855A-C5C5-9A80B6EF4271}"/>
              </a:ext>
            </a:extLst>
          </p:cNvPr>
          <p:cNvSpPr>
            <a:spLocks noChangeAspect="1"/>
          </p:cNvSpPr>
          <p:nvPr/>
        </p:nvSpPr>
        <p:spPr bwMode="auto">
          <a:xfrm>
            <a:off x="3818877" y="4264574"/>
            <a:ext cx="723533" cy="72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ZoneTexte 11">
            <a:extLst>
              <a:ext uri="{FF2B5EF4-FFF2-40B4-BE49-F238E27FC236}">
                <a16:creationId xmlns:a16="http://schemas.microsoft.com/office/drawing/2014/main" id="{82273DD3-E9F3-FC6E-4EE0-1394C7537F6A}"/>
              </a:ext>
            </a:extLst>
          </p:cNvPr>
          <p:cNvSpPr txBox="1"/>
          <p:nvPr/>
        </p:nvSpPr>
        <p:spPr bwMode="auto">
          <a:xfrm>
            <a:off x="3573781" y="4402148"/>
            <a:ext cx="124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>
                <a:solidFill>
                  <a:schemeClr val="bg1"/>
                </a:solidFill>
              </a:rPr>
              <a:t>- 21%</a:t>
            </a:r>
            <a:endParaRPr lang="fr-FR" sz="2800"/>
          </a:p>
        </p:txBody>
      </p:sp>
      <p:pic>
        <p:nvPicPr>
          <p:cNvPr id="47" name="Graphique 46" descr="Éclair avec un remplissage uni">
            <a:extLst>
              <a:ext uri="{FF2B5EF4-FFF2-40B4-BE49-F238E27FC236}">
                <a16:creationId xmlns:a16="http://schemas.microsoft.com/office/drawing/2014/main" id="{6C420816-A04E-5CA3-6D00-74B816E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8604" y="4125108"/>
            <a:ext cx="432619" cy="432619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164253F5-DABF-8B8C-F7FB-36FAEEC92078}"/>
              </a:ext>
            </a:extLst>
          </p:cNvPr>
          <p:cNvSpPr txBox="1"/>
          <p:nvPr/>
        </p:nvSpPr>
        <p:spPr bwMode="auto">
          <a:xfrm>
            <a:off x="4520237" y="4402658"/>
            <a:ext cx="1555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1200" i="1"/>
              <a:t>Ecart relatif de Cep sur  </a:t>
            </a:r>
            <a:r>
              <a:rPr lang="fr-FR" sz="1200" i="1" err="1"/>
              <a:t>Cep_max</a:t>
            </a:r>
            <a:endParaRPr lang="fr-FR" sz="1200" i="1"/>
          </a:p>
          <a:p>
            <a:pPr algn="ctr" fontAlgn="base"/>
            <a:endParaRPr lang="fr-FR" sz="1200" i="1"/>
          </a:p>
        </p:txBody>
      </p:sp>
      <p:sp>
        <p:nvSpPr>
          <p:cNvPr id="51" name="Espace réservé du texte 3">
            <a:extLst>
              <a:ext uri="{FF2B5EF4-FFF2-40B4-BE49-F238E27FC236}">
                <a16:creationId xmlns:a16="http://schemas.microsoft.com/office/drawing/2014/main" id="{B500BEC7-BCE1-5339-5989-FF56BE991AB4}"/>
              </a:ext>
            </a:extLst>
          </p:cNvPr>
          <p:cNvSpPr txBox="1">
            <a:spLocks/>
          </p:cNvSpPr>
          <p:nvPr/>
        </p:nvSpPr>
        <p:spPr>
          <a:xfrm>
            <a:off x="8829207" y="369032"/>
            <a:ext cx="2242766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les leviers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7FBBA2-0F04-0173-65FB-B02ACE232831}"/>
              </a:ext>
            </a:extLst>
          </p:cNvPr>
          <p:cNvSpPr txBox="1"/>
          <p:nvPr/>
        </p:nvSpPr>
        <p:spPr bwMode="auto">
          <a:xfrm>
            <a:off x="1200980" y="1133181"/>
            <a:ext cx="173456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1200" b="1" i="1"/>
              <a:t>Valeurs moyennes dans l’échantillon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909C527-A974-A5C6-208D-66599FD32002}"/>
              </a:ext>
            </a:extLst>
          </p:cNvPr>
          <p:cNvSpPr txBox="1"/>
          <p:nvPr/>
        </p:nvSpPr>
        <p:spPr bwMode="auto">
          <a:xfrm>
            <a:off x="3261192" y="1162113"/>
            <a:ext cx="173456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1200" b="1" i="1"/>
              <a:t>Écarts relatifs aux valeurs max</a:t>
            </a:r>
          </a:p>
        </p:txBody>
      </p:sp>
    </p:spTree>
    <p:extLst>
      <p:ext uri="{BB962C8B-B14F-4D97-AF65-F5344CB8AC3E}">
        <p14:creationId xmlns:p14="http://schemas.microsoft.com/office/powerpoint/2010/main" val="3503376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999ADB-3443-32BE-7FEE-F90A14E55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4306" y="2717800"/>
            <a:ext cx="5847443" cy="1212425"/>
          </a:xfrm>
        </p:spPr>
        <p:txBody>
          <a:bodyPr>
            <a:normAutofit/>
          </a:bodyPr>
          <a:lstStyle/>
          <a:p>
            <a:pPr algn="ctr"/>
            <a:r>
              <a:rPr lang="fr-FR"/>
              <a:t>L’Observatoire RE2020 du HUB</a:t>
            </a:r>
            <a:endParaRPr lang="fr-FR" sz="46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07A2BF-F456-2A24-7ACC-1AF4C21D76F6}"/>
              </a:ext>
            </a:extLst>
          </p:cNvPr>
          <p:cNvSpPr txBox="1"/>
          <p:nvPr/>
        </p:nvSpPr>
        <p:spPr>
          <a:xfrm>
            <a:off x="2041603" y="4036407"/>
            <a:ext cx="5218669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   « Stress test » des réglages de la RE2020</a:t>
            </a:r>
          </a:p>
        </p:txBody>
      </p:sp>
    </p:spTree>
    <p:extLst>
      <p:ext uri="{BB962C8B-B14F-4D97-AF65-F5344CB8AC3E}">
        <p14:creationId xmlns:p14="http://schemas.microsoft.com/office/powerpoint/2010/main" val="111940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57BE9-C61A-50AC-6673-4D8BBD41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Stress-test des réglages de RE2020 : messages-clés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18F97FB7-C6AA-510F-6C61-A1807DC77B67}"/>
              </a:ext>
            </a:extLst>
          </p:cNvPr>
          <p:cNvSpPr txBox="1">
            <a:spLocks/>
          </p:cNvSpPr>
          <p:nvPr/>
        </p:nvSpPr>
        <p:spPr>
          <a:xfrm>
            <a:off x="8499423" y="369032"/>
            <a:ext cx="2572550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 « stress-test » des modulations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FE6407-E6CF-F2A2-AF7F-240536E36AF9}"/>
              </a:ext>
            </a:extLst>
          </p:cNvPr>
          <p:cNvSpPr txBox="1"/>
          <p:nvPr/>
        </p:nvSpPr>
        <p:spPr>
          <a:xfrm>
            <a:off x="407269" y="1427045"/>
            <a:ext cx="8158148" cy="5061923"/>
          </a:xfrm>
          <a:prstGeom prst="rect">
            <a:avLst/>
          </a:prstGeom>
          <a:solidFill>
            <a:srgbClr val="FFDD7B"/>
          </a:solidFill>
          <a:ln w="28575"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endParaRPr lang="fr-FR" b="1"/>
          </a:p>
          <a:p>
            <a:pPr algn="ctr"/>
            <a:endParaRPr lang="fr-FR" sz="1100"/>
          </a:p>
          <a:p>
            <a:pPr algn="ctr"/>
            <a:endParaRPr lang="fr-FR"/>
          </a:p>
          <a:p>
            <a:pPr algn="ctr"/>
            <a:endParaRPr lang="fr-FR"/>
          </a:p>
          <a:p>
            <a:pPr algn="ctr"/>
            <a:r>
              <a:rPr lang="fr-FR" i="1" err="1"/>
              <a:t>Misurf</a:t>
            </a:r>
            <a:r>
              <a:rPr lang="fr-FR" i="1"/>
              <a:t> </a:t>
            </a:r>
            <a:r>
              <a:rPr lang="fr-FR"/>
              <a:t>: La RE2020 rend plus contraignant le seuil de l’impact carbone de la construction pour les petits et les très grands bâtiments. Or dans cet échantillon </a:t>
            </a:r>
            <a:r>
              <a:rPr lang="fr-FR" b="1"/>
              <a:t>aucune corrélation évidente n’est observée entre l’impact carbone de la construction et la surface du bâtiment</a:t>
            </a:r>
            <a:r>
              <a:rPr lang="fr-FR"/>
              <a:t>. </a:t>
            </a:r>
            <a:endParaRPr lang="fr-FR">
              <a:ea typeface="Calibri"/>
              <a:cs typeface="Calibri"/>
            </a:endParaRPr>
          </a:p>
          <a:p>
            <a:pPr algn="ctr"/>
            <a:endParaRPr lang="fr-FR"/>
          </a:p>
          <a:p>
            <a:pPr algn="ctr"/>
            <a:r>
              <a:rPr lang="fr-FR" i="1" err="1"/>
              <a:t>MiVRD</a:t>
            </a:r>
            <a:r>
              <a:rPr lang="fr-FR" i="1"/>
              <a:t> &amp; </a:t>
            </a:r>
            <a:r>
              <a:rPr lang="fr-FR" i="1" err="1"/>
              <a:t>Miinfra</a:t>
            </a:r>
            <a:r>
              <a:rPr lang="fr-FR" i="1"/>
              <a:t> </a:t>
            </a:r>
            <a:r>
              <a:rPr lang="fr-FR"/>
              <a:t>: La règle pour le </a:t>
            </a:r>
            <a:r>
              <a:rPr lang="fr-FR" b="1"/>
              <a:t>VRD et l'infrastructure n'incite pas à décarboner.</a:t>
            </a:r>
            <a:r>
              <a:rPr lang="fr-FR"/>
              <a:t> Par exemple, des </a:t>
            </a:r>
            <a:r>
              <a:rPr lang="fr-FR" b="1"/>
              <a:t>règles spécifiques aux parkings</a:t>
            </a:r>
            <a:r>
              <a:rPr lang="fr-FR"/>
              <a:t> pourraient être mise en œuvre (pour inciter à décarboner et ne pas artificialiser les sols).</a:t>
            </a:r>
            <a:endParaRPr lang="fr-FR">
              <a:ea typeface="Calibri"/>
              <a:cs typeface="Calibri"/>
            </a:endParaRPr>
          </a:p>
          <a:p>
            <a:pPr algn="ctr"/>
            <a:endParaRPr lang="fr-FR"/>
          </a:p>
          <a:p>
            <a:pPr algn="ctr"/>
            <a:r>
              <a:rPr lang="fr-FR" i="1" err="1"/>
              <a:t>MiDED</a:t>
            </a:r>
            <a:r>
              <a:rPr lang="fr-FR"/>
              <a:t> : De plus en plus de données environnementales </a:t>
            </a:r>
            <a:r>
              <a:rPr lang="fr-FR" b="1"/>
              <a:t>spécifiques</a:t>
            </a:r>
            <a:r>
              <a:rPr lang="fr-FR"/>
              <a:t> sont utilisées, mais </a:t>
            </a:r>
            <a:r>
              <a:rPr lang="fr-FR" b="1"/>
              <a:t>1/3 des bâtiments de l’échantillon</a:t>
            </a:r>
            <a:r>
              <a:rPr lang="fr-FR"/>
              <a:t> présente, encore, un impact carbone lié aux </a:t>
            </a:r>
            <a:r>
              <a:rPr lang="fr-FR" b="1"/>
              <a:t>Données Environnementales par Défaut </a:t>
            </a:r>
            <a:r>
              <a:rPr lang="fr-FR"/>
              <a:t>supérieur au seuil déclenchant la modulation. Cet impact devrait diminuer </a:t>
            </a:r>
            <a:r>
              <a:rPr lang="fr-FR" sz="1800">
                <a:sym typeface="Wingdings" panose="05000000000000000000" pitchFamily="2" charset="2"/>
              </a:rPr>
              <a:t>au fur et à mesure que les données par défaut disparaîtront.</a:t>
            </a:r>
            <a:r>
              <a:rPr lang="fr-FR">
                <a:sym typeface="Wingdings" panose="05000000000000000000" pitchFamily="2" charset="2"/>
              </a:rPr>
              <a:t> </a:t>
            </a: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E81C1C-E940-1AC9-7A3B-184895DDE1DD}"/>
              </a:ext>
            </a:extLst>
          </p:cNvPr>
          <p:cNvSpPr/>
          <p:nvPr/>
        </p:nvSpPr>
        <p:spPr>
          <a:xfrm>
            <a:off x="407273" y="1425610"/>
            <a:ext cx="8158145" cy="897231"/>
          </a:xfrm>
          <a:prstGeom prst="rect">
            <a:avLst/>
          </a:prstGeom>
          <a:solidFill>
            <a:srgbClr val="FFC0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Les seuils de la RE2020 sont </a:t>
            </a:r>
            <a:r>
              <a:rPr lang="fr-FR" b="1">
                <a:solidFill>
                  <a:schemeClr val="bg1"/>
                </a:solidFill>
              </a:rPr>
              <a:t>modulés selon plusieurs paramètres afin de prendre en compte les contraintes de chaque bâtiment. </a:t>
            </a:r>
            <a:endParaRPr lang="fr-FR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ZoneTexte 1">
            <a:extLst>
              <a:ext uri="{FF2B5EF4-FFF2-40B4-BE49-F238E27FC236}">
                <a16:creationId xmlns:a16="http://schemas.microsoft.com/office/drawing/2014/main" id="{432B1645-923A-1AFD-D044-0C9BB6572070}"/>
              </a:ext>
            </a:extLst>
          </p:cNvPr>
          <p:cNvSpPr txBox="1"/>
          <p:nvPr/>
        </p:nvSpPr>
        <p:spPr>
          <a:xfrm>
            <a:off x="8673737" y="1456619"/>
            <a:ext cx="3445631" cy="5022486"/>
          </a:xfrm>
          <a:prstGeom prst="rect">
            <a:avLst/>
          </a:prstGeom>
          <a:solidFill>
            <a:srgbClr val="D6D6D6"/>
          </a:solidFill>
          <a:ln w="28575">
            <a:noFill/>
          </a:ln>
        </p:spPr>
        <p:txBody>
          <a:bodyPr wrap="square" lIns="91440" tIns="45720" rIns="91440" bIns="4572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r>
              <a:rPr lang="fr-FR" b="1"/>
              <a:t>La RE2020 incite bien au recours à une approche détaillée </a:t>
            </a:r>
            <a:r>
              <a:rPr lang="fr-FR"/>
              <a:t>pour les équipements de production de chaud/froid,</a:t>
            </a:r>
            <a:r>
              <a:rPr lang="fr-FR" i="1"/>
              <a:t> (le forfait du lot 8.1 semble bien calé). </a:t>
            </a:r>
            <a:endParaRPr lang="fr-FR" i="1">
              <a:ea typeface="Calibri"/>
              <a:cs typeface="Calibri"/>
            </a:endParaRPr>
          </a:p>
          <a:p>
            <a:pPr algn="ctr"/>
            <a:endParaRPr lang="fr-FR"/>
          </a:p>
          <a:p>
            <a:pPr algn="ctr"/>
            <a:r>
              <a:rPr lang="fr-FR"/>
              <a:t>La RE2020 devra éventuellement être </a:t>
            </a:r>
            <a:r>
              <a:rPr lang="fr-FR" b="1"/>
              <a:t>recalibrée pour les courants forts</a:t>
            </a:r>
            <a:r>
              <a:rPr lang="fr-FR" b="1" i="1"/>
              <a:t> (lot 10)</a:t>
            </a:r>
            <a:r>
              <a:rPr lang="fr-FR" b="1"/>
              <a:t>, dès 2025</a:t>
            </a:r>
            <a:r>
              <a:rPr lang="fr-FR"/>
              <a:t>, afin d’inciter à recourir à une approche détaillée. 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19C88-3C71-71A9-5F3A-80EE4CAF0D3B}"/>
              </a:ext>
            </a:extLst>
          </p:cNvPr>
          <p:cNvSpPr/>
          <p:nvPr/>
        </p:nvSpPr>
        <p:spPr>
          <a:xfrm>
            <a:off x="8673737" y="1427045"/>
            <a:ext cx="3445629" cy="1250353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/>
              <a:t>Un </a:t>
            </a:r>
            <a:r>
              <a:rPr lang="fr-FR" b="1"/>
              <a:t>lot forfaitaire</a:t>
            </a:r>
            <a:r>
              <a:rPr lang="fr-FR"/>
              <a:t> est une donnée environnementale conventionnelle permettant d'estimer l’impact carbone d’un lot</a:t>
            </a:r>
            <a:endParaRPr lang="fr-FR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836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CEF31-813F-CB63-ED28-89587D91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rôle des forfaits 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75E9160A-3C56-DF80-5467-9FAD75C73AA3}"/>
              </a:ext>
            </a:extLst>
          </p:cNvPr>
          <p:cNvSpPr txBox="1"/>
          <p:nvPr/>
        </p:nvSpPr>
        <p:spPr bwMode="auto">
          <a:xfrm>
            <a:off x="7242853" y="1621260"/>
            <a:ext cx="4428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>
                <a:solidFill>
                  <a:srgbClr val="222222"/>
                </a:solidFill>
              </a:rPr>
              <a:t>Les forfaits ont vocation à pallier un </a:t>
            </a:r>
            <a:r>
              <a:rPr lang="fr-FR" sz="1600" b="1">
                <a:solidFill>
                  <a:srgbClr val="222222"/>
                </a:solidFill>
              </a:rPr>
              <a:t>manque temporaire de données environnementales</a:t>
            </a:r>
            <a:r>
              <a:rPr lang="fr-FR" sz="1600">
                <a:solidFill>
                  <a:srgbClr val="222222"/>
                </a:solidFill>
              </a:rPr>
              <a:t>. Ces derniers doivent être calibrés de manière à </a:t>
            </a:r>
            <a:r>
              <a:rPr lang="fr-FR" sz="1600" b="1">
                <a:solidFill>
                  <a:srgbClr val="222222"/>
                </a:solidFill>
              </a:rPr>
              <a:t>inciter les acteurs à recourir à une approche détaillée</a:t>
            </a:r>
            <a:r>
              <a:rPr lang="fr-FR" sz="1600">
                <a:solidFill>
                  <a:srgbClr val="222222"/>
                </a:solidFill>
              </a:rPr>
              <a:t>, en majorant l’impact </a:t>
            </a:r>
            <a:r>
              <a:rPr lang="fr-FR" sz="1600"/>
              <a:t>environnemental du lot ou du sous-lot. </a:t>
            </a:r>
            <a:endParaRPr lang="fr-FR" sz="1600">
              <a:solidFill>
                <a:srgbClr val="222222"/>
              </a:solidFill>
            </a:endParaRPr>
          </a:p>
          <a:p>
            <a:pPr algn="just"/>
            <a:endParaRPr lang="fr-FR" sz="1600">
              <a:solidFill>
                <a:srgbClr val="FF0000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724E594-B763-135E-746F-23F82ECFA9ED}"/>
              </a:ext>
            </a:extLst>
          </p:cNvPr>
          <p:cNvGrpSpPr/>
          <p:nvPr/>
        </p:nvGrpSpPr>
        <p:grpSpPr>
          <a:xfrm>
            <a:off x="7405060" y="3547995"/>
            <a:ext cx="4266273" cy="2542799"/>
            <a:chOff x="9712599" y="5873708"/>
            <a:chExt cx="2044088" cy="530800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D488CFA-86E2-6FAA-5232-0E2ACFB807BA}"/>
                </a:ext>
              </a:extLst>
            </p:cNvPr>
            <p:cNvSpPr txBox="1"/>
            <p:nvPr/>
          </p:nvSpPr>
          <p:spPr>
            <a:xfrm>
              <a:off x="9743574" y="5890230"/>
              <a:ext cx="1974379" cy="4990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45720" rIns="91440" bIns="45720" anchor="t">
              <a:noAutofit/>
            </a:bodyPr>
            <a:lstStyle/>
            <a:p>
              <a:pPr algn="ctr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fontAlgn="base"/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Le forfait du sous-lot 8.1 joue pleinement son rôle en étant défavorable. </a:t>
              </a:r>
            </a:p>
            <a:p>
              <a:pPr algn="ctr" fontAlgn="base"/>
              <a:endParaRPr lang="fr-FR" b="1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 algn="ctr" fontAlgn="base"/>
              <a:r>
                <a:rPr lang="fr-FR" b="1">
                  <a:solidFill>
                    <a:schemeClr val="accent2"/>
                  </a:solidFill>
                  <a:latin typeface="Calibri"/>
                  <a:cs typeface="Calibri"/>
                </a:rPr>
                <a:t>Le forfait du lot 10 nécessitera d’être recalibré, dès lors qu’un niveau supérieur de maturité sera atteint sur ce lot.</a:t>
              </a: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8A89BA5-38E8-DC22-31D2-1D41F93E7828}"/>
                </a:ext>
              </a:extLst>
            </p:cNvPr>
            <p:cNvGrpSpPr/>
            <p:nvPr/>
          </p:nvGrpSpPr>
          <p:grpSpPr>
            <a:xfrm>
              <a:off x="9712599" y="5873708"/>
              <a:ext cx="2044088" cy="530800"/>
              <a:chOff x="2979661" y="1145069"/>
              <a:chExt cx="973065" cy="276685"/>
            </a:xfrm>
          </p:grpSpPr>
          <p:sp>
            <p:nvSpPr>
              <p:cNvPr id="10" name="Forme en L 9">
                <a:extLst>
                  <a:ext uri="{FF2B5EF4-FFF2-40B4-BE49-F238E27FC236}">
                    <a16:creationId xmlns:a16="http://schemas.microsoft.com/office/drawing/2014/main" id="{0C4CAF97-CA16-3D4E-A9F1-3E61314AEE91}"/>
                  </a:ext>
                </a:extLst>
              </p:cNvPr>
              <p:cNvSpPr/>
              <p:nvPr/>
            </p:nvSpPr>
            <p:spPr>
              <a:xfrm>
                <a:off x="2979661" y="1388397"/>
                <a:ext cx="161111" cy="33357"/>
              </a:xfrm>
              <a:prstGeom prst="corner">
                <a:avLst>
                  <a:gd name="adj1" fmla="val 26071"/>
                  <a:gd name="adj2" fmla="val 2362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1" name="Forme en L 10">
                <a:extLst>
                  <a:ext uri="{FF2B5EF4-FFF2-40B4-BE49-F238E27FC236}">
                    <a16:creationId xmlns:a16="http://schemas.microsoft.com/office/drawing/2014/main" id="{F32525FC-4381-8ABD-AE79-AD322A16BE9C}"/>
                  </a:ext>
                </a:extLst>
              </p:cNvPr>
              <p:cNvSpPr/>
              <p:nvPr/>
            </p:nvSpPr>
            <p:spPr>
              <a:xfrm rot="10800000">
                <a:off x="3801707" y="1145069"/>
                <a:ext cx="151019" cy="34370"/>
              </a:xfrm>
              <a:prstGeom prst="corner">
                <a:avLst>
                  <a:gd name="adj1" fmla="val 27469"/>
                  <a:gd name="adj2" fmla="val 2434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6B49732-7B2F-C5C6-D53D-1F7BD9A4B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989318"/>
              </p:ext>
            </p:extLst>
          </p:nvPr>
        </p:nvGraphicFramePr>
        <p:xfrm>
          <a:off x="636270" y="1810841"/>
          <a:ext cx="207010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79868DA-6E5A-D14E-86A4-07E5648A2B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592669"/>
              </p:ext>
            </p:extLst>
          </p:nvPr>
        </p:nvGraphicFramePr>
        <p:xfrm>
          <a:off x="2462165" y="1810841"/>
          <a:ext cx="207010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94AB2B5C-3FDC-4441-9140-0B6194717A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788930"/>
              </p:ext>
            </p:extLst>
          </p:nvPr>
        </p:nvGraphicFramePr>
        <p:xfrm>
          <a:off x="4652372" y="1810841"/>
          <a:ext cx="207010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F2A372A9-477A-C041-B56A-F0C4E311AF5D}"/>
              </a:ext>
            </a:extLst>
          </p:cNvPr>
          <p:cNvSpPr txBox="1"/>
          <p:nvPr/>
        </p:nvSpPr>
        <p:spPr>
          <a:xfrm>
            <a:off x="1327003" y="5719306"/>
            <a:ext cx="986911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>
                <a:solidFill>
                  <a:srgbClr val="FFFFFF"/>
                </a:solidFill>
                <a:cs typeface="Calibri"/>
              </a:rPr>
              <a:t>Lot 8.1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34A8544-2C4E-36CE-DEEC-171E9A1FAB7E}"/>
              </a:ext>
            </a:extLst>
          </p:cNvPr>
          <p:cNvSpPr txBox="1"/>
          <p:nvPr/>
        </p:nvSpPr>
        <p:spPr>
          <a:xfrm>
            <a:off x="3193501" y="5719306"/>
            <a:ext cx="986911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>
                <a:solidFill>
                  <a:srgbClr val="FFFFFF"/>
                </a:solidFill>
                <a:cs typeface="Calibri"/>
              </a:rPr>
              <a:t>Lot 10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694123-1202-CA95-595E-A4980F919A2B}"/>
              </a:ext>
            </a:extLst>
          </p:cNvPr>
          <p:cNvSpPr txBox="1"/>
          <p:nvPr/>
        </p:nvSpPr>
        <p:spPr>
          <a:xfrm>
            <a:off x="5320180" y="5707824"/>
            <a:ext cx="986911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>
                <a:solidFill>
                  <a:srgbClr val="FFFFFF"/>
                </a:solidFill>
                <a:cs typeface="Calibri"/>
              </a:rPr>
              <a:t>Lot 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35246BB-43DB-2A86-AFA3-0767EAE7EAFC}"/>
              </a:ext>
            </a:extLst>
          </p:cNvPr>
          <p:cNvSpPr txBox="1"/>
          <p:nvPr/>
        </p:nvSpPr>
        <p:spPr>
          <a:xfrm rot="16200000">
            <a:off x="-688262" y="3564608"/>
            <a:ext cx="2351314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i="1">
                <a:cs typeface="Calibri"/>
              </a:rPr>
              <a:t>kgCO</a:t>
            </a:r>
            <a:r>
              <a:rPr lang="fr-FR" sz="1400" i="1" baseline="-25000">
                <a:cs typeface="Calibri"/>
              </a:rPr>
              <a:t>2</a:t>
            </a:r>
            <a:r>
              <a:rPr lang="fr-FR" sz="1400" i="1">
                <a:cs typeface="Calibri"/>
              </a:rPr>
              <a:t>e/m</a:t>
            </a:r>
            <a:r>
              <a:rPr lang="fr-FR" sz="1400" i="1" baseline="30000">
                <a:cs typeface="Calibri"/>
              </a:rPr>
              <a:t>²</a:t>
            </a:r>
            <a:r>
              <a:rPr lang="fr-FR" sz="1400" i="1">
                <a:cs typeface="Calibri"/>
              </a:rPr>
              <a:t> sur 50 ans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441A5AB-FE15-F9D8-6235-EAE532B473E0}"/>
              </a:ext>
            </a:extLst>
          </p:cNvPr>
          <p:cNvCxnSpPr>
            <a:cxnSpLocks/>
          </p:cNvCxnSpPr>
          <p:nvPr/>
        </p:nvCxnSpPr>
        <p:spPr>
          <a:xfrm>
            <a:off x="1083442" y="4353942"/>
            <a:ext cx="13201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75F8C32-C65F-512D-726A-0B60AD98A1F6}"/>
              </a:ext>
            </a:extLst>
          </p:cNvPr>
          <p:cNvSpPr txBox="1"/>
          <p:nvPr/>
        </p:nvSpPr>
        <p:spPr>
          <a:xfrm>
            <a:off x="1264189" y="4131854"/>
            <a:ext cx="1140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>
                <a:solidFill>
                  <a:srgbClr val="FF0000"/>
                </a:solidFill>
              </a:rPr>
              <a:t>Forfait =74 kgCO</a:t>
            </a:r>
            <a:r>
              <a:rPr lang="fr-FR" sz="1400" b="1" baseline="-25000">
                <a:solidFill>
                  <a:srgbClr val="FF0000"/>
                </a:solidFill>
              </a:rPr>
              <a:t>2</a:t>
            </a:r>
            <a:r>
              <a:rPr lang="fr-FR" sz="1400" b="1">
                <a:solidFill>
                  <a:srgbClr val="FF0000"/>
                </a:solidFill>
              </a:rPr>
              <a:t>/m</a:t>
            </a:r>
            <a:r>
              <a:rPr lang="fr-FR" sz="1400" b="1" baseline="3000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9E285CC-A402-F359-24D0-EAEA9DAED3AB}"/>
              </a:ext>
            </a:extLst>
          </p:cNvPr>
          <p:cNvCxnSpPr>
            <a:cxnSpLocks/>
          </p:cNvCxnSpPr>
          <p:nvPr/>
        </p:nvCxnSpPr>
        <p:spPr>
          <a:xfrm>
            <a:off x="2894825" y="3905451"/>
            <a:ext cx="13201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47C78DB7-1985-BBD6-0DF5-10D2A01D73BC}"/>
              </a:ext>
            </a:extLst>
          </p:cNvPr>
          <p:cNvSpPr txBox="1"/>
          <p:nvPr/>
        </p:nvSpPr>
        <p:spPr>
          <a:xfrm>
            <a:off x="3075572" y="3683363"/>
            <a:ext cx="1140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>
                <a:solidFill>
                  <a:srgbClr val="FF0000"/>
                </a:solidFill>
              </a:rPr>
              <a:t>Forfait =48 kgCO</a:t>
            </a:r>
            <a:r>
              <a:rPr lang="fr-FR" sz="1400" b="1" baseline="-25000">
                <a:solidFill>
                  <a:srgbClr val="FF0000"/>
                </a:solidFill>
              </a:rPr>
              <a:t>2</a:t>
            </a:r>
            <a:r>
              <a:rPr lang="fr-FR" sz="1400" b="1">
                <a:solidFill>
                  <a:srgbClr val="FF0000"/>
                </a:solidFill>
              </a:rPr>
              <a:t>/m</a:t>
            </a:r>
            <a:r>
              <a:rPr lang="fr-FR" sz="1400" b="1" baseline="3000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88C9C9-BEC8-C1B4-E0CD-972B866CE415}"/>
              </a:ext>
            </a:extLst>
          </p:cNvPr>
          <p:cNvCxnSpPr>
            <a:cxnSpLocks/>
          </p:cNvCxnSpPr>
          <p:nvPr/>
        </p:nvCxnSpPr>
        <p:spPr>
          <a:xfrm>
            <a:off x="4967465" y="3221828"/>
            <a:ext cx="13201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9401BA89-D52E-A340-BC29-F6D70BDF82E0}"/>
              </a:ext>
            </a:extLst>
          </p:cNvPr>
          <p:cNvSpPr txBox="1"/>
          <p:nvPr/>
        </p:nvSpPr>
        <p:spPr>
          <a:xfrm>
            <a:off x="5487846" y="3025866"/>
            <a:ext cx="1140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400" b="1">
                <a:solidFill>
                  <a:srgbClr val="FF0000"/>
                </a:solidFill>
              </a:rPr>
              <a:t>Forfait = 2 kgCO</a:t>
            </a:r>
            <a:r>
              <a:rPr lang="fr-FR" sz="1400" b="1" baseline="-25000">
                <a:solidFill>
                  <a:srgbClr val="FF0000"/>
                </a:solidFill>
              </a:rPr>
              <a:t>2</a:t>
            </a:r>
            <a:r>
              <a:rPr lang="fr-FR" sz="1400" b="1">
                <a:solidFill>
                  <a:srgbClr val="FF0000"/>
                </a:solidFill>
              </a:rPr>
              <a:t>/m</a:t>
            </a:r>
            <a:r>
              <a:rPr lang="fr-FR" sz="1400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245EC9C5-8D0D-5442-1B37-F176B78DA2F1}"/>
              </a:ext>
            </a:extLst>
          </p:cNvPr>
          <p:cNvSpPr txBox="1">
            <a:spLocks/>
          </p:cNvSpPr>
          <p:nvPr/>
        </p:nvSpPr>
        <p:spPr>
          <a:xfrm>
            <a:off x="8499423" y="369032"/>
            <a:ext cx="2572550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 « stress-test » des modulations</a:t>
            </a:r>
          </a:p>
        </p:txBody>
      </p:sp>
    </p:spTree>
    <p:extLst>
      <p:ext uri="{BB962C8B-B14F-4D97-AF65-F5344CB8AC3E}">
        <p14:creationId xmlns:p14="http://schemas.microsoft.com/office/powerpoint/2010/main" val="208216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4563D-9E27-8046-20D1-5A28FB33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9" y="312928"/>
            <a:ext cx="6767900" cy="1051415"/>
          </a:xfrm>
        </p:spPr>
        <p:txBody>
          <a:bodyPr>
            <a:normAutofit fontScale="90000"/>
          </a:bodyPr>
          <a:lstStyle/>
          <a:p>
            <a:r>
              <a:rPr lang="fr-FR"/>
              <a:t>Contexte : les 2 axes de travail du Hub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74DD6E-4C06-AE21-45E0-5CEDDCCEB3AB}"/>
              </a:ext>
            </a:extLst>
          </p:cNvPr>
          <p:cNvSpPr txBox="1"/>
          <p:nvPr/>
        </p:nvSpPr>
        <p:spPr>
          <a:xfrm>
            <a:off x="11511419" y="0"/>
            <a:ext cx="68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CRO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A28B25E8-B010-9851-5CF0-62C6A3A97BDE}"/>
              </a:ext>
            </a:extLst>
          </p:cNvPr>
          <p:cNvSpPr txBox="1">
            <a:spLocks/>
          </p:cNvSpPr>
          <p:nvPr/>
        </p:nvSpPr>
        <p:spPr>
          <a:xfrm>
            <a:off x="6962504" y="459224"/>
            <a:ext cx="4109470" cy="41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Introduction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514FF1C-D17A-0C6D-0181-A9AC9112066A}"/>
              </a:ext>
            </a:extLst>
          </p:cNvPr>
          <p:cNvSpPr txBox="1"/>
          <p:nvPr/>
        </p:nvSpPr>
        <p:spPr>
          <a:xfrm>
            <a:off x="972257" y="2239886"/>
            <a:ext cx="4843341" cy="194574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600" i="1"/>
          </a:p>
          <a:p>
            <a:pPr algn="ctr"/>
            <a:endParaRPr lang="fr-FR" sz="2000" i="1"/>
          </a:p>
          <a:p>
            <a:pPr algn="ctr"/>
            <a:r>
              <a:rPr lang="fr-FR" sz="2000" i="1"/>
              <a:t>Objectif : </a:t>
            </a:r>
          </a:p>
          <a:p>
            <a:pPr algn="ctr"/>
            <a:endParaRPr lang="fr-FR" sz="2000" i="1"/>
          </a:p>
          <a:p>
            <a:pPr algn="ctr"/>
            <a:r>
              <a:rPr lang="fr-FR" sz="2000" i="1"/>
              <a:t>Accélérer le </a:t>
            </a:r>
            <a:r>
              <a:rPr lang="fr-FR" sz="2000" b="1" i="1"/>
              <a:t>déploiement opérationnel </a:t>
            </a:r>
          </a:p>
          <a:p>
            <a:pPr algn="ctr"/>
            <a:r>
              <a:rPr lang="fr-FR" sz="2000" i="1"/>
              <a:t>de la </a:t>
            </a:r>
            <a:r>
              <a:rPr lang="fr-FR" sz="2000" b="1" i="1"/>
              <a:t>RE2020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D9A5F07-C65B-4DD2-7CA8-5BDF9C587888}"/>
              </a:ext>
            </a:extLst>
          </p:cNvPr>
          <p:cNvSpPr txBox="1"/>
          <p:nvPr/>
        </p:nvSpPr>
        <p:spPr>
          <a:xfrm>
            <a:off x="6440675" y="2239887"/>
            <a:ext cx="4843341" cy="194574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sz="600" i="1"/>
          </a:p>
          <a:p>
            <a:pPr algn="ctr"/>
            <a:endParaRPr lang="fr-FR" sz="2000" i="1"/>
          </a:p>
          <a:p>
            <a:pPr algn="ctr"/>
            <a:r>
              <a:rPr lang="fr-FR" sz="2000" i="1"/>
              <a:t>Objectif : </a:t>
            </a:r>
          </a:p>
          <a:p>
            <a:pPr algn="ctr"/>
            <a:endParaRPr lang="fr-FR" sz="2000" i="1"/>
          </a:p>
          <a:p>
            <a:pPr algn="ctr"/>
            <a:r>
              <a:rPr lang="fr-FR" sz="2000" b="1" i="1"/>
              <a:t>Faire évoluer nos pratiques</a:t>
            </a:r>
            <a:r>
              <a:rPr lang="fr-FR" sz="2000" i="1"/>
              <a:t> pour mieux maîtriser l’impact carbone des rénovations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21A62-3BEF-1980-7E9F-481D698192FC}"/>
              </a:ext>
            </a:extLst>
          </p:cNvPr>
          <p:cNvSpPr/>
          <p:nvPr/>
        </p:nvSpPr>
        <p:spPr>
          <a:xfrm>
            <a:off x="1434692" y="1938808"/>
            <a:ext cx="3910884" cy="521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/>
              <a:t>LE NEUF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2B5765-4B85-33AF-BADE-85A574878426}"/>
              </a:ext>
            </a:extLst>
          </p:cNvPr>
          <p:cNvSpPr/>
          <p:nvPr/>
        </p:nvSpPr>
        <p:spPr>
          <a:xfrm>
            <a:off x="6962504" y="1937798"/>
            <a:ext cx="3910884" cy="521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/>
              <a:t>LA RÉNOVATION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BF3422-322B-3BBF-E398-EB984B54011B}"/>
              </a:ext>
            </a:extLst>
          </p:cNvPr>
          <p:cNvSpPr txBox="1"/>
          <p:nvPr/>
        </p:nvSpPr>
        <p:spPr>
          <a:xfrm>
            <a:off x="968463" y="4486711"/>
            <a:ext cx="484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>
                <a:solidFill>
                  <a:schemeClr val="bg2">
                    <a:lumMod val="50000"/>
                  </a:schemeClr>
                </a:solidFill>
              </a:rPr>
              <a:t>Comment : </a:t>
            </a:r>
          </a:p>
          <a:p>
            <a:pPr algn="ctr"/>
            <a:r>
              <a:rPr lang="fr-FR" i="1">
                <a:solidFill>
                  <a:schemeClr val="bg2">
                    <a:lumMod val="50000"/>
                  </a:schemeClr>
                </a:solidFill>
              </a:rPr>
              <a:t>Retours terrains &amp; collecte des Analyses de Cycle de Vie des membres du Hub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BBA0974-95B9-F4AB-ED58-6719D3D13206}"/>
              </a:ext>
            </a:extLst>
          </p:cNvPr>
          <p:cNvSpPr txBox="1"/>
          <p:nvPr/>
        </p:nvSpPr>
        <p:spPr>
          <a:xfrm>
            <a:off x="6380196" y="4486711"/>
            <a:ext cx="484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>
                <a:solidFill>
                  <a:schemeClr val="bg2">
                    <a:lumMod val="50000"/>
                  </a:schemeClr>
                </a:solidFill>
              </a:rPr>
              <a:t>Comment : </a:t>
            </a:r>
          </a:p>
          <a:p>
            <a:pPr algn="ctr"/>
            <a:r>
              <a:rPr lang="fr-FR" i="1">
                <a:solidFill>
                  <a:schemeClr val="bg2">
                    <a:lumMod val="50000"/>
                  </a:schemeClr>
                </a:solidFill>
              </a:rPr>
              <a:t>Étude de 4 projets réels de membres du Hub</a:t>
            </a:r>
          </a:p>
        </p:txBody>
      </p:sp>
      <p:pic>
        <p:nvPicPr>
          <p:cNvPr id="6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53327A9-9ACA-4AFA-28FE-592539D7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94" y="5312030"/>
            <a:ext cx="1650521" cy="7113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2404D83-F85B-0C28-FCE6-C791444D436C}"/>
              </a:ext>
            </a:extLst>
          </p:cNvPr>
          <p:cNvSpPr txBox="1"/>
          <p:nvPr/>
        </p:nvSpPr>
        <p:spPr>
          <a:xfrm>
            <a:off x="6935036" y="54894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i="1"/>
              <a:t>En partenariat avec le</a:t>
            </a:r>
          </a:p>
        </p:txBody>
      </p:sp>
    </p:spTree>
    <p:extLst>
      <p:ext uri="{BB962C8B-B14F-4D97-AF65-F5344CB8AC3E}">
        <p14:creationId xmlns:p14="http://schemas.microsoft.com/office/powerpoint/2010/main" val="1803200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CEF31-813F-CB63-ED28-89587D91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rôle des modulations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EA42F534-DD43-6AE5-CCC5-CE4BBE583F83}"/>
              </a:ext>
            </a:extLst>
          </p:cNvPr>
          <p:cNvSpPr txBox="1">
            <a:spLocks/>
          </p:cNvSpPr>
          <p:nvPr/>
        </p:nvSpPr>
        <p:spPr>
          <a:xfrm>
            <a:off x="8499423" y="369032"/>
            <a:ext cx="2572550" cy="41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Observatoire RE2020 :  « stress-test » des modulations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3EE535C-798D-A8C9-609F-140FEF5F3A12}"/>
              </a:ext>
            </a:extLst>
          </p:cNvPr>
          <p:cNvSpPr/>
          <p:nvPr/>
        </p:nvSpPr>
        <p:spPr>
          <a:xfrm>
            <a:off x="1659626" y="1210141"/>
            <a:ext cx="9114019" cy="461665"/>
          </a:xfrm>
          <a:prstGeom prst="roundRect">
            <a:avLst>
              <a:gd name="adj" fmla="val 44659"/>
            </a:avLst>
          </a:prstGeom>
          <a:solidFill>
            <a:srgbClr val="56B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4BF01-41A8-FFB3-A53D-8B54C7F6CD97}"/>
              </a:ext>
            </a:extLst>
          </p:cNvPr>
          <p:cNvSpPr/>
          <p:nvPr/>
        </p:nvSpPr>
        <p:spPr>
          <a:xfrm>
            <a:off x="1557617" y="1129819"/>
            <a:ext cx="9338025" cy="570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  <a:defRPr/>
            </a:pPr>
            <a:r>
              <a:rPr lang="fr-FR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</a:t>
            </a:r>
            <a:r>
              <a:rPr lang="fr-FR" sz="1600" b="1" baseline="-25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  <a:r>
              <a:rPr lang="fr-FR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_max</a:t>
            </a:r>
            <a:r>
              <a:rPr lang="fr-F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</a:t>
            </a:r>
            <a:r>
              <a:rPr lang="fr-FR" sz="1600" b="1" baseline="-25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  <a:r>
              <a:rPr lang="fr-FR" sz="16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_maxmoyen</a:t>
            </a:r>
            <a:r>
              <a:rPr lang="fr-F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(1+ </a:t>
            </a:r>
            <a:r>
              <a:rPr lang="fr-FR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Micombles</a:t>
            </a:r>
            <a:r>
              <a:rPr 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fr-FR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Misurf</a:t>
            </a:r>
            <a:r>
              <a:rPr 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fr-FR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Miinfra</a:t>
            </a:r>
            <a:r>
              <a:rPr 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fr-FR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Mivrd</a:t>
            </a:r>
            <a:r>
              <a:rPr 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fr-FR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Migéo</a:t>
            </a:r>
            <a:r>
              <a:rPr lang="fr-F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fr-FR" sz="16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Mided</a:t>
            </a:r>
            <a:endParaRPr lang="fr-FR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0E8D2-7520-BB91-7BF9-B912A1079DB7}"/>
              </a:ext>
            </a:extLst>
          </p:cNvPr>
          <p:cNvSpPr/>
          <p:nvPr/>
        </p:nvSpPr>
        <p:spPr>
          <a:xfrm>
            <a:off x="2459320" y="3043086"/>
            <a:ext cx="2249791" cy="719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buClr>
                <a:srgbClr val="FF554B"/>
              </a:buClr>
              <a:buSzPct val="100000"/>
              <a:tabLst>
                <a:tab pos="431800" algn="l"/>
              </a:tabLst>
              <a:defRPr/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 </a:t>
            </a:r>
            <a:r>
              <a:rPr lang="fr-F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surface totale du bâtiment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17AC23-E136-7513-ED0B-1C3C1C5DFD29}"/>
              </a:ext>
            </a:extLst>
          </p:cNvPr>
          <p:cNvSpPr/>
          <p:nvPr/>
        </p:nvSpPr>
        <p:spPr>
          <a:xfrm>
            <a:off x="2459320" y="2257474"/>
            <a:ext cx="2269434" cy="719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  <a:defRPr/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 la surface de plancher de </a:t>
            </a:r>
            <a:r>
              <a:rPr lang="fr-F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combles aménagés</a:t>
            </a:r>
            <a:endParaRPr lang="fr-FR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58">
            <a:extLst>
              <a:ext uri="{FF2B5EF4-FFF2-40B4-BE49-F238E27FC236}">
                <a16:creationId xmlns:a16="http://schemas.microsoft.com/office/drawing/2014/main" id="{2031AE69-4EAF-CACC-4521-6117E2EE2561}"/>
              </a:ext>
            </a:extLst>
          </p:cNvPr>
          <p:cNvCxnSpPr>
            <a:cxnSpLocks/>
          </p:cNvCxnSpPr>
          <p:nvPr/>
        </p:nvCxnSpPr>
        <p:spPr>
          <a:xfrm>
            <a:off x="2459320" y="2309843"/>
            <a:ext cx="2249791" cy="0"/>
          </a:xfrm>
          <a:prstGeom prst="line">
            <a:avLst/>
          </a:prstGeom>
          <a:ln w="635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23">
            <a:extLst>
              <a:ext uri="{FF2B5EF4-FFF2-40B4-BE49-F238E27FC236}">
                <a16:creationId xmlns:a16="http://schemas.microsoft.com/office/drawing/2014/main" id="{EF6EA63A-D8F1-54C7-4D3D-2AA6E5764078}"/>
              </a:ext>
            </a:extLst>
          </p:cNvPr>
          <p:cNvSpPr txBox="1"/>
          <p:nvPr/>
        </p:nvSpPr>
        <p:spPr>
          <a:xfrm>
            <a:off x="2459320" y="1889435"/>
            <a:ext cx="2249791" cy="394919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fr-FR" sz="1600" b="1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Description</a:t>
            </a:r>
            <a:endParaRPr lang="fr-FR" sz="1600"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58">
            <a:extLst>
              <a:ext uri="{FF2B5EF4-FFF2-40B4-BE49-F238E27FC236}">
                <a16:creationId xmlns:a16="http://schemas.microsoft.com/office/drawing/2014/main" id="{42D73F2E-FE47-F662-4EFE-876E83418432}"/>
              </a:ext>
            </a:extLst>
          </p:cNvPr>
          <p:cNvCxnSpPr>
            <a:cxnSpLocks/>
          </p:cNvCxnSpPr>
          <p:nvPr/>
        </p:nvCxnSpPr>
        <p:spPr>
          <a:xfrm>
            <a:off x="2459320" y="2859835"/>
            <a:ext cx="2249791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B061FA4-09E9-87B2-CCB5-7093E4B2DF7A}"/>
              </a:ext>
            </a:extLst>
          </p:cNvPr>
          <p:cNvSpPr/>
          <p:nvPr/>
        </p:nvSpPr>
        <p:spPr>
          <a:xfrm>
            <a:off x="2459320" y="3812527"/>
            <a:ext cx="2249791" cy="719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 </a:t>
            </a:r>
            <a:r>
              <a:rPr lang="fr-F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l’impact des fondations et des espaces en sous-sol du bâtiment</a:t>
            </a:r>
          </a:p>
        </p:txBody>
      </p:sp>
      <p:cxnSp>
        <p:nvCxnSpPr>
          <p:cNvPr id="27" name="Straight Connector 58">
            <a:extLst>
              <a:ext uri="{FF2B5EF4-FFF2-40B4-BE49-F238E27FC236}">
                <a16:creationId xmlns:a16="http://schemas.microsoft.com/office/drawing/2014/main" id="{C9478A29-ADDC-370F-0E30-F6C84C3944D2}"/>
              </a:ext>
            </a:extLst>
          </p:cNvPr>
          <p:cNvCxnSpPr>
            <a:cxnSpLocks/>
          </p:cNvCxnSpPr>
          <p:nvPr/>
        </p:nvCxnSpPr>
        <p:spPr>
          <a:xfrm>
            <a:off x="2459320" y="3717900"/>
            <a:ext cx="2249791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8">
            <a:extLst>
              <a:ext uri="{FF2B5EF4-FFF2-40B4-BE49-F238E27FC236}">
                <a16:creationId xmlns:a16="http://schemas.microsoft.com/office/drawing/2014/main" id="{DF49C6DE-EEBE-29B8-5584-1CA8C054FA0A}"/>
              </a:ext>
            </a:extLst>
          </p:cNvPr>
          <p:cNvCxnSpPr>
            <a:cxnSpLocks/>
          </p:cNvCxnSpPr>
          <p:nvPr/>
        </p:nvCxnSpPr>
        <p:spPr>
          <a:xfrm>
            <a:off x="7035120" y="2309843"/>
            <a:ext cx="2135006" cy="0"/>
          </a:xfrm>
          <a:prstGeom prst="line">
            <a:avLst/>
          </a:prstGeom>
          <a:ln w="635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3">
            <a:extLst>
              <a:ext uri="{FF2B5EF4-FFF2-40B4-BE49-F238E27FC236}">
                <a16:creationId xmlns:a16="http://schemas.microsoft.com/office/drawing/2014/main" id="{0A5268DA-ED0A-4E62-2429-15AA03E54437}"/>
              </a:ext>
            </a:extLst>
          </p:cNvPr>
          <p:cNvSpPr txBox="1"/>
          <p:nvPr/>
        </p:nvSpPr>
        <p:spPr>
          <a:xfrm>
            <a:off x="7035121" y="1889435"/>
            <a:ext cx="2135006" cy="39491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fr-FR" sz="1600" b="1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Significativité</a:t>
            </a:r>
            <a:endParaRPr lang="fr-FR" sz="1600"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58">
            <a:extLst>
              <a:ext uri="{FF2B5EF4-FFF2-40B4-BE49-F238E27FC236}">
                <a16:creationId xmlns:a16="http://schemas.microsoft.com/office/drawing/2014/main" id="{EB069B49-1F50-0163-B2D2-4306DB030562}"/>
              </a:ext>
            </a:extLst>
          </p:cNvPr>
          <p:cNvCxnSpPr>
            <a:cxnSpLocks/>
          </p:cNvCxnSpPr>
          <p:nvPr/>
        </p:nvCxnSpPr>
        <p:spPr>
          <a:xfrm>
            <a:off x="7035120" y="2859835"/>
            <a:ext cx="2135006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8">
            <a:extLst>
              <a:ext uri="{FF2B5EF4-FFF2-40B4-BE49-F238E27FC236}">
                <a16:creationId xmlns:a16="http://schemas.microsoft.com/office/drawing/2014/main" id="{9A6DDD90-B9C8-CBE5-2A8A-2957B4D6FD67}"/>
              </a:ext>
            </a:extLst>
          </p:cNvPr>
          <p:cNvCxnSpPr>
            <a:cxnSpLocks/>
          </p:cNvCxnSpPr>
          <p:nvPr/>
        </p:nvCxnSpPr>
        <p:spPr>
          <a:xfrm>
            <a:off x="7035120" y="3717900"/>
            <a:ext cx="2135006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B9221A1-E82F-52F9-0EF6-8DF384A85052}"/>
              </a:ext>
            </a:extLst>
          </p:cNvPr>
          <p:cNvSpPr/>
          <p:nvPr/>
        </p:nvSpPr>
        <p:spPr>
          <a:xfrm>
            <a:off x="2459320" y="5310630"/>
            <a:ext cx="2249791" cy="4658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 la </a:t>
            </a:r>
            <a:r>
              <a:rPr lang="fr-F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localisation géographique </a:t>
            </a:r>
          </a:p>
        </p:txBody>
      </p:sp>
      <p:cxnSp>
        <p:nvCxnSpPr>
          <p:cNvPr id="39" name="Straight Connector 58">
            <a:extLst>
              <a:ext uri="{FF2B5EF4-FFF2-40B4-BE49-F238E27FC236}">
                <a16:creationId xmlns:a16="http://schemas.microsoft.com/office/drawing/2014/main" id="{BDF96C99-14F2-B2B0-8580-032E8A30DDF7}"/>
              </a:ext>
            </a:extLst>
          </p:cNvPr>
          <p:cNvCxnSpPr>
            <a:cxnSpLocks/>
          </p:cNvCxnSpPr>
          <p:nvPr/>
        </p:nvCxnSpPr>
        <p:spPr>
          <a:xfrm>
            <a:off x="2459320" y="4452203"/>
            <a:ext cx="2249791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58">
            <a:extLst>
              <a:ext uri="{FF2B5EF4-FFF2-40B4-BE49-F238E27FC236}">
                <a16:creationId xmlns:a16="http://schemas.microsoft.com/office/drawing/2014/main" id="{75CF40C5-EE0A-46C1-1047-BCA3DF27B673}"/>
              </a:ext>
            </a:extLst>
          </p:cNvPr>
          <p:cNvCxnSpPr>
            <a:cxnSpLocks/>
          </p:cNvCxnSpPr>
          <p:nvPr/>
        </p:nvCxnSpPr>
        <p:spPr>
          <a:xfrm>
            <a:off x="7035120" y="4452203"/>
            <a:ext cx="2135006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86970B1-FC11-0919-B71C-C9C429868821}"/>
              </a:ext>
            </a:extLst>
          </p:cNvPr>
          <p:cNvSpPr/>
          <p:nvPr/>
        </p:nvSpPr>
        <p:spPr>
          <a:xfrm>
            <a:off x="2295785" y="5851627"/>
            <a:ext cx="2565536" cy="719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 l’impact des </a:t>
            </a:r>
            <a:r>
              <a:rPr lang="fr-F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données environnementales par défaut et valeurs forfaitaires 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« aide » jusqu’en 2025 puis pénalisation à partir de 2028</a:t>
            </a:r>
          </a:p>
        </p:txBody>
      </p:sp>
      <p:cxnSp>
        <p:nvCxnSpPr>
          <p:cNvPr id="45" name="Straight Connector 58">
            <a:extLst>
              <a:ext uri="{FF2B5EF4-FFF2-40B4-BE49-F238E27FC236}">
                <a16:creationId xmlns:a16="http://schemas.microsoft.com/office/drawing/2014/main" id="{692C7CE2-61DA-05AD-C58D-7861363948EE}"/>
              </a:ext>
            </a:extLst>
          </p:cNvPr>
          <p:cNvCxnSpPr>
            <a:cxnSpLocks/>
          </p:cNvCxnSpPr>
          <p:nvPr/>
        </p:nvCxnSpPr>
        <p:spPr>
          <a:xfrm>
            <a:off x="2459320" y="5776551"/>
            <a:ext cx="2249791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8">
            <a:extLst>
              <a:ext uri="{FF2B5EF4-FFF2-40B4-BE49-F238E27FC236}">
                <a16:creationId xmlns:a16="http://schemas.microsoft.com/office/drawing/2014/main" id="{54E4561F-5541-D7C8-C844-704D74A5A812}"/>
              </a:ext>
            </a:extLst>
          </p:cNvPr>
          <p:cNvCxnSpPr>
            <a:cxnSpLocks/>
          </p:cNvCxnSpPr>
          <p:nvPr/>
        </p:nvCxnSpPr>
        <p:spPr>
          <a:xfrm>
            <a:off x="7035120" y="5776551"/>
            <a:ext cx="2135006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58">
            <a:extLst>
              <a:ext uri="{FF2B5EF4-FFF2-40B4-BE49-F238E27FC236}">
                <a16:creationId xmlns:a16="http://schemas.microsoft.com/office/drawing/2014/main" id="{C136863D-31DE-52A0-66DD-7A90D6C936FC}"/>
              </a:ext>
            </a:extLst>
          </p:cNvPr>
          <p:cNvCxnSpPr>
            <a:cxnSpLocks/>
          </p:cNvCxnSpPr>
          <p:nvPr/>
        </p:nvCxnSpPr>
        <p:spPr>
          <a:xfrm>
            <a:off x="2459320" y="6607784"/>
            <a:ext cx="2249791" cy="0"/>
          </a:xfrm>
          <a:prstGeom prst="line">
            <a:avLst/>
          </a:prstGeom>
          <a:ln w="635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8">
            <a:extLst>
              <a:ext uri="{FF2B5EF4-FFF2-40B4-BE49-F238E27FC236}">
                <a16:creationId xmlns:a16="http://schemas.microsoft.com/office/drawing/2014/main" id="{3407B138-2AFB-E959-33BE-77A9E0B9F2BD}"/>
              </a:ext>
            </a:extLst>
          </p:cNvPr>
          <p:cNvCxnSpPr>
            <a:cxnSpLocks/>
          </p:cNvCxnSpPr>
          <p:nvPr/>
        </p:nvCxnSpPr>
        <p:spPr>
          <a:xfrm>
            <a:off x="7035120" y="6607784"/>
            <a:ext cx="2135006" cy="0"/>
          </a:xfrm>
          <a:prstGeom prst="line">
            <a:avLst/>
          </a:prstGeom>
          <a:ln w="635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6684A2D3-5707-6D4F-A756-1287FA02C696}"/>
              </a:ext>
            </a:extLst>
          </p:cNvPr>
          <p:cNvGrpSpPr/>
          <p:nvPr/>
        </p:nvGrpSpPr>
        <p:grpSpPr>
          <a:xfrm>
            <a:off x="378822" y="2417680"/>
            <a:ext cx="1827086" cy="461665"/>
            <a:chOff x="32705" y="1596393"/>
            <a:chExt cx="2274726" cy="461665"/>
          </a:xfrm>
          <a:solidFill>
            <a:srgbClr val="94D0CA"/>
          </a:solidFill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D58728DE-7F03-9FE9-B785-FC22D56597FD}"/>
                </a:ext>
              </a:extLst>
            </p:cNvPr>
            <p:cNvSpPr/>
            <p:nvPr/>
          </p:nvSpPr>
          <p:spPr>
            <a:xfrm>
              <a:off x="32705" y="1596393"/>
              <a:ext cx="2274726" cy="461665"/>
            </a:xfrm>
            <a:prstGeom prst="roundRect">
              <a:avLst>
                <a:gd name="adj" fmla="val 446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42DC50D9-593A-ECFD-690C-8C70ADD72767}"/>
                </a:ext>
              </a:extLst>
            </p:cNvPr>
            <p:cNvSpPr txBox="1"/>
            <p:nvPr/>
          </p:nvSpPr>
          <p:spPr>
            <a:xfrm>
              <a:off x="186303" y="1627170"/>
              <a:ext cx="1967530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FR" b="1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Micombles</a:t>
              </a:r>
              <a:endParaRPr lang="en-GB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F406D906-C7E7-A70A-F635-CED4BD2CCFA3}"/>
              </a:ext>
            </a:extLst>
          </p:cNvPr>
          <p:cNvGrpSpPr/>
          <p:nvPr/>
        </p:nvGrpSpPr>
        <p:grpSpPr>
          <a:xfrm>
            <a:off x="378822" y="3149370"/>
            <a:ext cx="1827086" cy="461665"/>
            <a:chOff x="32705" y="1596393"/>
            <a:chExt cx="2274726" cy="461665"/>
          </a:xfrm>
          <a:solidFill>
            <a:srgbClr val="94D0CA"/>
          </a:solidFill>
        </p:grpSpPr>
        <p:sp>
          <p:nvSpPr>
            <p:cNvPr id="71" name="Rectangle : coins arrondis 70">
              <a:extLst>
                <a:ext uri="{FF2B5EF4-FFF2-40B4-BE49-F238E27FC236}">
                  <a16:creationId xmlns:a16="http://schemas.microsoft.com/office/drawing/2014/main" id="{C20078F6-A12A-9315-92F8-DD2C73EFE70D}"/>
                </a:ext>
              </a:extLst>
            </p:cNvPr>
            <p:cNvSpPr/>
            <p:nvPr/>
          </p:nvSpPr>
          <p:spPr>
            <a:xfrm>
              <a:off x="32705" y="1596393"/>
              <a:ext cx="2274726" cy="461665"/>
            </a:xfrm>
            <a:prstGeom prst="roundRect">
              <a:avLst>
                <a:gd name="adj" fmla="val 446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C3BF32E5-7E3C-8A7E-A217-A3E305593D2C}"/>
                </a:ext>
              </a:extLst>
            </p:cNvPr>
            <p:cNvSpPr txBox="1"/>
            <p:nvPr/>
          </p:nvSpPr>
          <p:spPr>
            <a:xfrm>
              <a:off x="186303" y="1627170"/>
              <a:ext cx="1967530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FR" b="1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Misurf</a:t>
              </a:r>
              <a:endParaRPr lang="en-GB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61893E13-08ED-1395-7FAD-B5C33D331FD5}"/>
              </a:ext>
            </a:extLst>
          </p:cNvPr>
          <p:cNvGrpSpPr/>
          <p:nvPr/>
        </p:nvGrpSpPr>
        <p:grpSpPr>
          <a:xfrm>
            <a:off x="378822" y="3864146"/>
            <a:ext cx="1827086" cy="461665"/>
            <a:chOff x="32705" y="1596393"/>
            <a:chExt cx="2274726" cy="461665"/>
          </a:xfrm>
          <a:solidFill>
            <a:srgbClr val="94D0CA"/>
          </a:solidFill>
        </p:grpSpPr>
        <p:sp>
          <p:nvSpPr>
            <p:cNvPr id="79" name="Rectangle : coins arrondis 78">
              <a:extLst>
                <a:ext uri="{FF2B5EF4-FFF2-40B4-BE49-F238E27FC236}">
                  <a16:creationId xmlns:a16="http://schemas.microsoft.com/office/drawing/2014/main" id="{E5AE53AC-AAE5-1765-E227-2E132C86D8EC}"/>
                </a:ext>
              </a:extLst>
            </p:cNvPr>
            <p:cNvSpPr/>
            <p:nvPr/>
          </p:nvSpPr>
          <p:spPr>
            <a:xfrm>
              <a:off x="32705" y="1596393"/>
              <a:ext cx="2274726" cy="461665"/>
            </a:xfrm>
            <a:prstGeom prst="roundRect">
              <a:avLst>
                <a:gd name="adj" fmla="val 446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E02EB86C-AA3D-118E-6E65-78B11B724E7E}"/>
                </a:ext>
              </a:extLst>
            </p:cNvPr>
            <p:cNvSpPr txBox="1"/>
            <p:nvPr/>
          </p:nvSpPr>
          <p:spPr>
            <a:xfrm>
              <a:off x="186303" y="1627170"/>
              <a:ext cx="1967530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FR" b="1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Miinfra</a:t>
              </a:r>
              <a:endParaRPr lang="en-GB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39A54AC9-D601-D136-206E-8D427D7F1DB5}"/>
              </a:ext>
            </a:extLst>
          </p:cNvPr>
          <p:cNvGrpSpPr/>
          <p:nvPr/>
        </p:nvGrpSpPr>
        <p:grpSpPr>
          <a:xfrm>
            <a:off x="378822" y="5253722"/>
            <a:ext cx="1827086" cy="461665"/>
            <a:chOff x="32705" y="1596393"/>
            <a:chExt cx="2274726" cy="461665"/>
          </a:xfrm>
          <a:solidFill>
            <a:srgbClr val="94D0CA"/>
          </a:solidFill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53A51461-2B44-74A9-A11E-B00D5B27C9A9}"/>
                </a:ext>
              </a:extLst>
            </p:cNvPr>
            <p:cNvSpPr/>
            <p:nvPr/>
          </p:nvSpPr>
          <p:spPr>
            <a:xfrm>
              <a:off x="32705" y="1596393"/>
              <a:ext cx="2274726" cy="461665"/>
            </a:xfrm>
            <a:prstGeom prst="roundRect">
              <a:avLst>
                <a:gd name="adj" fmla="val 446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7FB864F-5030-984D-F65F-2887323F3E76}"/>
                </a:ext>
              </a:extLst>
            </p:cNvPr>
            <p:cNvSpPr txBox="1"/>
            <p:nvPr/>
          </p:nvSpPr>
          <p:spPr>
            <a:xfrm>
              <a:off x="186303" y="1627170"/>
              <a:ext cx="1967530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FR" b="1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Migéo</a:t>
              </a:r>
              <a:endParaRPr lang="en-GB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4FBF5EEB-9A25-6EA4-2E4C-82F706FC0B60}"/>
              </a:ext>
            </a:extLst>
          </p:cNvPr>
          <p:cNvSpPr/>
          <p:nvPr/>
        </p:nvSpPr>
        <p:spPr>
          <a:xfrm>
            <a:off x="378822" y="5855105"/>
            <a:ext cx="1827086" cy="579593"/>
          </a:xfrm>
          <a:prstGeom prst="roundRect">
            <a:avLst>
              <a:gd name="adj" fmla="val 44659"/>
            </a:avLst>
          </a:prstGeom>
          <a:solidFill>
            <a:srgbClr val="94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2A76FDA6-3970-39A0-671B-4304E6768BF2}"/>
              </a:ext>
            </a:extLst>
          </p:cNvPr>
          <p:cNvSpPr txBox="1"/>
          <p:nvPr/>
        </p:nvSpPr>
        <p:spPr>
          <a:xfrm>
            <a:off x="502194" y="5913064"/>
            <a:ext cx="1580343" cy="369332"/>
          </a:xfrm>
          <a:prstGeom prst="rect">
            <a:avLst/>
          </a:prstGeom>
          <a:solidFill>
            <a:srgbClr val="94D0C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Mided</a:t>
            </a:r>
            <a:endParaRPr lang="fr-FR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FC190AE-C772-5B5F-1BDE-679864607835}"/>
              </a:ext>
            </a:extLst>
          </p:cNvPr>
          <p:cNvSpPr/>
          <p:nvPr/>
        </p:nvSpPr>
        <p:spPr>
          <a:xfrm>
            <a:off x="2459320" y="4501031"/>
            <a:ext cx="2249791" cy="719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 </a:t>
            </a:r>
            <a:r>
              <a:rPr lang="fr-F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l’impact des VRD </a:t>
            </a:r>
          </a:p>
        </p:txBody>
      </p:sp>
      <p:cxnSp>
        <p:nvCxnSpPr>
          <p:cNvPr id="101" name="Straight Connector 58">
            <a:extLst>
              <a:ext uri="{FF2B5EF4-FFF2-40B4-BE49-F238E27FC236}">
                <a16:creationId xmlns:a16="http://schemas.microsoft.com/office/drawing/2014/main" id="{11E77B57-7877-AA2D-2E40-B95DEDAA840A}"/>
              </a:ext>
            </a:extLst>
          </p:cNvPr>
          <p:cNvCxnSpPr>
            <a:cxnSpLocks/>
          </p:cNvCxnSpPr>
          <p:nvPr/>
        </p:nvCxnSpPr>
        <p:spPr>
          <a:xfrm>
            <a:off x="2459320" y="5210059"/>
            <a:ext cx="2249791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58">
            <a:extLst>
              <a:ext uri="{FF2B5EF4-FFF2-40B4-BE49-F238E27FC236}">
                <a16:creationId xmlns:a16="http://schemas.microsoft.com/office/drawing/2014/main" id="{BF76F3EB-1335-3D11-BE09-059CDDEC17E9}"/>
              </a:ext>
            </a:extLst>
          </p:cNvPr>
          <p:cNvCxnSpPr>
            <a:cxnSpLocks/>
          </p:cNvCxnSpPr>
          <p:nvPr/>
        </p:nvCxnSpPr>
        <p:spPr>
          <a:xfrm>
            <a:off x="7035120" y="5210059"/>
            <a:ext cx="2135006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ECC3E9AB-0F61-783C-840C-8B1361186C71}"/>
              </a:ext>
            </a:extLst>
          </p:cNvPr>
          <p:cNvGrpSpPr/>
          <p:nvPr/>
        </p:nvGrpSpPr>
        <p:grpSpPr>
          <a:xfrm>
            <a:off x="378822" y="4585879"/>
            <a:ext cx="1827086" cy="461665"/>
            <a:chOff x="32705" y="1596393"/>
            <a:chExt cx="2274726" cy="461665"/>
          </a:xfrm>
          <a:solidFill>
            <a:srgbClr val="94D0CA"/>
          </a:solidFill>
        </p:grpSpPr>
        <p:sp>
          <p:nvSpPr>
            <p:cNvPr id="104" name="Rectangle : coins arrondis 103">
              <a:extLst>
                <a:ext uri="{FF2B5EF4-FFF2-40B4-BE49-F238E27FC236}">
                  <a16:creationId xmlns:a16="http://schemas.microsoft.com/office/drawing/2014/main" id="{A95373F8-A38E-51C8-0A3B-4E9361190258}"/>
                </a:ext>
              </a:extLst>
            </p:cNvPr>
            <p:cNvSpPr/>
            <p:nvPr/>
          </p:nvSpPr>
          <p:spPr>
            <a:xfrm>
              <a:off x="32705" y="1596393"/>
              <a:ext cx="2274726" cy="461665"/>
            </a:xfrm>
            <a:prstGeom prst="roundRect">
              <a:avLst>
                <a:gd name="adj" fmla="val 446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BA96FA4D-4B02-49FB-431D-36BD233ED6CD}"/>
                </a:ext>
              </a:extLst>
            </p:cNvPr>
            <p:cNvSpPr txBox="1"/>
            <p:nvPr/>
          </p:nvSpPr>
          <p:spPr>
            <a:xfrm>
              <a:off x="186303" y="1627170"/>
              <a:ext cx="1967530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fr-FR" b="1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Mivrd</a:t>
              </a:r>
              <a:endParaRPr lang="en-GB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EC0FD5D-89BA-DD1A-03D4-20CF36EB9220}"/>
              </a:ext>
            </a:extLst>
          </p:cNvPr>
          <p:cNvSpPr/>
          <p:nvPr/>
        </p:nvSpPr>
        <p:spPr>
          <a:xfrm>
            <a:off x="4845469" y="3043086"/>
            <a:ext cx="2012532" cy="719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buClr>
                <a:srgbClr val="FF554B"/>
              </a:buClr>
              <a:buSzPct val="100000"/>
              <a:tabLst>
                <a:tab pos="431800" algn="l"/>
              </a:tabLst>
              <a:defRPr/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 les bâtiments</a:t>
            </a:r>
            <a:endParaRPr lang="fr-FR" sz="1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BAEED55-7B8A-A8B5-0D7C-12E9B279A52C}"/>
              </a:ext>
            </a:extLst>
          </p:cNvPr>
          <p:cNvSpPr/>
          <p:nvPr/>
        </p:nvSpPr>
        <p:spPr>
          <a:xfrm>
            <a:off x="4845468" y="2282616"/>
            <a:ext cx="7159297" cy="5907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  <a:defRPr/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concerné (seulement pour les maisons individuelles) </a:t>
            </a:r>
          </a:p>
        </p:txBody>
      </p:sp>
      <p:cxnSp>
        <p:nvCxnSpPr>
          <p:cNvPr id="108" name="Straight Connector 58">
            <a:extLst>
              <a:ext uri="{FF2B5EF4-FFF2-40B4-BE49-F238E27FC236}">
                <a16:creationId xmlns:a16="http://schemas.microsoft.com/office/drawing/2014/main" id="{4E0D6636-52FE-0C97-0AD2-227BC44C1AE8}"/>
              </a:ext>
            </a:extLst>
          </p:cNvPr>
          <p:cNvCxnSpPr>
            <a:cxnSpLocks/>
          </p:cNvCxnSpPr>
          <p:nvPr/>
        </p:nvCxnSpPr>
        <p:spPr>
          <a:xfrm>
            <a:off x="4845468" y="2309843"/>
            <a:ext cx="2012532" cy="0"/>
          </a:xfrm>
          <a:prstGeom prst="line">
            <a:avLst/>
          </a:prstGeom>
          <a:ln w="635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23">
            <a:extLst>
              <a:ext uri="{FF2B5EF4-FFF2-40B4-BE49-F238E27FC236}">
                <a16:creationId xmlns:a16="http://schemas.microsoft.com/office/drawing/2014/main" id="{629E0050-D093-E259-C617-5D41273F4DF6}"/>
              </a:ext>
            </a:extLst>
          </p:cNvPr>
          <p:cNvSpPr txBox="1"/>
          <p:nvPr/>
        </p:nvSpPr>
        <p:spPr>
          <a:xfrm>
            <a:off x="4845469" y="1889435"/>
            <a:ext cx="2012532" cy="394919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fr-FR" sz="1600" b="1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% d’utilisation</a:t>
            </a:r>
            <a:endParaRPr lang="fr-FR" sz="1600"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cxnSp>
        <p:nvCxnSpPr>
          <p:cNvPr id="110" name="Straight Connector 58">
            <a:extLst>
              <a:ext uri="{FF2B5EF4-FFF2-40B4-BE49-F238E27FC236}">
                <a16:creationId xmlns:a16="http://schemas.microsoft.com/office/drawing/2014/main" id="{8E24E145-0A47-F0D0-8517-0A45C3978660}"/>
              </a:ext>
            </a:extLst>
          </p:cNvPr>
          <p:cNvCxnSpPr>
            <a:cxnSpLocks/>
          </p:cNvCxnSpPr>
          <p:nvPr/>
        </p:nvCxnSpPr>
        <p:spPr>
          <a:xfrm>
            <a:off x="4845468" y="2855481"/>
            <a:ext cx="2012532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FB6185C-10DE-0FE2-E495-657BEACC2B45}"/>
              </a:ext>
            </a:extLst>
          </p:cNvPr>
          <p:cNvSpPr/>
          <p:nvPr/>
        </p:nvSpPr>
        <p:spPr>
          <a:xfrm>
            <a:off x="4845469" y="3763929"/>
            <a:ext cx="2012532" cy="719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de l’échantillon dont </a:t>
            </a:r>
            <a:r>
              <a:rPr lang="fr-FR" sz="12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&lt;50% ont des parkings en infra  </a:t>
            </a:r>
            <a:endParaRPr lang="fr-FR" sz="1200" b="1" i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2" name="Straight Connector 58">
            <a:extLst>
              <a:ext uri="{FF2B5EF4-FFF2-40B4-BE49-F238E27FC236}">
                <a16:creationId xmlns:a16="http://schemas.microsoft.com/office/drawing/2014/main" id="{888789A7-C350-4F8C-0FEC-96FA5DB4CB4F}"/>
              </a:ext>
            </a:extLst>
          </p:cNvPr>
          <p:cNvCxnSpPr>
            <a:cxnSpLocks/>
          </p:cNvCxnSpPr>
          <p:nvPr/>
        </p:nvCxnSpPr>
        <p:spPr>
          <a:xfrm>
            <a:off x="4845468" y="3713546"/>
            <a:ext cx="2012532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5E03531-D9DB-F99E-1E56-1FCE4F536DCE}"/>
              </a:ext>
            </a:extLst>
          </p:cNvPr>
          <p:cNvSpPr/>
          <p:nvPr/>
        </p:nvSpPr>
        <p:spPr>
          <a:xfrm>
            <a:off x="4845468" y="5306276"/>
            <a:ext cx="7159297" cy="4658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concerné (aucun bâtiment en zone  H2d ou H3) </a:t>
            </a:r>
            <a:endParaRPr lang="fr-FR" sz="1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4" name="Straight Connector 58">
            <a:extLst>
              <a:ext uri="{FF2B5EF4-FFF2-40B4-BE49-F238E27FC236}">
                <a16:creationId xmlns:a16="http://schemas.microsoft.com/office/drawing/2014/main" id="{8B300F92-150D-0F82-AFFD-4A082752BF40}"/>
              </a:ext>
            </a:extLst>
          </p:cNvPr>
          <p:cNvCxnSpPr>
            <a:cxnSpLocks/>
          </p:cNvCxnSpPr>
          <p:nvPr/>
        </p:nvCxnSpPr>
        <p:spPr>
          <a:xfrm>
            <a:off x="4845468" y="4447849"/>
            <a:ext cx="2012532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E6B1CD7-7DC2-FB13-9139-663DC3282763}"/>
              </a:ext>
            </a:extLst>
          </p:cNvPr>
          <p:cNvSpPr/>
          <p:nvPr/>
        </p:nvSpPr>
        <p:spPr>
          <a:xfrm>
            <a:off x="4845469" y="5898988"/>
            <a:ext cx="2012532" cy="719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38% de l’échantillon</a:t>
            </a:r>
            <a:endParaRPr lang="fr-FR" sz="1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6" name="Straight Connector 58">
            <a:extLst>
              <a:ext uri="{FF2B5EF4-FFF2-40B4-BE49-F238E27FC236}">
                <a16:creationId xmlns:a16="http://schemas.microsoft.com/office/drawing/2014/main" id="{B4BA4137-94AA-A4DC-059E-59F90378FFAD}"/>
              </a:ext>
            </a:extLst>
          </p:cNvPr>
          <p:cNvCxnSpPr>
            <a:cxnSpLocks/>
          </p:cNvCxnSpPr>
          <p:nvPr/>
        </p:nvCxnSpPr>
        <p:spPr>
          <a:xfrm>
            <a:off x="4845468" y="5772197"/>
            <a:ext cx="2012532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58">
            <a:extLst>
              <a:ext uri="{FF2B5EF4-FFF2-40B4-BE49-F238E27FC236}">
                <a16:creationId xmlns:a16="http://schemas.microsoft.com/office/drawing/2014/main" id="{FF71DD53-DF08-4639-1043-CB2C110ACE8F}"/>
              </a:ext>
            </a:extLst>
          </p:cNvPr>
          <p:cNvCxnSpPr>
            <a:cxnSpLocks/>
          </p:cNvCxnSpPr>
          <p:nvPr/>
        </p:nvCxnSpPr>
        <p:spPr>
          <a:xfrm>
            <a:off x="4845468" y="6603430"/>
            <a:ext cx="2012532" cy="0"/>
          </a:xfrm>
          <a:prstGeom prst="line">
            <a:avLst/>
          </a:prstGeom>
          <a:ln w="635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8B7E4DD-C462-0AED-4293-9EC2F83A7DEA}"/>
              </a:ext>
            </a:extLst>
          </p:cNvPr>
          <p:cNvSpPr/>
          <p:nvPr/>
        </p:nvSpPr>
        <p:spPr>
          <a:xfrm>
            <a:off x="4845469" y="4501031"/>
            <a:ext cx="2012532" cy="7198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46% de l’échantillon dont </a:t>
            </a:r>
            <a:r>
              <a:rPr lang="fr-FR" sz="12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&lt;50% qui ont des parkings extérieurs </a:t>
            </a:r>
            <a:endParaRPr lang="fr-FR" sz="1200" b="1" i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9" name="Straight Connector 58">
            <a:extLst>
              <a:ext uri="{FF2B5EF4-FFF2-40B4-BE49-F238E27FC236}">
                <a16:creationId xmlns:a16="http://schemas.microsoft.com/office/drawing/2014/main" id="{45C81DF6-336C-56E1-4A41-A2286B4F31CF}"/>
              </a:ext>
            </a:extLst>
          </p:cNvPr>
          <p:cNvCxnSpPr>
            <a:cxnSpLocks/>
          </p:cNvCxnSpPr>
          <p:nvPr/>
        </p:nvCxnSpPr>
        <p:spPr>
          <a:xfrm>
            <a:off x="4845468" y="5205705"/>
            <a:ext cx="2012532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58">
            <a:extLst>
              <a:ext uri="{FF2B5EF4-FFF2-40B4-BE49-F238E27FC236}">
                <a16:creationId xmlns:a16="http://schemas.microsoft.com/office/drawing/2014/main" id="{BEC34983-FFF8-6921-7904-90AF269186A9}"/>
              </a:ext>
            </a:extLst>
          </p:cNvPr>
          <p:cNvCxnSpPr>
            <a:cxnSpLocks/>
          </p:cNvCxnSpPr>
          <p:nvPr/>
        </p:nvCxnSpPr>
        <p:spPr>
          <a:xfrm>
            <a:off x="9303703" y="2309843"/>
            <a:ext cx="2714125" cy="0"/>
          </a:xfrm>
          <a:prstGeom prst="line">
            <a:avLst/>
          </a:prstGeom>
          <a:ln w="635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ZoneTexte 23">
            <a:extLst>
              <a:ext uri="{FF2B5EF4-FFF2-40B4-BE49-F238E27FC236}">
                <a16:creationId xmlns:a16="http://schemas.microsoft.com/office/drawing/2014/main" id="{B431DEF4-A2B5-B516-36E8-B59836222C47}"/>
              </a:ext>
            </a:extLst>
          </p:cNvPr>
          <p:cNvSpPr txBox="1"/>
          <p:nvPr/>
        </p:nvSpPr>
        <p:spPr>
          <a:xfrm>
            <a:off x="9303703" y="1889435"/>
            <a:ext cx="2714125" cy="39491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fr-FR" sz="1600" b="1"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Bien calée ? </a:t>
            </a:r>
            <a:endParaRPr lang="fr-FR" sz="1600"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cxnSp>
        <p:nvCxnSpPr>
          <p:cNvPr id="122" name="Straight Connector 58">
            <a:extLst>
              <a:ext uri="{FF2B5EF4-FFF2-40B4-BE49-F238E27FC236}">
                <a16:creationId xmlns:a16="http://schemas.microsoft.com/office/drawing/2014/main" id="{F7D5671E-FCB3-828B-88B3-B21B006EF5E1}"/>
              </a:ext>
            </a:extLst>
          </p:cNvPr>
          <p:cNvCxnSpPr>
            <a:cxnSpLocks/>
          </p:cNvCxnSpPr>
          <p:nvPr/>
        </p:nvCxnSpPr>
        <p:spPr>
          <a:xfrm>
            <a:off x="9303703" y="2868544"/>
            <a:ext cx="2714125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58">
            <a:extLst>
              <a:ext uri="{FF2B5EF4-FFF2-40B4-BE49-F238E27FC236}">
                <a16:creationId xmlns:a16="http://schemas.microsoft.com/office/drawing/2014/main" id="{F7FB522A-172C-CBC7-EE76-0339FFB71028}"/>
              </a:ext>
            </a:extLst>
          </p:cNvPr>
          <p:cNvCxnSpPr>
            <a:cxnSpLocks/>
          </p:cNvCxnSpPr>
          <p:nvPr/>
        </p:nvCxnSpPr>
        <p:spPr>
          <a:xfrm>
            <a:off x="9303703" y="3726609"/>
            <a:ext cx="2714125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DE0F98E-BAD7-F781-AE03-30ACE4BA2A35}"/>
              </a:ext>
            </a:extLst>
          </p:cNvPr>
          <p:cNvSpPr/>
          <p:nvPr/>
        </p:nvSpPr>
        <p:spPr>
          <a:xfrm>
            <a:off x="10045337" y="5898988"/>
            <a:ext cx="1972491" cy="719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 b="1">
                <a:solidFill>
                  <a:schemeClr val="tx1"/>
                </a:solidFill>
                <a:latin typeface="Calibri"/>
                <a:cs typeface="Calibri"/>
              </a:rPr>
              <a:t>La majorité des bâtiments de l'échantillon sont en-dessous du seuil</a:t>
            </a:r>
          </a:p>
        </p:txBody>
      </p:sp>
      <p:cxnSp>
        <p:nvCxnSpPr>
          <p:cNvPr id="125" name="Straight Connector 58">
            <a:extLst>
              <a:ext uri="{FF2B5EF4-FFF2-40B4-BE49-F238E27FC236}">
                <a16:creationId xmlns:a16="http://schemas.microsoft.com/office/drawing/2014/main" id="{4E04B2A4-6A73-38C9-8C9D-50AA5E602F26}"/>
              </a:ext>
            </a:extLst>
          </p:cNvPr>
          <p:cNvCxnSpPr>
            <a:cxnSpLocks/>
          </p:cNvCxnSpPr>
          <p:nvPr/>
        </p:nvCxnSpPr>
        <p:spPr>
          <a:xfrm>
            <a:off x="9303703" y="5785260"/>
            <a:ext cx="2714125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58">
            <a:extLst>
              <a:ext uri="{FF2B5EF4-FFF2-40B4-BE49-F238E27FC236}">
                <a16:creationId xmlns:a16="http://schemas.microsoft.com/office/drawing/2014/main" id="{72C2182F-7FE0-3D7C-2964-E397AB37FAB1}"/>
              </a:ext>
            </a:extLst>
          </p:cNvPr>
          <p:cNvCxnSpPr>
            <a:cxnSpLocks/>
          </p:cNvCxnSpPr>
          <p:nvPr/>
        </p:nvCxnSpPr>
        <p:spPr>
          <a:xfrm>
            <a:off x="9303703" y="6616493"/>
            <a:ext cx="2714125" cy="0"/>
          </a:xfrm>
          <a:prstGeom prst="line">
            <a:avLst/>
          </a:prstGeom>
          <a:ln w="635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FEC6024-5EEE-220C-A09A-D3EE7E5053EC}"/>
              </a:ext>
            </a:extLst>
          </p:cNvPr>
          <p:cNvSpPr/>
          <p:nvPr/>
        </p:nvSpPr>
        <p:spPr>
          <a:xfrm>
            <a:off x="10095978" y="3864071"/>
            <a:ext cx="1921850" cy="1180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/>
              <a:t>La règle pour le </a:t>
            </a:r>
            <a:r>
              <a:rPr lang="fr-FR" sz="1200" b="1"/>
              <a:t>VRD et l'infrastructure n'incite pas à décarboner</a:t>
            </a:r>
            <a:endParaRPr lang="fr-FR" sz="12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28" name="Straight Connector 58">
            <a:extLst>
              <a:ext uri="{FF2B5EF4-FFF2-40B4-BE49-F238E27FC236}">
                <a16:creationId xmlns:a16="http://schemas.microsoft.com/office/drawing/2014/main" id="{595F6BE1-B5D4-E05C-9D5C-0135B926C110}"/>
              </a:ext>
            </a:extLst>
          </p:cNvPr>
          <p:cNvCxnSpPr>
            <a:cxnSpLocks/>
          </p:cNvCxnSpPr>
          <p:nvPr/>
        </p:nvCxnSpPr>
        <p:spPr>
          <a:xfrm>
            <a:off x="9303703" y="5218768"/>
            <a:ext cx="2714125" cy="0"/>
          </a:xfrm>
          <a:prstGeom prst="line">
            <a:avLst/>
          </a:prstGeom>
          <a:ln w="6350" cap="sq">
            <a:solidFill>
              <a:schemeClr val="bg1">
                <a:lumMod val="75000"/>
              </a:schemeClr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D4AD002C-C361-DBA9-B516-31FE462DC6B0}"/>
              </a:ext>
            </a:extLst>
          </p:cNvPr>
          <p:cNvGrpSpPr/>
          <p:nvPr/>
        </p:nvGrpSpPr>
        <p:grpSpPr>
          <a:xfrm>
            <a:off x="7651850" y="4551109"/>
            <a:ext cx="845906" cy="203724"/>
            <a:chOff x="7666364" y="4064421"/>
            <a:chExt cx="845906" cy="203724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FD85810-A765-BD66-C360-E8F437705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364" y="4064421"/>
              <a:ext cx="203724" cy="20372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9700" tIns="51610" rIns="39700" bIns="5161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58" b="1" ker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0C776BF-BFB9-8281-DEC0-2E159D0F3B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8546" y="4064421"/>
              <a:ext cx="203724" cy="2037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9700" tIns="51610" rIns="39700" bIns="5161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58" b="1" ker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4E038C5-458C-050E-8EF3-F3E1A4AC4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7454" y="4064421"/>
              <a:ext cx="203724" cy="2037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9700" tIns="51610" rIns="39700" bIns="51610" rtlCol="0" anchor="ctr"/>
            <a:lstStyle/>
            <a:p>
              <a:pPr algn="ctr"/>
              <a:endParaRPr lang="fr-FR" sz="1158" b="1" kern="0">
                <a:solidFill>
                  <a:srgbClr val="FFFFFF"/>
                </a:solidFill>
                <a:latin typeface="Century Gothic" charset="0"/>
              </a:endParaRPr>
            </a:p>
          </p:txBody>
        </p:sp>
      </p:grpSp>
      <p:pic>
        <p:nvPicPr>
          <p:cNvPr id="133" name="Graphique 132" descr="Badge Tick1 avec un remplissage uni">
            <a:extLst>
              <a:ext uri="{FF2B5EF4-FFF2-40B4-BE49-F238E27FC236}">
                <a16:creationId xmlns:a16="http://schemas.microsoft.com/office/drawing/2014/main" id="{C1676ECA-ECA7-036E-EB32-5C60E82BB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8417" y="5840847"/>
            <a:ext cx="631371" cy="631371"/>
          </a:xfrm>
          <a:prstGeom prst="rect">
            <a:avLst/>
          </a:prstGeom>
        </p:spPr>
      </p:pic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95F617D9-CF37-1B09-D2D9-46FA4FBCBAFB}"/>
              </a:ext>
            </a:extLst>
          </p:cNvPr>
          <p:cNvGrpSpPr/>
          <p:nvPr/>
        </p:nvGrpSpPr>
        <p:grpSpPr>
          <a:xfrm>
            <a:off x="7651850" y="5925659"/>
            <a:ext cx="845906" cy="203724"/>
            <a:chOff x="7662010" y="5586451"/>
            <a:chExt cx="845906" cy="203724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74ED186-6649-B058-4C97-90FCB6977E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2010" y="5586451"/>
              <a:ext cx="203724" cy="20372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9700" tIns="51610" rIns="39700" bIns="5161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58" b="1" ker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0085232-BCB2-7A85-A4D6-83EC24533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4192" y="5586451"/>
              <a:ext cx="203724" cy="2037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9700" tIns="51610" rIns="39700" bIns="5161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58" b="1" ker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D4329B3-DB4F-951E-DCB5-96A2485F7B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3100" y="5586451"/>
              <a:ext cx="203724" cy="2037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9700" tIns="51610" rIns="39700" bIns="51610" rtlCol="0" anchor="ctr"/>
            <a:lstStyle/>
            <a:p>
              <a:pPr algn="ctr"/>
              <a:endParaRPr lang="fr-FR" sz="1158" b="1" kern="0">
                <a:solidFill>
                  <a:srgbClr val="FFFFFF"/>
                </a:solidFill>
                <a:latin typeface="Century Gothic" charset="0"/>
              </a:endParaRPr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892D0C5-DCD8-C5DB-8C62-B8FEDCEA20EA}"/>
              </a:ext>
            </a:extLst>
          </p:cNvPr>
          <p:cNvSpPr/>
          <p:nvPr/>
        </p:nvSpPr>
        <p:spPr>
          <a:xfrm>
            <a:off x="7109144" y="6194318"/>
            <a:ext cx="2135006" cy="4245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moyenne : 12 kgCO</a:t>
            </a:r>
            <a:r>
              <a:rPr lang="fr-FR" sz="1200" baseline="-2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e/m</a:t>
            </a:r>
            <a:r>
              <a:rPr lang="fr-FR" sz="12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 et 110 kgCO</a:t>
            </a:r>
            <a:r>
              <a:rPr lang="fr-FR" sz="1200" baseline="-2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e/m</a:t>
            </a:r>
            <a:r>
              <a:rPr lang="fr-FR" sz="12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</a:t>
            </a:r>
            <a:endParaRPr lang="fr-FR" sz="1200" baseline="30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8658C75-00EA-F49C-12DB-BC9955A793EC}"/>
              </a:ext>
            </a:extLst>
          </p:cNvPr>
          <p:cNvSpPr/>
          <p:nvPr/>
        </p:nvSpPr>
        <p:spPr>
          <a:xfrm>
            <a:off x="7006362" y="4751747"/>
            <a:ext cx="2135006" cy="5000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moyenne : 6 kgCO</a:t>
            </a:r>
            <a:r>
              <a:rPr lang="fr-FR" sz="1200" baseline="-2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e/m</a:t>
            </a:r>
            <a:r>
              <a:rPr lang="fr-FR" sz="12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 et 50 kgCO</a:t>
            </a:r>
            <a:r>
              <a:rPr lang="fr-FR" sz="1200" baseline="-2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e/m</a:t>
            </a:r>
            <a:r>
              <a:rPr lang="fr-FR" sz="12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</a:t>
            </a:r>
            <a:endParaRPr lang="fr-FR" sz="1200" baseline="30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3297EF7A-45E9-5E9B-8371-FE2439D300C9}"/>
              </a:ext>
            </a:extLst>
          </p:cNvPr>
          <p:cNvGrpSpPr/>
          <p:nvPr/>
        </p:nvGrpSpPr>
        <p:grpSpPr>
          <a:xfrm>
            <a:off x="7651850" y="3803155"/>
            <a:ext cx="845906" cy="203724"/>
            <a:chOff x="7673621" y="3345963"/>
            <a:chExt cx="845906" cy="203724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4AEFE0A-46A3-6283-4F0C-50D0515AD5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3621" y="3345963"/>
              <a:ext cx="203724" cy="20372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9700" tIns="51610" rIns="39700" bIns="5161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58" b="1" ker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2EC219D-56AA-99A3-C15C-C953FD93E5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15803" y="3345963"/>
              <a:ext cx="203724" cy="20372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9700" tIns="51610" rIns="39700" bIns="51610" rtlCol="0" anchor="ctr"/>
            <a:lstStyle/>
            <a:p>
              <a:pPr algn="ctr"/>
              <a:endParaRPr lang="fr-FR" sz="1158" b="1" kern="0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242560E-23C2-A365-672A-D234F74C1B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4711" y="3345963"/>
              <a:ext cx="203724" cy="20372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9700" tIns="51610" rIns="39700" bIns="51610" rtlCol="0" anchor="ctr"/>
            <a:lstStyle/>
            <a:p>
              <a:pPr algn="ctr"/>
              <a:endParaRPr lang="fr-FR" sz="1158" b="1" kern="0">
                <a:solidFill>
                  <a:srgbClr val="FFFFFF"/>
                </a:solidFill>
                <a:latin typeface="Century Gothic" charset="0"/>
              </a:endParaRPr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C54AA21-F55D-A416-3966-24F14A626653}"/>
              </a:ext>
            </a:extLst>
          </p:cNvPr>
          <p:cNvSpPr/>
          <p:nvPr/>
        </p:nvSpPr>
        <p:spPr>
          <a:xfrm>
            <a:off x="7057161" y="3990262"/>
            <a:ext cx="2135006" cy="5000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moyenne : 45 kgCO</a:t>
            </a:r>
            <a:r>
              <a:rPr lang="fr-FR" sz="1200" baseline="-2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e/m</a:t>
            </a:r>
            <a:r>
              <a:rPr lang="fr-FR" sz="12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 et 265 kgCO</a:t>
            </a:r>
            <a:r>
              <a:rPr lang="fr-FR" sz="1200" baseline="-2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e/m</a:t>
            </a:r>
            <a:r>
              <a:rPr lang="fr-FR" sz="12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</a:t>
            </a:r>
            <a:endParaRPr lang="fr-FR" sz="1200" baseline="30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F4B3EB94-B030-F565-4A33-8A45147CF305}"/>
              </a:ext>
            </a:extLst>
          </p:cNvPr>
          <p:cNvGrpSpPr/>
          <p:nvPr/>
        </p:nvGrpSpPr>
        <p:grpSpPr>
          <a:xfrm>
            <a:off x="7651850" y="2996444"/>
            <a:ext cx="845906" cy="203724"/>
            <a:chOff x="7651850" y="2612992"/>
            <a:chExt cx="845906" cy="203724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2954CA1-4B4C-CD8E-790D-50183EC275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850" y="2612992"/>
              <a:ext cx="203724" cy="20372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9700" tIns="51610" rIns="39700" bIns="5161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58" b="1" kern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BBA6C42-8B3C-537D-2C9F-846528C83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94032" y="2612992"/>
              <a:ext cx="203724" cy="2037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9700" tIns="51610" rIns="39700" bIns="51610" rtlCol="0" anchor="ctr"/>
            <a:lstStyle/>
            <a:p>
              <a:pPr algn="ctr"/>
              <a:endParaRPr lang="fr-FR" sz="1158" b="1" kern="0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66228827-0B30-7648-C3C7-633E934B12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2940" y="2612992"/>
              <a:ext cx="203724" cy="20372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9700" tIns="51610" rIns="39700" bIns="51610" rtlCol="0" anchor="ctr"/>
            <a:lstStyle/>
            <a:p>
              <a:pPr algn="ctr"/>
              <a:endParaRPr lang="fr-FR" sz="1158" b="1" kern="0">
                <a:solidFill>
                  <a:srgbClr val="FFFFFF"/>
                </a:solidFill>
                <a:latin typeface="Century Gothic" charset="0"/>
              </a:endParaRPr>
            </a:p>
          </p:txBody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2FB9078-852C-5911-C861-959EF8BC52BF}"/>
              </a:ext>
            </a:extLst>
          </p:cNvPr>
          <p:cNvSpPr/>
          <p:nvPr/>
        </p:nvSpPr>
        <p:spPr>
          <a:xfrm>
            <a:off x="7035390" y="3227795"/>
            <a:ext cx="2135006" cy="5000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moyenne : - 30 kgCO</a:t>
            </a:r>
            <a:r>
              <a:rPr lang="fr-FR" sz="1200" baseline="-2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e/m</a:t>
            </a:r>
            <a:r>
              <a:rPr lang="fr-FR" sz="12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 et - 80 kgCO</a:t>
            </a:r>
            <a:r>
              <a:rPr lang="fr-FR" sz="1200" baseline="-2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e/m</a:t>
            </a:r>
            <a:r>
              <a:rPr lang="fr-FR" sz="1200" baseline="30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</a:t>
            </a:r>
            <a:endParaRPr lang="fr-FR" sz="1200" baseline="30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6" name="Graphique 175" descr="Badge croix avec un remplissage uni">
            <a:extLst>
              <a:ext uri="{FF2B5EF4-FFF2-40B4-BE49-F238E27FC236}">
                <a16:creationId xmlns:a16="http://schemas.microsoft.com/office/drawing/2014/main" id="{B2257931-9D4C-6578-B534-99BFF6F22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98417" y="4138836"/>
            <a:ext cx="631371" cy="631371"/>
          </a:xfrm>
          <a:prstGeom prst="rect">
            <a:avLst/>
          </a:prstGeom>
        </p:spPr>
      </p:pic>
      <p:sp>
        <p:nvSpPr>
          <p:cNvPr id="177" name="Rectangle 176">
            <a:extLst>
              <a:ext uri="{FF2B5EF4-FFF2-40B4-BE49-F238E27FC236}">
                <a16:creationId xmlns:a16="http://schemas.microsoft.com/office/drawing/2014/main" id="{3DEFA4C0-8747-523E-3270-C5D85438D9C4}"/>
              </a:ext>
            </a:extLst>
          </p:cNvPr>
          <p:cNvSpPr/>
          <p:nvPr/>
        </p:nvSpPr>
        <p:spPr>
          <a:xfrm>
            <a:off x="9947753" y="3003614"/>
            <a:ext cx="1921850" cy="626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r>
              <a:rPr lang="fr-F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n’observe pas de relation évidente entre l’impact carbone de la construction et la surface</a:t>
            </a:r>
          </a:p>
        </p:txBody>
      </p:sp>
      <p:pic>
        <p:nvPicPr>
          <p:cNvPr id="179" name="Graphique 178" descr="Badge point d’interrogation avec un remplissage uni">
            <a:extLst>
              <a:ext uri="{FF2B5EF4-FFF2-40B4-BE49-F238E27FC236}">
                <a16:creationId xmlns:a16="http://schemas.microsoft.com/office/drawing/2014/main" id="{DEE2F619-AB29-4DD1-9899-463AF242D3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8417" y="2990448"/>
            <a:ext cx="631371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42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7DE5D6D-293D-4AD7-B03E-67C1E119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fr-FR" smtClean="0"/>
              <a:t>31</a:t>
            </a:fld>
            <a:endParaRPr lang="fr-FR"/>
          </a:p>
        </p:txBody>
      </p:sp>
      <p:pic>
        <p:nvPicPr>
          <p:cNvPr id="7" name="Picture 26" descr="POUGET Consultants | Bureau d'études thermiques et fluides">
            <a:extLst>
              <a:ext uri="{FF2B5EF4-FFF2-40B4-BE49-F238E27FC236}">
                <a16:creationId xmlns:a16="http://schemas.microsoft.com/office/drawing/2014/main" id="{BE6024D0-E451-FA10-D61A-E41B77D52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0"/>
          <a:stretch/>
        </p:blipFill>
        <p:spPr bwMode="auto">
          <a:xfrm>
            <a:off x="8196832" y="5114464"/>
            <a:ext cx="3428925" cy="109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32FE469-3EE5-E7C0-CA14-0C1C8F86C76C}"/>
              </a:ext>
            </a:extLst>
          </p:cNvPr>
          <p:cNvSpPr txBox="1"/>
          <p:nvPr/>
        </p:nvSpPr>
        <p:spPr>
          <a:xfrm>
            <a:off x="4738504" y="4036407"/>
            <a:ext cx="5218669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REX Pouget Consultants </a:t>
            </a:r>
          </a:p>
          <a:p>
            <a:pPr algn="ctr"/>
            <a:r>
              <a:rPr lang="fr-FR" sz="2800" b="1">
                <a:solidFill>
                  <a:schemeClr val="bg1"/>
                </a:solidFill>
              </a:rPr>
              <a:t> David </a:t>
            </a:r>
            <a:r>
              <a:rPr lang="fr-FR" sz="2800" b="1" err="1">
                <a:solidFill>
                  <a:schemeClr val="bg1"/>
                </a:solidFill>
              </a:rPr>
              <a:t>Lebannier</a:t>
            </a:r>
            <a:endParaRPr lang="fr-FR" sz="2800" b="1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229D6B-3120-DE54-EC8B-2B8685C03CC8}"/>
              </a:ext>
            </a:extLst>
          </p:cNvPr>
          <p:cNvSpPr txBox="1"/>
          <p:nvPr/>
        </p:nvSpPr>
        <p:spPr>
          <a:xfrm>
            <a:off x="11292114" y="0"/>
            <a:ext cx="89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10h50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567DD9-F103-E7C3-B82B-3771EBB60B2D}"/>
              </a:ext>
            </a:extLst>
          </p:cNvPr>
          <p:cNvSpPr txBox="1"/>
          <p:nvPr/>
        </p:nvSpPr>
        <p:spPr>
          <a:xfrm>
            <a:off x="1606066" y="2958350"/>
            <a:ext cx="626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Mise en application de la RE2020: premiers enseignements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57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1F8A99-7A72-D2D2-3355-0CAFD30F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en-GB" smtClean="0"/>
              <a:t>32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EE34A0-8BB4-623C-A56E-BC6A709965BE}"/>
              </a:ext>
            </a:extLst>
          </p:cNvPr>
          <p:cNvSpPr txBox="1"/>
          <p:nvPr/>
        </p:nvSpPr>
        <p:spPr>
          <a:xfrm>
            <a:off x="1484585" y="1801315"/>
            <a:ext cx="1041863" cy="99542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620E76-D9BF-D46C-740B-E23FB05B73E5}"/>
              </a:ext>
            </a:extLst>
          </p:cNvPr>
          <p:cNvSpPr txBox="1"/>
          <p:nvPr/>
        </p:nvSpPr>
        <p:spPr>
          <a:xfrm flipH="1">
            <a:off x="2465486" y="2029432"/>
            <a:ext cx="722098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REX RE2020 en résidentiel collectif</a:t>
            </a:r>
          </a:p>
        </p:txBody>
      </p:sp>
      <p:pic>
        <p:nvPicPr>
          <p:cNvPr id="4" name="Picture 26" descr="POUGET Consultants | Bureau d'études thermiques et fluides">
            <a:extLst>
              <a:ext uri="{FF2B5EF4-FFF2-40B4-BE49-F238E27FC236}">
                <a16:creationId xmlns:a16="http://schemas.microsoft.com/office/drawing/2014/main" id="{43F4D4BA-A9EB-836F-5FFE-15290E052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0"/>
          <a:stretch/>
        </p:blipFill>
        <p:spPr bwMode="auto">
          <a:xfrm>
            <a:off x="8460316" y="5869014"/>
            <a:ext cx="2513191" cy="8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CFBF55-960B-7023-EA2B-7D6839B0CDFF}"/>
              </a:ext>
            </a:extLst>
          </p:cNvPr>
          <p:cNvSpPr/>
          <p:nvPr/>
        </p:nvSpPr>
        <p:spPr>
          <a:xfrm>
            <a:off x="7359875" y="306083"/>
            <a:ext cx="3603756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>
              <a:spcBef>
                <a:spcPts val="1200"/>
              </a:spcBef>
            </a:pPr>
            <a:r>
              <a:rPr lang="fr-FR" sz="2400" b="1" dirty="0">
                <a:solidFill>
                  <a:schemeClr val="tx1"/>
                </a:solidFill>
                <a:cs typeface="Arial" panose="020B0604020202020204" pitchFamily="34" charset="0"/>
              </a:rPr>
              <a:t>Premiers enseignements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04A0D1-C67B-E763-520E-842E1E69137E}"/>
              </a:ext>
            </a:extLst>
          </p:cNvPr>
          <p:cNvSpPr txBox="1"/>
          <p:nvPr/>
        </p:nvSpPr>
        <p:spPr>
          <a:xfrm>
            <a:off x="62451" y="258217"/>
            <a:ext cx="645446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400" b="1" dirty="0"/>
              <a:t>Mise en application de la RE2020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8282241-D25F-2B7B-7B1D-E64D3235001C}"/>
              </a:ext>
            </a:extLst>
          </p:cNvPr>
          <p:cNvSpPr txBox="1"/>
          <p:nvPr/>
        </p:nvSpPr>
        <p:spPr>
          <a:xfrm>
            <a:off x="1484585" y="3602314"/>
            <a:ext cx="1041863" cy="9954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4"/>
                </a:solidFill>
              </a:rPr>
              <a:t>2 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B8AFA03-EE38-DC17-A3BE-1751CE353037}"/>
              </a:ext>
            </a:extLst>
          </p:cNvPr>
          <p:cNvSpPr txBox="1"/>
          <p:nvPr/>
        </p:nvSpPr>
        <p:spPr>
          <a:xfrm flipH="1">
            <a:off x="2465486" y="3830431"/>
            <a:ext cx="72209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/>
              <a:t>REX RE2020 en Bureau </a:t>
            </a:r>
          </a:p>
        </p:txBody>
      </p:sp>
    </p:spTree>
    <p:extLst>
      <p:ext uri="{BB962C8B-B14F-4D97-AF65-F5344CB8AC3E}">
        <p14:creationId xmlns:p14="http://schemas.microsoft.com/office/powerpoint/2010/main" val="813389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1F8A99-7A72-D2D2-3355-0CAFD30F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en-GB" smtClean="0"/>
              <a:t>33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EE34A0-8BB4-623C-A56E-BC6A709965BE}"/>
              </a:ext>
            </a:extLst>
          </p:cNvPr>
          <p:cNvSpPr txBox="1"/>
          <p:nvPr/>
        </p:nvSpPr>
        <p:spPr>
          <a:xfrm>
            <a:off x="448887" y="797944"/>
            <a:ext cx="1041863" cy="9954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7802EB-80D3-2248-090D-F0C6F66E6130}"/>
              </a:ext>
            </a:extLst>
          </p:cNvPr>
          <p:cNvSpPr txBox="1"/>
          <p:nvPr/>
        </p:nvSpPr>
        <p:spPr>
          <a:xfrm flipH="1">
            <a:off x="604055" y="1793365"/>
            <a:ext cx="11485445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/>
              <a:t>Seuil compatible à des solutions d’isolation intérieure,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/>
              <a:t>Prestations renforcées ou optimisation de la conception architecturale si :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i="1"/>
              <a:t>Bâtiment peu compact, Grande surface de baie (&gt;20-22% de la </a:t>
            </a:r>
            <a:r>
              <a:rPr lang="fr-FR" sz="2000" i="1" err="1"/>
              <a:t>Shab</a:t>
            </a:r>
            <a:r>
              <a:rPr lang="fr-FR" sz="2000" i="1"/>
              <a:t>)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i="1"/>
              <a:t>Vide sur séjour,  beaucoup de salle de bain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i="1"/>
              <a:t>Ombrage environnant important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620E76-D9BF-D46C-740B-E23FB05B73E5}"/>
              </a:ext>
            </a:extLst>
          </p:cNvPr>
          <p:cNvSpPr txBox="1"/>
          <p:nvPr/>
        </p:nvSpPr>
        <p:spPr>
          <a:xfrm flipH="1">
            <a:off x="1429788" y="1026061"/>
            <a:ext cx="72209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/>
              <a:t>Bbio : besoin bioclimatique</a:t>
            </a:r>
          </a:p>
        </p:txBody>
      </p:sp>
      <p:pic>
        <p:nvPicPr>
          <p:cNvPr id="4" name="Picture 26" descr="POUGET Consultants | Bureau d'études thermiques et fluides">
            <a:extLst>
              <a:ext uri="{FF2B5EF4-FFF2-40B4-BE49-F238E27FC236}">
                <a16:creationId xmlns:a16="http://schemas.microsoft.com/office/drawing/2014/main" id="{43F4D4BA-A9EB-836F-5FFE-15290E052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0"/>
          <a:stretch/>
        </p:blipFill>
        <p:spPr bwMode="auto">
          <a:xfrm>
            <a:off x="8460316" y="5869014"/>
            <a:ext cx="2513191" cy="8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9092E8-1A92-3ACB-8144-03224C268A88}"/>
              </a:ext>
            </a:extLst>
          </p:cNvPr>
          <p:cNvSpPr txBox="1"/>
          <p:nvPr/>
        </p:nvSpPr>
        <p:spPr>
          <a:xfrm flipH="1">
            <a:off x="604055" y="3693885"/>
            <a:ext cx="9995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/>
              <a:t>Attention aux logements de petite surface </a:t>
            </a:r>
            <a:r>
              <a:rPr lang="fr-FR" sz="2000">
                <a:sym typeface="Wingdings" panose="05000000000000000000" pitchFamily="2" charset="2"/>
              </a:rPr>
              <a:t>(résidence étudiante, résidence senior)</a:t>
            </a:r>
            <a:endParaRPr lang="fr-FR" sz="200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3D4067-2B8C-1C1A-0A78-83EDFA1B7CBD}"/>
              </a:ext>
            </a:extLst>
          </p:cNvPr>
          <p:cNvSpPr txBox="1"/>
          <p:nvPr/>
        </p:nvSpPr>
        <p:spPr>
          <a:xfrm>
            <a:off x="448887" y="4081484"/>
            <a:ext cx="1041863" cy="9954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F9E201-9106-98B2-7EAF-10480248EEA3}"/>
              </a:ext>
            </a:extLst>
          </p:cNvPr>
          <p:cNvSpPr txBox="1"/>
          <p:nvPr/>
        </p:nvSpPr>
        <p:spPr>
          <a:xfrm flipH="1">
            <a:off x="604055" y="5049279"/>
            <a:ext cx="106530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En dehors des zones H2d et H3 </a:t>
            </a:r>
            <a:r>
              <a:rPr lang="fr-FR" sz="2000" dirty="0"/>
              <a:t>: pas de changement des pratiques par rapport  à la RT2012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Zone H2d et H3 : </a:t>
            </a:r>
            <a:r>
              <a:rPr lang="fr-FR" sz="2000" dirty="0"/>
              <a:t>Attention aux zones de bruit forts!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E6C3B5-7F72-1C3C-7BA3-F848EEA55C31}"/>
              </a:ext>
            </a:extLst>
          </p:cNvPr>
          <p:cNvSpPr txBox="1"/>
          <p:nvPr/>
        </p:nvSpPr>
        <p:spPr>
          <a:xfrm flipH="1">
            <a:off x="1429788" y="4309601"/>
            <a:ext cx="72209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/>
              <a:t>DH : degrés-heures d’inconfort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32CD35-EF79-1758-BD7B-4CB5526CE953}"/>
              </a:ext>
            </a:extLst>
          </p:cNvPr>
          <p:cNvSpPr/>
          <p:nvPr/>
        </p:nvSpPr>
        <p:spPr>
          <a:xfrm>
            <a:off x="7359875" y="306083"/>
            <a:ext cx="3603756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>
              <a:spcBef>
                <a:spcPts val="1200"/>
              </a:spcBef>
            </a:pPr>
            <a:r>
              <a:rPr lang="fr-FR" sz="2400" b="1" dirty="0">
                <a:solidFill>
                  <a:schemeClr val="tx1"/>
                </a:solidFill>
                <a:cs typeface="Arial" panose="020B0604020202020204" pitchFamily="34" charset="0"/>
              </a:rPr>
              <a:t>Premiers enseignements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23B019E-4885-C190-3E04-860116D98CA3}"/>
              </a:ext>
            </a:extLst>
          </p:cNvPr>
          <p:cNvSpPr txBox="1"/>
          <p:nvPr/>
        </p:nvSpPr>
        <p:spPr>
          <a:xfrm>
            <a:off x="62451" y="258217"/>
            <a:ext cx="645446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REX RE2020 en résidentiel collectif</a:t>
            </a:r>
          </a:p>
        </p:txBody>
      </p:sp>
    </p:spTree>
    <p:extLst>
      <p:ext uri="{BB962C8B-B14F-4D97-AF65-F5344CB8AC3E}">
        <p14:creationId xmlns:p14="http://schemas.microsoft.com/office/powerpoint/2010/main" val="197557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1F8A99-7A72-D2D2-3355-0CAFD30F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en-GB" smtClean="0"/>
              <a:t>34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EE34A0-8BB4-623C-A56E-BC6A709965BE}"/>
              </a:ext>
            </a:extLst>
          </p:cNvPr>
          <p:cNvSpPr txBox="1"/>
          <p:nvPr/>
        </p:nvSpPr>
        <p:spPr>
          <a:xfrm>
            <a:off x="448887" y="797944"/>
            <a:ext cx="1041863" cy="9954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7802EB-80D3-2248-090D-F0C6F66E6130}"/>
              </a:ext>
            </a:extLst>
          </p:cNvPr>
          <p:cNvSpPr txBox="1"/>
          <p:nvPr/>
        </p:nvSpPr>
        <p:spPr>
          <a:xfrm flipH="1">
            <a:off x="604052" y="1793365"/>
            <a:ext cx="98427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Cep et Cep.nr : </a:t>
            </a:r>
            <a:r>
              <a:rPr lang="fr-FR" sz="2000" dirty="0"/>
              <a:t>Pas ou peu de surprise !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Contraignant en gaz collectif et chauffage électrique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Attention à la ventilation mécanique des parkings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err="1"/>
              <a:t>Ic</a:t>
            </a:r>
            <a:r>
              <a:rPr lang="fr-FR" sz="2000" b="1" dirty="0"/>
              <a:t> Energie : </a:t>
            </a:r>
            <a:r>
              <a:rPr lang="fr-FR" sz="2000" dirty="0"/>
              <a:t>Pas de surprise !</a:t>
            </a:r>
          </a:p>
          <a:p>
            <a:pPr marL="1254125" lvl="3" indent="-355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Seuil 2022 </a:t>
            </a:r>
            <a:r>
              <a:rPr lang="fr-FR" sz="2000" dirty="0">
                <a:sym typeface="Wingdings" panose="05000000000000000000" pitchFamily="2" charset="2"/>
              </a:rPr>
              <a:t> Aucun enjeu</a:t>
            </a:r>
          </a:p>
          <a:p>
            <a:pPr marL="1254125" lvl="3" indent="-355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ym typeface="Wingdings" panose="05000000000000000000" pitchFamily="2" charset="2"/>
              </a:rPr>
              <a:t>Seuil 2025  100% Gaz impossible</a:t>
            </a:r>
          </a:p>
          <a:p>
            <a:pPr marL="1708150" lvl="4" indent="-3651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ym typeface="Wingdings" panose="05000000000000000000" pitchFamily="2" charset="2"/>
              </a:rPr>
              <a:t>Solution hybride (chauffage et ECS), PAC, Bois ou RCU bas carbone,</a:t>
            </a:r>
          </a:p>
          <a:p>
            <a:pPr marL="1708150" lvl="4" indent="-3651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ym typeface="Wingdings" panose="05000000000000000000" pitchFamily="2" charset="2"/>
              </a:rPr>
              <a:t>Offre PAC collective disponible mais récente</a:t>
            </a:r>
          </a:p>
          <a:p>
            <a:pPr marL="1708150" lvl="4" indent="-3651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ym typeface="Wingdings" panose="05000000000000000000" pitchFamily="2" charset="2"/>
              </a:rPr>
              <a:t>Enjeu pour les petits bâtiments (habituellement en gaz individuel)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620E76-D9BF-D46C-740B-E23FB05B73E5}"/>
              </a:ext>
            </a:extLst>
          </p:cNvPr>
          <p:cNvSpPr txBox="1"/>
          <p:nvPr/>
        </p:nvSpPr>
        <p:spPr>
          <a:xfrm flipH="1">
            <a:off x="1429788" y="1026061"/>
            <a:ext cx="72209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/>
              <a:t>Cep, Cep.nr et </a:t>
            </a:r>
            <a:r>
              <a:rPr lang="fr-FR" sz="2400" b="1" err="1"/>
              <a:t>Ic</a:t>
            </a:r>
            <a:r>
              <a:rPr lang="fr-FR" sz="2400" b="1"/>
              <a:t> Energie</a:t>
            </a:r>
          </a:p>
        </p:txBody>
      </p:sp>
      <p:pic>
        <p:nvPicPr>
          <p:cNvPr id="4" name="Picture 26" descr="POUGET Consultants | Bureau d'études thermiques et fluides">
            <a:extLst>
              <a:ext uri="{FF2B5EF4-FFF2-40B4-BE49-F238E27FC236}">
                <a16:creationId xmlns:a16="http://schemas.microsoft.com/office/drawing/2014/main" id="{43F4D4BA-A9EB-836F-5FFE-15290E052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0"/>
          <a:stretch/>
        </p:blipFill>
        <p:spPr bwMode="auto">
          <a:xfrm>
            <a:off x="8460316" y="5869014"/>
            <a:ext cx="2513191" cy="8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293C75-7B5D-98AA-BC8D-49B2ACEEF42A}"/>
              </a:ext>
            </a:extLst>
          </p:cNvPr>
          <p:cNvSpPr/>
          <p:nvPr/>
        </p:nvSpPr>
        <p:spPr>
          <a:xfrm>
            <a:off x="7359875" y="306083"/>
            <a:ext cx="3603756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>
              <a:spcBef>
                <a:spcPts val="1200"/>
              </a:spcBef>
            </a:pPr>
            <a:r>
              <a:rPr lang="fr-FR" sz="2400" b="1" dirty="0">
                <a:solidFill>
                  <a:schemeClr val="tx1"/>
                </a:solidFill>
                <a:cs typeface="Arial" panose="020B0604020202020204" pitchFamily="34" charset="0"/>
              </a:rPr>
              <a:t>Premiers enseignements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414FD9-6595-32B5-5F2C-81504ED69AA8}"/>
              </a:ext>
            </a:extLst>
          </p:cNvPr>
          <p:cNvSpPr txBox="1"/>
          <p:nvPr/>
        </p:nvSpPr>
        <p:spPr>
          <a:xfrm>
            <a:off x="62451" y="258217"/>
            <a:ext cx="645446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REX RE2020 en résidentiel collectif</a:t>
            </a:r>
          </a:p>
        </p:txBody>
      </p:sp>
    </p:spTree>
    <p:extLst>
      <p:ext uri="{BB962C8B-B14F-4D97-AF65-F5344CB8AC3E}">
        <p14:creationId xmlns:p14="http://schemas.microsoft.com/office/powerpoint/2010/main" val="2788427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1F8A99-7A72-D2D2-3355-0CAFD30F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en-GB" smtClean="0"/>
              <a:t>35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EE34A0-8BB4-623C-A56E-BC6A709965BE}"/>
              </a:ext>
            </a:extLst>
          </p:cNvPr>
          <p:cNvSpPr txBox="1"/>
          <p:nvPr/>
        </p:nvSpPr>
        <p:spPr>
          <a:xfrm>
            <a:off x="448887" y="797944"/>
            <a:ext cx="1041863" cy="9954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7802EB-80D3-2248-090D-F0C6F66E6130}"/>
              </a:ext>
            </a:extLst>
          </p:cNvPr>
          <p:cNvSpPr txBox="1"/>
          <p:nvPr/>
        </p:nvSpPr>
        <p:spPr>
          <a:xfrm flipH="1">
            <a:off x="604044" y="1793365"/>
            <a:ext cx="7690870" cy="40164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Seuil 2022 accessible avec solution technique courante sauf si :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Bâtiment peu compact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Revêtement extérieur carboné, végétalisation épaisse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Grande surface vitrée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Système </a:t>
            </a:r>
            <a:r>
              <a:rPr lang="fr-FR" sz="2000" dirty="0" err="1"/>
              <a:t>EnR</a:t>
            </a:r>
            <a:r>
              <a:rPr lang="fr-FR" sz="2000" dirty="0"/>
              <a:t> (PAC, PV, solution avec plus de ballon)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Appareil élévateur de véhicule 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Modulation en fonction de la surface trop</a:t>
            </a:r>
          </a:p>
          <a:p>
            <a:pPr lvl="1" indent="344170"/>
            <a:r>
              <a:rPr lang="fr-FR" sz="2000" b="1" dirty="0"/>
              <a:t>contraignante pour les petits bâtiments !</a:t>
            </a:r>
            <a:endParaRPr lang="fr-FR" sz="2000" b="1" dirty="0">
              <a:cs typeface="Calibri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20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620E76-D9BF-D46C-740B-E23FB05B73E5}"/>
              </a:ext>
            </a:extLst>
          </p:cNvPr>
          <p:cNvSpPr txBox="1"/>
          <p:nvPr/>
        </p:nvSpPr>
        <p:spPr>
          <a:xfrm flipH="1">
            <a:off x="1429788" y="1026061"/>
            <a:ext cx="72209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err="1"/>
              <a:t>Ic</a:t>
            </a:r>
            <a:r>
              <a:rPr lang="fr-FR" sz="2400" b="1"/>
              <a:t> Construction </a:t>
            </a:r>
          </a:p>
        </p:txBody>
      </p:sp>
      <p:pic>
        <p:nvPicPr>
          <p:cNvPr id="4" name="Picture 26" descr="POUGET Consultants | Bureau d'études thermiques et fluides">
            <a:extLst>
              <a:ext uri="{FF2B5EF4-FFF2-40B4-BE49-F238E27FC236}">
                <a16:creationId xmlns:a16="http://schemas.microsoft.com/office/drawing/2014/main" id="{43F4D4BA-A9EB-836F-5FFE-15290E052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0"/>
          <a:stretch/>
        </p:blipFill>
        <p:spPr bwMode="auto">
          <a:xfrm>
            <a:off x="8460316" y="5869014"/>
            <a:ext cx="2513191" cy="8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8E480D-6E9F-8C24-726D-F612A82295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2" t="9974" r="27086" b="1477"/>
          <a:stretch/>
        </p:blipFill>
        <p:spPr>
          <a:xfrm>
            <a:off x="7809723" y="2522000"/>
            <a:ext cx="3939778" cy="3097821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C4F51A0-5CF8-A4FC-4AEC-C35A64B03A57}"/>
              </a:ext>
            </a:extLst>
          </p:cNvPr>
          <p:cNvSpPr/>
          <p:nvPr/>
        </p:nvSpPr>
        <p:spPr>
          <a:xfrm>
            <a:off x="6096000" y="4841639"/>
            <a:ext cx="1698631" cy="279611"/>
          </a:xfrm>
          <a:prstGeom prst="rightArrow">
            <a:avLst>
              <a:gd name="adj1" fmla="val 36652"/>
              <a:gd name="adj2" fmla="val 1367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60C549-AFE7-2A7E-344C-211FD29E79F6}"/>
              </a:ext>
            </a:extLst>
          </p:cNvPr>
          <p:cNvSpPr/>
          <p:nvPr/>
        </p:nvSpPr>
        <p:spPr>
          <a:xfrm>
            <a:off x="7492482" y="6459927"/>
            <a:ext cx="634482" cy="325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0143CE-CE54-9181-E6BF-46263438949D}"/>
              </a:ext>
            </a:extLst>
          </p:cNvPr>
          <p:cNvSpPr/>
          <p:nvPr/>
        </p:nvSpPr>
        <p:spPr>
          <a:xfrm>
            <a:off x="7359875" y="306083"/>
            <a:ext cx="3603756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>
              <a:spcBef>
                <a:spcPts val="1200"/>
              </a:spcBef>
            </a:pPr>
            <a:r>
              <a:rPr lang="fr-FR" sz="2400" b="1" dirty="0">
                <a:solidFill>
                  <a:schemeClr val="tx1"/>
                </a:solidFill>
                <a:cs typeface="Arial" panose="020B0604020202020204" pitchFamily="34" charset="0"/>
              </a:rPr>
              <a:t>Premiers enseignements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3FA749B-F791-F61D-FDCF-480882DA4217}"/>
              </a:ext>
            </a:extLst>
          </p:cNvPr>
          <p:cNvSpPr txBox="1"/>
          <p:nvPr/>
        </p:nvSpPr>
        <p:spPr>
          <a:xfrm>
            <a:off x="62451" y="258217"/>
            <a:ext cx="645446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REX RE2020 en résidentiel collectif</a:t>
            </a:r>
          </a:p>
        </p:txBody>
      </p:sp>
    </p:spTree>
    <p:extLst>
      <p:ext uri="{BB962C8B-B14F-4D97-AF65-F5344CB8AC3E}">
        <p14:creationId xmlns:p14="http://schemas.microsoft.com/office/powerpoint/2010/main" val="3798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1F8A99-7A72-D2D2-3355-0CAFD30F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en-GB" smtClean="0"/>
              <a:t>36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EE34A0-8BB4-623C-A56E-BC6A709965BE}"/>
              </a:ext>
            </a:extLst>
          </p:cNvPr>
          <p:cNvSpPr txBox="1"/>
          <p:nvPr/>
        </p:nvSpPr>
        <p:spPr>
          <a:xfrm>
            <a:off x="448887" y="797944"/>
            <a:ext cx="1041863" cy="9954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7802EB-80D3-2248-090D-F0C6F66E6130}"/>
              </a:ext>
            </a:extLst>
          </p:cNvPr>
          <p:cNvSpPr txBox="1"/>
          <p:nvPr/>
        </p:nvSpPr>
        <p:spPr>
          <a:xfrm flipH="1">
            <a:off x="288746" y="1793366"/>
            <a:ext cx="1133890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Valeur forfaitaire lot 8.1 CVC : </a:t>
            </a:r>
            <a:endParaRPr lang="fr-FR" sz="2000" b="1" dirty="0">
              <a:cs typeface="Calibri"/>
            </a:endParaRPr>
          </a:p>
          <a:p>
            <a:pPr lvl="2" algn="just">
              <a:spcBef>
                <a:spcPts val="1200"/>
              </a:spcBef>
            </a:pPr>
            <a:r>
              <a:rPr lang="fr-FR" sz="2000" dirty="0"/>
              <a:t>Solution Gaz, Réseau de chaleur, PAC collective avec PEP </a:t>
            </a:r>
            <a:r>
              <a:rPr lang="fr-FR" sz="2000" dirty="0">
                <a:sym typeface="Wingdings" panose="05000000000000000000" pitchFamily="2" charset="2"/>
              </a:rPr>
              <a:t> souvent inférieure au forfait</a:t>
            </a:r>
            <a:endParaRPr lang="fr-FR" sz="2000" dirty="0">
              <a:cs typeface="Calibri"/>
            </a:endParaRPr>
          </a:p>
          <a:p>
            <a:pPr lvl="2" algn="just">
              <a:spcBef>
                <a:spcPts val="1200"/>
              </a:spcBef>
            </a:pPr>
            <a:r>
              <a:rPr lang="fr-FR" sz="2000" dirty="0">
                <a:sym typeface="Wingdings" panose="05000000000000000000" pitchFamily="2" charset="2"/>
              </a:rPr>
              <a:t>Forfait souvent mobilisé pour les autres solutions</a:t>
            </a:r>
            <a:endParaRPr lang="fr-FR" sz="2000" dirty="0">
              <a:cs typeface="Calibri"/>
            </a:endParaRPr>
          </a:p>
          <a:p>
            <a:pPr lvl="2" algn="just">
              <a:spcBef>
                <a:spcPts val="1200"/>
              </a:spcBef>
            </a:pPr>
            <a:r>
              <a:rPr lang="fr-FR" sz="2000" dirty="0"/>
              <a:t>	</a:t>
            </a:r>
            <a:endParaRPr lang="fr-FR" sz="2000" dirty="0">
              <a:cs typeface="Calibri"/>
            </a:endParaRP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Modulation </a:t>
            </a:r>
            <a:r>
              <a:rPr lang="fr-FR" sz="2000" b="1" dirty="0" err="1"/>
              <a:t>MiDED</a:t>
            </a:r>
            <a:r>
              <a:rPr lang="fr-FR" sz="2000" b="1" dirty="0"/>
              <a:t> en fonction du poids carbone des lots forfaitaires et des DED </a:t>
            </a:r>
            <a:r>
              <a:rPr lang="fr-FR" sz="2000" dirty="0"/>
              <a:t>(</a:t>
            </a:r>
            <a:r>
              <a:rPr lang="fr-FR" sz="2000" dirty="0" err="1"/>
              <a:t>IcDED</a:t>
            </a:r>
            <a:r>
              <a:rPr lang="fr-FR" sz="2000" dirty="0"/>
              <a:t>)</a:t>
            </a:r>
            <a:endParaRPr lang="fr-FR" sz="2000" dirty="0">
              <a:cs typeface="Calibri"/>
            </a:endParaRPr>
          </a:p>
          <a:p>
            <a:pPr lvl="1" algn="just"/>
            <a:r>
              <a:rPr lang="fr-FR" sz="2000" b="1" dirty="0">
                <a:sym typeface="Wingdings" panose="05000000000000000000" pitchFamily="2" charset="2"/>
              </a:rPr>
              <a:t>      </a:t>
            </a:r>
            <a:r>
              <a:rPr lang="fr-FR" sz="2000" b="1" i="1" dirty="0">
                <a:sym typeface="Wingdings" panose="05000000000000000000" pitchFamily="2" charset="2"/>
              </a:rPr>
              <a:t>Si </a:t>
            </a:r>
            <a:r>
              <a:rPr lang="fr-FR" sz="2000" b="1" i="1" dirty="0" err="1">
                <a:sym typeface="Wingdings" panose="05000000000000000000" pitchFamily="2" charset="2"/>
              </a:rPr>
              <a:t>Ic</a:t>
            </a:r>
            <a:r>
              <a:rPr lang="fr-FR" sz="2000" b="1" i="1" dirty="0">
                <a:sym typeface="Wingdings" panose="05000000000000000000" pitchFamily="2" charset="2"/>
              </a:rPr>
              <a:t> DED &gt; </a:t>
            </a:r>
            <a:r>
              <a:rPr lang="fr-FR" sz="2000" b="1" i="1" dirty="0"/>
              <a:t>250 kgCO2/m²shab, alors réhausse du seuil </a:t>
            </a:r>
            <a:r>
              <a:rPr lang="fr-FR" sz="2000" b="1" i="1" dirty="0" err="1"/>
              <a:t>Ic</a:t>
            </a:r>
            <a:r>
              <a:rPr lang="fr-FR" sz="2000" b="1" i="1" dirty="0"/>
              <a:t> Construction de 30% x (</a:t>
            </a:r>
            <a:r>
              <a:rPr lang="fr-FR" sz="2000" b="1" i="1" dirty="0" err="1"/>
              <a:t>Ic</a:t>
            </a:r>
            <a:r>
              <a:rPr lang="fr-FR" sz="2000" b="1" i="1" dirty="0"/>
              <a:t> DED – 250)</a:t>
            </a:r>
            <a:endParaRPr lang="fr-FR" sz="2000" b="1" i="1" dirty="0">
              <a:cs typeface="Calibri"/>
            </a:endParaRPr>
          </a:p>
          <a:p>
            <a:pPr lvl="1" algn="just">
              <a:spcBef>
                <a:spcPts val="1200"/>
              </a:spcBef>
            </a:pPr>
            <a:r>
              <a:rPr lang="fr-FR" sz="2000" dirty="0">
                <a:sym typeface="Wingdings" panose="05000000000000000000" pitchFamily="2" charset="2"/>
              </a:rPr>
              <a:t>       Seuil de déclenchement à 250 rarement atteint !</a:t>
            </a:r>
            <a:endParaRPr lang="fr-FR" sz="2000" dirty="0">
              <a:cs typeface="Calibri"/>
            </a:endParaRPr>
          </a:p>
          <a:p>
            <a:pPr lvl="1" algn="just">
              <a:spcBef>
                <a:spcPts val="1200"/>
              </a:spcBef>
            </a:pPr>
            <a:r>
              <a:rPr lang="fr-FR" sz="2000" dirty="0">
                <a:sym typeface="Wingdings" panose="05000000000000000000" pitchFamily="2" charset="2"/>
              </a:rPr>
              <a:t>Le seuil 2022 va être de plus en plus simple à respecter au fur et à mesure que les données par défaut disparaîtront. La modulation des DED aurait pu atténuer ce phénomène. </a:t>
            </a:r>
            <a:endParaRPr lang="fr-FR" sz="2000" b="1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620E76-D9BF-D46C-740B-E23FB05B73E5}"/>
              </a:ext>
            </a:extLst>
          </p:cNvPr>
          <p:cNvSpPr txBox="1"/>
          <p:nvPr/>
        </p:nvSpPr>
        <p:spPr>
          <a:xfrm flipH="1">
            <a:off x="1429788" y="1026061"/>
            <a:ext cx="72209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err="1"/>
              <a:t>Ic</a:t>
            </a:r>
            <a:r>
              <a:rPr lang="fr-FR" sz="2400" b="1"/>
              <a:t> Construction </a:t>
            </a:r>
          </a:p>
        </p:txBody>
      </p:sp>
      <p:pic>
        <p:nvPicPr>
          <p:cNvPr id="4" name="Picture 26" descr="POUGET Consultants | Bureau d'études thermiques et fluides">
            <a:extLst>
              <a:ext uri="{FF2B5EF4-FFF2-40B4-BE49-F238E27FC236}">
                <a16:creationId xmlns:a16="http://schemas.microsoft.com/office/drawing/2014/main" id="{43F4D4BA-A9EB-836F-5FFE-15290E052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0"/>
          <a:stretch/>
        </p:blipFill>
        <p:spPr bwMode="auto">
          <a:xfrm>
            <a:off x="8460316" y="5869014"/>
            <a:ext cx="2513191" cy="8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F14BDA-9884-DAB0-DF9C-87C8CA36906F}"/>
              </a:ext>
            </a:extLst>
          </p:cNvPr>
          <p:cNvSpPr/>
          <p:nvPr/>
        </p:nvSpPr>
        <p:spPr>
          <a:xfrm>
            <a:off x="7359875" y="306083"/>
            <a:ext cx="3603756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>
              <a:spcBef>
                <a:spcPts val="1200"/>
              </a:spcBef>
            </a:pPr>
            <a:r>
              <a:rPr lang="fr-FR" sz="2400" b="1" dirty="0">
                <a:solidFill>
                  <a:schemeClr val="tx1"/>
                </a:solidFill>
                <a:cs typeface="Arial" panose="020B0604020202020204" pitchFamily="34" charset="0"/>
              </a:rPr>
              <a:t>Premiers enseignements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B2B008-0C89-AC71-BB8A-57E8CB31C403}"/>
              </a:ext>
            </a:extLst>
          </p:cNvPr>
          <p:cNvSpPr txBox="1"/>
          <p:nvPr/>
        </p:nvSpPr>
        <p:spPr>
          <a:xfrm>
            <a:off x="62451" y="258217"/>
            <a:ext cx="645446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REX RE2020 en résidentiel collectif</a:t>
            </a:r>
          </a:p>
        </p:txBody>
      </p:sp>
    </p:spTree>
    <p:extLst>
      <p:ext uri="{BB962C8B-B14F-4D97-AF65-F5344CB8AC3E}">
        <p14:creationId xmlns:p14="http://schemas.microsoft.com/office/powerpoint/2010/main" val="3066665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1F8A99-7A72-D2D2-3355-0CAFD30F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en-GB" smtClean="0"/>
              <a:t>37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EE34A0-8BB4-623C-A56E-BC6A709965BE}"/>
              </a:ext>
            </a:extLst>
          </p:cNvPr>
          <p:cNvSpPr txBox="1"/>
          <p:nvPr/>
        </p:nvSpPr>
        <p:spPr>
          <a:xfrm>
            <a:off x="448887" y="797944"/>
            <a:ext cx="1041863" cy="9954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7802EB-80D3-2248-090D-F0C6F66E6130}"/>
              </a:ext>
            </a:extLst>
          </p:cNvPr>
          <p:cNvSpPr txBox="1"/>
          <p:nvPr/>
        </p:nvSpPr>
        <p:spPr>
          <a:xfrm flipH="1">
            <a:off x="604045" y="1793365"/>
            <a:ext cx="74949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/>
              <a:t>Respecter </a:t>
            </a:r>
            <a:r>
              <a:rPr lang="fr-FR" sz="2000" b="1" u="sng"/>
              <a:t>dès aujourd’hui </a:t>
            </a:r>
            <a:r>
              <a:rPr lang="fr-FR" sz="2000" b="1"/>
              <a:t>les seuils de demain?</a:t>
            </a:r>
          </a:p>
          <a:p>
            <a:pPr marL="1073150" lvl="1" indent="-271463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/>
              <a:t>Seuil 2025 :</a:t>
            </a:r>
          </a:p>
          <a:p>
            <a:pPr marL="1258888" lvl="2" indent="-271463" algn="just">
              <a:buFont typeface="Arial" panose="020B0604020202020204" pitchFamily="34" charset="0"/>
              <a:buChar char="•"/>
            </a:pPr>
            <a:r>
              <a:rPr lang="fr-FR" sz="2000"/>
              <a:t>Béton bas carbone + second œuvre décarboné</a:t>
            </a:r>
          </a:p>
          <a:p>
            <a:pPr marL="1258888" lvl="2" indent="-271463" algn="just">
              <a:buFont typeface="Arial" panose="020B0604020202020204" pitchFamily="34" charset="0"/>
              <a:buChar char="•"/>
            </a:pPr>
            <a:r>
              <a:rPr lang="fr-FR" sz="2000"/>
              <a:t>Mixité bois-béton</a:t>
            </a:r>
          </a:p>
          <a:p>
            <a:pPr marL="1073150" lvl="1" indent="-271463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/>
              <a:t>Seuil 2028 :</a:t>
            </a:r>
          </a:p>
          <a:p>
            <a:pPr marL="1258888" lvl="2" indent="-271463" algn="just">
              <a:buFont typeface="Arial" panose="020B0604020202020204" pitchFamily="34" charset="0"/>
              <a:buChar char="•"/>
            </a:pPr>
            <a:r>
              <a:rPr lang="fr-FR" sz="2000"/>
              <a:t>Mixité bois-béton bas carbone + second œuvre décarboné</a:t>
            </a:r>
          </a:p>
          <a:p>
            <a:pPr marL="1258888" lvl="2" indent="-271463" algn="just">
              <a:buFont typeface="Arial" panose="020B0604020202020204" pitchFamily="34" charset="0"/>
              <a:buChar char="•"/>
            </a:pPr>
            <a:r>
              <a:rPr lang="fr-FR" sz="2000"/>
              <a:t>Structure bois </a:t>
            </a:r>
          </a:p>
          <a:p>
            <a:pPr marL="1073150" lvl="1" indent="-271463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/>
              <a:t>Seuil 2031 : </a:t>
            </a:r>
          </a:p>
          <a:p>
            <a:pPr marL="1258888" lvl="2" indent="-271463" algn="just">
              <a:buFont typeface="Arial" panose="020B0604020202020204" pitchFamily="34" charset="0"/>
              <a:buChar char="•"/>
            </a:pPr>
            <a:r>
              <a:rPr lang="fr-FR" sz="2000"/>
              <a:t>Structure bois + Bâtiment compact + Toiture légère    + Surface vitrée 20% de la </a:t>
            </a:r>
            <a:r>
              <a:rPr lang="fr-FR" sz="2000" err="1"/>
              <a:t>Shab</a:t>
            </a:r>
            <a:r>
              <a:rPr lang="fr-FR" sz="2000"/>
              <a:t> + Revêtement extérieur bois ou enduit + Second œuvre bas carbone + CVC à faible impact (ex : RCU, PAC avec PEP).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620E76-D9BF-D46C-740B-E23FB05B73E5}"/>
              </a:ext>
            </a:extLst>
          </p:cNvPr>
          <p:cNvSpPr txBox="1"/>
          <p:nvPr/>
        </p:nvSpPr>
        <p:spPr>
          <a:xfrm flipH="1">
            <a:off x="1429788" y="1026061"/>
            <a:ext cx="72209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err="1"/>
              <a:t>Ic</a:t>
            </a:r>
            <a:r>
              <a:rPr lang="fr-FR" sz="2400" b="1"/>
              <a:t> Construction </a:t>
            </a:r>
          </a:p>
        </p:txBody>
      </p:sp>
      <p:pic>
        <p:nvPicPr>
          <p:cNvPr id="4" name="Picture 26" descr="POUGET Consultants | Bureau d'études thermiques et fluides">
            <a:extLst>
              <a:ext uri="{FF2B5EF4-FFF2-40B4-BE49-F238E27FC236}">
                <a16:creationId xmlns:a16="http://schemas.microsoft.com/office/drawing/2014/main" id="{43F4D4BA-A9EB-836F-5FFE-15290E052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0"/>
          <a:stretch/>
        </p:blipFill>
        <p:spPr bwMode="auto">
          <a:xfrm>
            <a:off x="8460316" y="5869014"/>
            <a:ext cx="2513191" cy="8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10D7E3C-FCAE-6D93-138F-1A0FBAD535C8}"/>
              </a:ext>
            </a:extLst>
          </p:cNvPr>
          <p:cNvSpPr txBox="1"/>
          <p:nvPr/>
        </p:nvSpPr>
        <p:spPr>
          <a:xfrm flipH="1">
            <a:off x="8328436" y="2047154"/>
            <a:ext cx="3603756" cy="32624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just">
              <a:spcBef>
                <a:spcPts val="1200"/>
              </a:spcBef>
            </a:pPr>
            <a:r>
              <a:rPr lang="fr-FR" b="1" i="1" dirty="0"/>
              <a:t>La difficulté de respecter les seuils de </a:t>
            </a:r>
            <a:r>
              <a:rPr lang="fr-FR" b="1" i="1" u="sng" dirty="0"/>
              <a:t>demain</a:t>
            </a:r>
            <a:r>
              <a:rPr lang="fr-FR" b="1" i="1" dirty="0"/>
              <a:t> dépendra : </a:t>
            </a:r>
          </a:p>
          <a:p>
            <a:pPr marL="285750" lvl="1" indent="-28575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FR" sz="1600" i="1" dirty="0"/>
              <a:t>Des optimisations à venir des FDES (données plus nombreuses et précises, optimisation des process de fabrication),</a:t>
            </a:r>
          </a:p>
          <a:p>
            <a:pPr marL="285750" lvl="1" indent="-28575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FR" sz="1600" i="1" dirty="0"/>
              <a:t>Des évolutions de norme ACV produit (amendement A2),</a:t>
            </a:r>
          </a:p>
          <a:p>
            <a:pPr marL="285750" lvl="1" indent="-28575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FR" sz="1600" i="1" dirty="0"/>
              <a:t>De l’avenir des lots électricité, CVC et plomberie,</a:t>
            </a:r>
          </a:p>
          <a:p>
            <a:pPr marL="285750" lvl="1" indent="-28575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FR" sz="1600" i="1" dirty="0"/>
              <a:t>De l’acquisition de reflexes de conception bas carbone.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A982AF-507C-A7A3-E17E-665BF8C3EF47}"/>
              </a:ext>
            </a:extLst>
          </p:cNvPr>
          <p:cNvSpPr/>
          <p:nvPr/>
        </p:nvSpPr>
        <p:spPr>
          <a:xfrm>
            <a:off x="7359875" y="306083"/>
            <a:ext cx="3603756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>
              <a:spcBef>
                <a:spcPts val="1200"/>
              </a:spcBef>
            </a:pPr>
            <a:r>
              <a:rPr lang="fr-FR" sz="2400" b="1" dirty="0">
                <a:solidFill>
                  <a:schemeClr val="tx1"/>
                </a:solidFill>
                <a:cs typeface="Arial" panose="020B0604020202020204" pitchFamily="34" charset="0"/>
              </a:rPr>
              <a:t>Premiers enseignements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1E864-BC12-1A62-06CF-2E04A36C9A06}"/>
              </a:ext>
            </a:extLst>
          </p:cNvPr>
          <p:cNvSpPr txBox="1"/>
          <p:nvPr/>
        </p:nvSpPr>
        <p:spPr>
          <a:xfrm>
            <a:off x="62451" y="258217"/>
            <a:ext cx="645446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REX RE2020 en résidentiel collectif</a:t>
            </a:r>
          </a:p>
        </p:txBody>
      </p:sp>
    </p:spTree>
    <p:extLst>
      <p:ext uri="{BB962C8B-B14F-4D97-AF65-F5344CB8AC3E}">
        <p14:creationId xmlns:p14="http://schemas.microsoft.com/office/powerpoint/2010/main" val="788049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1F8A99-7A72-D2D2-3355-0CAFD30F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en-GB" smtClean="0"/>
              <a:t>38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EE34A0-8BB4-623C-A56E-BC6A709965BE}"/>
              </a:ext>
            </a:extLst>
          </p:cNvPr>
          <p:cNvSpPr txBox="1"/>
          <p:nvPr/>
        </p:nvSpPr>
        <p:spPr>
          <a:xfrm>
            <a:off x="1484585" y="1801315"/>
            <a:ext cx="1041863" cy="9954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620E76-D9BF-D46C-740B-E23FB05B73E5}"/>
              </a:ext>
            </a:extLst>
          </p:cNvPr>
          <p:cNvSpPr txBox="1"/>
          <p:nvPr/>
        </p:nvSpPr>
        <p:spPr>
          <a:xfrm flipH="1">
            <a:off x="2465486" y="2029432"/>
            <a:ext cx="72209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/>
              <a:t>REX RE2020 en résidentiel collectif</a:t>
            </a:r>
          </a:p>
        </p:txBody>
      </p:sp>
      <p:pic>
        <p:nvPicPr>
          <p:cNvPr id="4" name="Picture 26" descr="POUGET Consultants | Bureau d'études thermiques et fluides">
            <a:extLst>
              <a:ext uri="{FF2B5EF4-FFF2-40B4-BE49-F238E27FC236}">
                <a16:creationId xmlns:a16="http://schemas.microsoft.com/office/drawing/2014/main" id="{43F4D4BA-A9EB-836F-5FFE-15290E052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0"/>
          <a:stretch/>
        </p:blipFill>
        <p:spPr bwMode="auto">
          <a:xfrm>
            <a:off x="8460316" y="5869014"/>
            <a:ext cx="2513191" cy="8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8282241-D25F-2B7B-7B1D-E64D3235001C}"/>
              </a:ext>
            </a:extLst>
          </p:cNvPr>
          <p:cNvSpPr txBox="1"/>
          <p:nvPr/>
        </p:nvSpPr>
        <p:spPr>
          <a:xfrm>
            <a:off x="1484585" y="3563553"/>
            <a:ext cx="1041863" cy="99542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B8AFA03-EE38-DC17-A3BE-1751CE353037}"/>
              </a:ext>
            </a:extLst>
          </p:cNvPr>
          <p:cNvSpPr txBox="1"/>
          <p:nvPr/>
        </p:nvSpPr>
        <p:spPr>
          <a:xfrm flipH="1">
            <a:off x="2369264" y="3830431"/>
            <a:ext cx="729718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REX RE2020 en Bureau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6E12F-89B2-2BD3-828D-EEC0F5ADCEFD}"/>
              </a:ext>
            </a:extLst>
          </p:cNvPr>
          <p:cNvSpPr/>
          <p:nvPr/>
        </p:nvSpPr>
        <p:spPr>
          <a:xfrm>
            <a:off x="7359875" y="306083"/>
            <a:ext cx="3603756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>
              <a:spcBef>
                <a:spcPts val="1200"/>
              </a:spcBef>
            </a:pPr>
            <a:r>
              <a:rPr lang="fr-FR" sz="2400" b="1" dirty="0">
                <a:solidFill>
                  <a:schemeClr val="tx1"/>
                </a:solidFill>
                <a:cs typeface="Arial" panose="020B0604020202020204" pitchFamily="34" charset="0"/>
              </a:rPr>
              <a:t>Premiers enseignements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6075C0-FE32-45DB-F3B6-D6D24CF94527}"/>
              </a:ext>
            </a:extLst>
          </p:cNvPr>
          <p:cNvSpPr txBox="1"/>
          <p:nvPr/>
        </p:nvSpPr>
        <p:spPr>
          <a:xfrm>
            <a:off x="62451" y="258217"/>
            <a:ext cx="645446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400" b="1" dirty="0"/>
              <a:t>Mise en application de la RE2020</a:t>
            </a:r>
          </a:p>
        </p:txBody>
      </p:sp>
    </p:spTree>
    <p:extLst>
      <p:ext uri="{BB962C8B-B14F-4D97-AF65-F5344CB8AC3E}">
        <p14:creationId xmlns:p14="http://schemas.microsoft.com/office/powerpoint/2010/main" val="2469314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1F8A99-7A72-D2D2-3355-0CAFD30F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en-GB" smtClean="0"/>
              <a:t>39</a:t>
            </a:fld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7802EB-80D3-2248-090D-F0C6F66E6130}"/>
              </a:ext>
            </a:extLst>
          </p:cNvPr>
          <p:cNvSpPr txBox="1"/>
          <p:nvPr/>
        </p:nvSpPr>
        <p:spPr>
          <a:xfrm flipH="1">
            <a:off x="604049" y="1793365"/>
            <a:ext cx="11068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ts val="1200"/>
              </a:spcBef>
            </a:pPr>
            <a:endParaRPr lang="fr-FR" sz="2000"/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2000"/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2000"/>
          </a:p>
        </p:txBody>
      </p:sp>
      <p:pic>
        <p:nvPicPr>
          <p:cNvPr id="4" name="Picture 26" descr="POUGET Consultants | Bureau d'études thermiques et fluides">
            <a:extLst>
              <a:ext uri="{FF2B5EF4-FFF2-40B4-BE49-F238E27FC236}">
                <a16:creationId xmlns:a16="http://schemas.microsoft.com/office/drawing/2014/main" id="{43F4D4BA-A9EB-836F-5FFE-15290E052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0"/>
          <a:stretch/>
        </p:blipFill>
        <p:spPr bwMode="auto">
          <a:xfrm>
            <a:off x="8460316" y="5869014"/>
            <a:ext cx="2513191" cy="8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704FFC5-EFD8-79D8-5929-841DA62E821D}"/>
              </a:ext>
            </a:extLst>
          </p:cNvPr>
          <p:cNvSpPr txBox="1"/>
          <p:nvPr/>
        </p:nvSpPr>
        <p:spPr>
          <a:xfrm flipH="1">
            <a:off x="519741" y="1559982"/>
            <a:ext cx="1053670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Bbio : </a:t>
            </a:r>
            <a:r>
              <a:rPr lang="fr-FR" sz="2000" dirty="0"/>
              <a:t>seuil dimensionnant dès 2022, impact sur la conception architecturale (surface vitrée, protection solaire, façade rideaux, ratio d’ouverture de baie).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DH : </a:t>
            </a:r>
            <a:r>
              <a:rPr lang="fr-FR" sz="2000" dirty="0"/>
              <a:t>impact fort dans le sud-est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Cep, Cep.nr et </a:t>
            </a:r>
            <a:r>
              <a:rPr lang="fr-FR" sz="2000" b="1" dirty="0" err="1"/>
              <a:t>Ic</a:t>
            </a:r>
            <a:r>
              <a:rPr lang="fr-FR" sz="2000" b="1" dirty="0"/>
              <a:t> Energie : 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100% gaz souvent contraint dès 2022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Meilleures solutions techniques à mobiliser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err="1"/>
              <a:t>Ic</a:t>
            </a:r>
            <a:r>
              <a:rPr lang="fr-FR" sz="2000" b="1" dirty="0"/>
              <a:t> Construction : 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err="1"/>
              <a:t>MiDED</a:t>
            </a:r>
            <a:r>
              <a:rPr lang="fr-FR" sz="2000" dirty="0"/>
              <a:t> souvent déclenché !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Seuil 2022 dimensionnant (revêtement façade, surface vitrée, façade rideaux, faux plancher et faux plafond, végétalisation, PV…)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Seuil 2025 : marche plus haute qu’en résidentiel!</a:t>
            </a:r>
          </a:p>
          <a:p>
            <a:pPr marL="800100" lvl="1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BB8BF8-EFC6-EE90-FA30-81A6637AB732}"/>
              </a:ext>
            </a:extLst>
          </p:cNvPr>
          <p:cNvSpPr/>
          <p:nvPr/>
        </p:nvSpPr>
        <p:spPr>
          <a:xfrm>
            <a:off x="7359875" y="306083"/>
            <a:ext cx="3603756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>
              <a:spcBef>
                <a:spcPts val="1200"/>
              </a:spcBef>
            </a:pPr>
            <a:r>
              <a:rPr lang="fr-FR" sz="2400" b="1" dirty="0">
                <a:solidFill>
                  <a:schemeClr val="tx1"/>
                </a:solidFill>
                <a:cs typeface="Arial" panose="020B0604020202020204" pitchFamily="34" charset="0"/>
              </a:rPr>
              <a:t>Premiers enseignements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1458AB4-981C-09C4-C433-8E1F35F7F6EC}"/>
              </a:ext>
            </a:extLst>
          </p:cNvPr>
          <p:cNvSpPr txBox="1"/>
          <p:nvPr/>
        </p:nvSpPr>
        <p:spPr>
          <a:xfrm>
            <a:off x="62451" y="258217"/>
            <a:ext cx="645446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400" b="1" dirty="0"/>
              <a:t>REX RE2020 en Bureau </a:t>
            </a:r>
          </a:p>
        </p:txBody>
      </p:sp>
    </p:spTree>
    <p:extLst>
      <p:ext uri="{BB962C8B-B14F-4D97-AF65-F5344CB8AC3E}">
        <p14:creationId xmlns:p14="http://schemas.microsoft.com/office/powerpoint/2010/main" val="131615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4563D-9E27-8046-20D1-5A28FB33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9" y="312928"/>
            <a:ext cx="6767900" cy="1051415"/>
          </a:xfrm>
        </p:spPr>
        <p:txBody>
          <a:bodyPr>
            <a:normAutofit/>
          </a:bodyPr>
          <a:lstStyle/>
          <a:p>
            <a:r>
              <a:rPr lang="fr-FR"/>
              <a:t>Contexte : historique de la RE2020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EBA606-D2CE-7D06-9C9E-615655ED2B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2504" y="459224"/>
            <a:ext cx="4109470" cy="413799"/>
          </a:xfrm>
        </p:spPr>
        <p:txBody>
          <a:bodyPr>
            <a:normAutofit/>
          </a:bodyPr>
          <a:lstStyle/>
          <a:p>
            <a:r>
              <a:rPr lang="fr-FR"/>
              <a:t>Introduction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74DD6E-4C06-AE21-45E0-5CEDDCCEB3AB}"/>
              </a:ext>
            </a:extLst>
          </p:cNvPr>
          <p:cNvSpPr txBox="1"/>
          <p:nvPr/>
        </p:nvSpPr>
        <p:spPr>
          <a:xfrm>
            <a:off x="11511419" y="0"/>
            <a:ext cx="68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CRO</a:t>
            </a:r>
          </a:p>
        </p:txBody>
      </p:sp>
      <p:sp>
        <p:nvSpPr>
          <p:cNvPr id="63" name="Arrow: Chevron 55">
            <a:extLst>
              <a:ext uri="{FF2B5EF4-FFF2-40B4-BE49-F238E27FC236}">
                <a16:creationId xmlns:a16="http://schemas.microsoft.com/office/drawing/2014/main" id="{2050D412-BFE9-42D8-F973-405A2048BCD2}"/>
              </a:ext>
            </a:extLst>
          </p:cNvPr>
          <p:cNvSpPr/>
          <p:nvPr/>
        </p:nvSpPr>
        <p:spPr>
          <a:xfrm>
            <a:off x="1039572" y="2172480"/>
            <a:ext cx="3566061" cy="1176498"/>
          </a:xfrm>
          <a:prstGeom prst="chevron">
            <a:avLst>
              <a:gd name="adj" fmla="val 27858"/>
            </a:avLst>
          </a:prstGeom>
          <a:solidFill>
            <a:srgbClr val="28324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54B"/>
              </a:buClr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Arial" pitchFamily="-105" charset="-52"/>
              <a:cs typeface="Century Gothic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54B"/>
              </a:buClr>
              <a:buSzTx/>
              <a:buFontTx/>
              <a:buNone/>
              <a:tabLst/>
              <a:defRPr/>
            </a:pPr>
            <a:r>
              <a:rPr lang="fr-FR" sz="2400" b="1" kern="0">
                <a:solidFill>
                  <a:srgbClr val="FFFFFF"/>
                </a:solidFill>
                <a:latin typeface="Century Gothic"/>
                <a:ea typeface="Arial" pitchFamily="-105" charset="-52"/>
                <a:cs typeface="Century Gothic"/>
              </a:rPr>
              <a:t>RT2012</a:t>
            </a:r>
            <a:endParaRPr kumimoji="0" lang="fr-FR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Arial" pitchFamily="-105" charset="-52"/>
              <a:cs typeface="Century Gothic"/>
            </a:endParaRPr>
          </a:p>
        </p:txBody>
      </p:sp>
      <p:sp>
        <p:nvSpPr>
          <p:cNvPr id="64" name="Arrow: Chevron 55">
            <a:extLst>
              <a:ext uri="{FF2B5EF4-FFF2-40B4-BE49-F238E27FC236}">
                <a16:creationId xmlns:a16="http://schemas.microsoft.com/office/drawing/2014/main" id="{1A473563-A3EC-5AE7-D6A8-4EE7884EFF36}"/>
              </a:ext>
            </a:extLst>
          </p:cNvPr>
          <p:cNvSpPr/>
          <p:nvPr/>
        </p:nvSpPr>
        <p:spPr>
          <a:xfrm>
            <a:off x="4344003" y="2172480"/>
            <a:ext cx="3566061" cy="1176498"/>
          </a:xfrm>
          <a:prstGeom prst="chevron">
            <a:avLst>
              <a:gd name="adj" fmla="val 27858"/>
            </a:avLst>
          </a:prstGeom>
          <a:solidFill>
            <a:srgbClr val="283246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54B"/>
              </a:buClr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Arial" pitchFamily="-105" charset="-52"/>
              <a:cs typeface="Century Gothic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54B"/>
              </a:buClr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rial" pitchFamily="-105" charset="-52"/>
                <a:cs typeface="Century Gothic"/>
              </a:rPr>
              <a:t>Expérimentation E+C-</a:t>
            </a:r>
            <a:endParaRPr kumimoji="0" lang="fr-FR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Arial" pitchFamily="-105" charset="-52"/>
              <a:cs typeface="Century Gothic"/>
            </a:endParaRPr>
          </a:p>
        </p:txBody>
      </p:sp>
      <p:sp>
        <p:nvSpPr>
          <p:cNvPr id="65" name="Arrow: Chevron 55">
            <a:extLst>
              <a:ext uri="{FF2B5EF4-FFF2-40B4-BE49-F238E27FC236}">
                <a16:creationId xmlns:a16="http://schemas.microsoft.com/office/drawing/2014/main" id="{B2CDB58E-860B-F1E0-4679-2013533130E5}"/>
              </a:ext>
            </a:extLst>
          </p:cNvPr>
          <p:cNvSpPr/>
          <p:nvPr/>
        </p:nvSpPr>
        <p:spPr>
          <a:xfrm>
            <a:off x="7648434" y="2172480"/>
            <a:ext cx="3566061" cy="1176498"/>
          </a:xfrm>
          <a:prstGeom prst="chevron">
            <a:avLst>
              <a:gd name="adj" fmla="val 27858"/>
            </a:avLst>
          </a:prstGeom>
          <a:solidFill>
            <a:srgbClr val="FF554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54B"/>
              </a:buClr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Arial" pitchFamily="-105" charset="-52"/>
              <a:cs typeface="Century Gothic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54B"/>
              </a:buClr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rial" pitchFamily="-105" charset="-52"/>
                <a:cs typeface="Century Gothic"/>
              </a:rPr>
              <a:t>RE2020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D1752B4-1865-C2D4-DEE3-E26110210E5E}"/>
              </a:ext>
            </a:extLst>
          </p:cNvPr>
          <p:cNvSpPr/>
          <p:nvPr/>
        </p:nvSpPr>
        <p:spPr>
          <a:xfrm>
            <a:off x="1039572" y="3676632"/>
            <a:ext cx="3331136" cy="18258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r>
              <a:rPr 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Réglementation plus exigeante que toutes celle ayant existé précédemment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endParaRPr lang="fr-FR" sz="14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r>
              <a:rPr 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Objectifs calés sur le label BBC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endParaRPr lang="fr-FR" sz="14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DFE8E27-5051-2910-0445-992A39C4A2B5}"/>
              </a:ext>
            </a:extLst>
          </p:cNvPr>
          <p:cNvSpPr/>
          <p:nvPr/>
        </p:nvSpPr>
        <p:spPr>
          <a:xfrm>
            <a:off x="4494886" y="3679821"/>
            <a:ext cx="3180253" cy="18258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r>
              <a:rPr 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Label E+C- créé afin de caler les exigences de la future RE2020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tabLst>
                <a:tab pos="431800" algn="l"/>
              </a:tabLst>
            </a:pPr>
            <a:endParaRPr lang="fr-FR" sz="14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r>
              <a:rPr 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Se compose d’un niveau Énergie évalué par le « bilan BEPOS » et d’un niveau Carbone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AC4CF4-6E4B-A9D0-DE03-7050C47C451F}"/>
              </a:ext>
            </a:extLst>
          </p:cNvPr>
          <p:cNvSpPr/>
          <p:nvPr/>
        </p:nvSpPr>
        <p:spPr>
          <a:xfrm>
            <a:off x="1979015" y="2041972"/>
            <a:ext cx="1506884" cy="342076"/>
          </a:xfrm>
          <a:prstGeom prst="rect">
            <a:avLst/>
          </a:prstGeom>
          <a:solidFill>
            <a:srgbClr val="283246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54B"/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rial" pitchFamily="-105" charset="-52"/>
                <a:cs typeface="Century Gothic"/>
              </a:rPr>
              <a:t>2012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13F3778-9627-2A5F-4E77-C7EFE099E028}"/>
              </a:ext>
            </a:extLst>
          </p:cNvPr>
          <p:cNvSpPr/>
          <p:nvPr/>
        </p:nvSpPr>
        <p:spPr>
          <a:xfrm>
            <a:off x="4858885" y="2041972"/>
            <a:ext cx="2503136" cy="342076"/>
          </a:xfrm>
          <a:prstGeom prst="rect">
            <a:avLst/>
          </a:prstGeom>
          <a:solidFill>
            <a:srgbClr val="283246">
              <a:lumMod val="60000"/>
              <a:lumOff val="40000"/>
            </a:srgbClr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54B"/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rial" pitchFamily="-105" charset="-52"/>
                <a:cs typeface="Century Gothic"/>
              </a:rPr>
              <a:t>2016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05466EB-61FA-FC1C-DD90-2599B270BCE2}"/>
              </a:ext>
            </a:extLst>
          </p:cNvPr>
          <p:cNvSpPr/>
          <p:nvPr/>
        </p:nvSpPr>
        <p:spPr>
          <a:xfrm>
            <a:off x="8341749" y="2041972"/>
            <a:ext cx="1948485" cy="342076"/>
          </a:xfrm>
          <a:prstGeom prst="rect">
            <a:avLst/>
          </a:prstGeom>
          <a:solidFill>
            <a:srgbClr val="FF554B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54B"/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rial" pitchFamily="-105" charset="-52"/>
                <a:cs typeface="Century Gothic"/>
              </a:rPr>
              <a:t>2020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5D57D8D-DD9A-E711-44AE-CF32FA886577}"/>
              </a:ext>
            </a:extLst>
          </p:cNvPr>
          <p:cNvSpPr/>
          <p:nvPr/>
        </p:nvSpPr>
        <p:spPr>
          <a:xfrm>
            <a:off x="7752569" y="3648666"/>
            <a:ext cx="3180253" cy="18258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r>
              <a:rPr 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Nouvelle réglementation entrée en vigueur au 1er janvier 2022 et remplaçant la RT2012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endParaRPr lang="fr-FR" sz="14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554B"/>
              </a:buClr>
              <a:buSzPct val="100000"/>
              <a:buFont typeface="Police système Courant"/>
              <a:buChar char="●"/>
              <a:tabLst>
                <a:tab pos="431800" algn="l"/>
              </a:tabLst>
            </a:pPr>
            <a:r>
              <a:rPr 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Mise en place de nouveaux indicateurs énergie, carbone, et de la notion de confort d’été</a:t>
            </a:r>
          </a:p>
        </p:txBody>
      </p:sp>
    </p:spTree>
    <p:extLst>
      <p:ext uri="{BB962C8B-B14F-4D97-AF65-F5344CB8AC3E}">
        <p14:creationId xmlns:p14="http://schemas.microsoft.com/office/powerpoint/2010/main" val="1139049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69EA6A-8868-425D-BD62-6AFB0C75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fr-FR" smtClean="0"/>
              <a:t>40</a:t>
            </a:fld>
            <a:endParaRPr lang="fr-FR" dirty="0"/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C2D4EC96-A8EB-4C85-BF3D-E98633920E74}"/>
              </a:ext>
            </a:extLst>
          </p:cNvPr>
          <p:cNvSpPr/>
          <p:nvPr/>
        </p:nvSpPr>
        <p:spPr>
          <a:xfrm>
            <a:off x="1296785" y="1446415"/>
            <a:ext cx="4716088" cy="1451956"/>
          </a:xfrm>
          <a:prstGeom prst="wedgeRoundRectCallout">
            <a:avLst>
              <a:gd name="adj1" fmla="val 45912"/>
              <a:gd name="adj2" fmla="val 75095"/>
              <a:gd name="adj3" fmla="val 16667"/>
            </a:avLst>
          </a:prstGeom>
          <a:solidFill>
            <a:srgbClr val="D4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0E3F11-0F69-4097-8AB4-8B5FDA6E95F7}"/>
              </a:ext>
            </a:extLst>
          </p:cNvPr>
          <p:cNvSpPr txBox="1"/>
          <p:nvPr/>
        </p:nvSpPr>
        <p:spPr>
          <a:xfrm>
            <a:off x="1435330" y="1903912"/>
            <a:ext cx="4438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1"/>
              <a:t>Temps d’échange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508B07-9D1C-42A4-B694-BD0122F0C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10" y="2504569"/>
            <a:ext cx="3680474" cy="36804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0DE4C7C-4C39-2C6B-14CD-063A0FF338D8}"/>
              </a:ext>
            </a:extLst>
          </p:cNvPr>
          <p:cNvSpPr txBox="1"/>
          <p:nvPr/>
        </p:nvSpPr>
        <p:spPr>
          <a:xfrm>
            <a:off x="62451" y="258217"/>
            <a:ext cx="6795550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400" b="1"/>
              <a:t>Le "thermomètre du carbone" est-il bien étalonné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EC703BB-5B03-A932-F097-CCD45A5C157F}"/>
              </a:ext>
            </a:extLst>
          </p:cNvPr>
          <p:cNvSpPr txBox="1"/>
          <p:nvPr/>
        </p:nvSpPr>
        <p:spPr>
          <a:xfrm>
            <a:off x="11292114" y="0"/>
            <a:ext cx="89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/>
              <a:t>10h31</a:t>
            </a:r>
          </a:p>
        </p:txBody>
      </p:sp>
      <p:pic>
        <p:nvPicPr>
          <p:cNvPr id="8" name="Picture 26" descr="POUGET Consultants | Bureau d'études thermiques et fluides">
            <a:extLst>
              <a:ext uri="{FF2B5EF4-FFF2-40B4-BE49-F238E27FC236}">
                <a16:creationId xmlns:a16="http://schemas.microsoft.com/office/drawing/2014/main" id="{35ACA52C-055E-558D-FF24-00C3D5AAF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0"/>
          <a:stretch/>
        </p:blipFill>
        <p:spPr bwMode="auto">
          <a:xfrm>
            <a:off x="8196832" y="5114464"/>
            <a:ext cx="3428925" cy="109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668F7B-B9D4-DACA-AE99-4992C66451EF}"/>
              </a:ext>
            </a:extLst>
          </p:cNvPr>
          <p:cNvSpPr/>
          <p:nvPr/>
        </p:nvSpPr>
        <p:spPr>
          <a:xfrm>
            <a:off x="7359875" y="306083"/>
            <a:ext cx="3603756" cy="413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>
              <a:spcBef>
                <a:spcPts val="1200"/>
              </a:spcBef>
            </a:pPr>
            <a:r>
              <a:rPr lang="fr-FR" sz="2400" b="1" dirty="0">
                <a:solidFill>
                  <a:schemeClr val="tx1"/>
                </a:solidFill>
                <a:cs typeface="Arial" panose="020B0604020202020204" pitchFamily="34" charset="0"/>
              </a:rPr>
              <a:t>Premiers enseignements</a:t>
            </a:r>
          </a:p>
        </p:txBody>
      </p:sp>
    </p:spTree>
    <p:extLst>
      <p:ext uri="{BB962C8B-B14F-4D97-AF65-F5344CB8AC3E}">
        <p14:creationId xmlns:p14="http://schemas.microsoft.com/office/powerpoint/2010/main" val="2371043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7DE5D6D-293D-4AD7-B03E-67C1E119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fr-FR" smtClean="0"/>
              <a:t>41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2FE469-3EE5-E7C0-CA14-0C1C8F86C76C}"/>
              </a:ext>
            </a:extLst>
          </p:cNvPr>
          <p:cNvSpPr txBox="1"/>
          <p:nvPr/>
        </p:nvSpPr>
        <p:spPr>
          <a:xfrm>
            <a:off x="3658734" y="4124467"/>
            <a:ext cx="4521439" cy="95410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cs typeface="Calibri"/>
              </a:rPr>
              <a:t>Bouygues Immobilier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  <a:cs typeface="Calibri"/>
              </a:rPr>
              <a:t>Julien </a:t>
            </a:r>
            <a:r>
              <a:rPr lang="fr-FR" sz="2800" b="1" dirty="0" err="1">
                <a:solidFill>
                  <a:schemeClr val="bg1"/>
                </a:solidFill>
                <a:cs typeface="Calibri"/>
              </a:rPr>
              <a:t>Brisebourg</a:t>
            </a:r>
            <a:endParaRPr lang="fr-FR" sz="28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D64FB6-D4BD-8EEA-72C4-D048C15B1677}"/>
              </a:ext>
            </a:extLst>
          </p:cNvPr>
          <p:cNvSpPr txBox="1"/>
          <p:nvPr/>
        </p:nvSpPr>
        <p:spPr>
          <a:xfrm>
            <a:off x="11292114" y="0"/>
            <a:ext cx="89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11h05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CDCC02-9FCB-19D4-3B4C-8A786FB14562}"/>
              </a:ext>
            </a:extLst>
          </p:cNvPr>
          <p:cNvSpPr txBox="1"/>
          <p:nvPr/>
        </p:nvSpPr>
        <p:spPr>
          <a:xfrm>
            <a:off x="1495313" y="2951946"/>
            <a:ext cx="64109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en application de la RE2020: REX de projets exemplaires RE2028 et RE2031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C950B4-39FB-55B2-80D2-5C9503356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029" y="3636889"/>
            <a:ext cx="4055259" cy="19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6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F3E58DD-32EB-17F9-A777-50979948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67E25236-CB9F-F71E-34C4-DCD3DB5721D5}"/>
              </a:ext>
            </a:extLst>
          </p:cNvPr>
          <p:cNvGraphicFramePr>
            <a:graphicFrameLocks noGrp="1"/>
          </p:cNvGraphicFramePr>
          <p:nvPr/>
        </p:nvGraphicFramePr>
        <p:xfrm>
          <a:off x="136617" y="1138181"/>
          <a:ext cx="5060681" cy="3186830"/>
        </p:xfrm>
        <a:graphic>
          <a:graphicData uri="http://schemas.openxmlformats.org/drawingml/2006/table">
            <a:tbl>
              <a:tblPr firstRow="1" bandRow="1"/>
              <a:tblGrid>
                <a:gridCol w="209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0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Typologie/usages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Logements (48)</a:t>
                      </a:r>
                      <a:endParaRPr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57912"/>
                  </a:ext>
                </a:extLst>
              </a:tr>
              <a:tr h="372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latin typeface="+mn-lt"/>
                        </a:rPr>
                        <a:t>3 500 m² SDP ; 3 018 m²  SHAB</a:t>
                      </a:r>
                      <a:endParaRPr lang="fr-FR"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87867"/>
                  </a:ext>
                </a:extLst>
              </a:tr>
              <a:tr h="4116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Nb </a:t>
                      </a:r>
                      <a:r>
                        <a:rPr lang="en-GB" sz="1400" b="1" i="0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d’étages</a:t>
                      </a: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400" b="1" i="0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infra et super structure)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121917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FR" sz="1400">
                          <a:latin typeface="+mn-lt"/>
                        </a:rPr>
                        <a:t>Pas de sous-sol;</a:t>
                      </a:r>
                    </a:p>
                    <a:p>
                      <a:pPr marL="0" indent="0" defTabSz="121917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FR" sz="1400">
                          <a:latin typeface="+mn-lt"/>
                        </a:rPr>
                        <a:t>Bâtiment A en R+3+attique; Bâtiment B en R+3+double attique;</a:t>
                      </a:r>
                    </a:p>
                    <a:p>
                      <a:pPr marL="0" indent="0" defTabSz="121917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FR" sz="1400">
                          <a:latin typeface="+mn-lt"/>
                        </a:rPr>
                        <a:t>Bâtiment C en R+1+attique</a:t>
                      </a: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6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État </a:t>
                      </a:r>
                      <a:r>
                        <a:rPr lang="en-GB" sz="1400" b="1" i="0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d’avancement</a:t>
                      </a:r>
                      <a:endParaRPr lang="en-GB" sz="1400" b="1" i="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121917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FR" sz="1400">
                          <a:latin typeface="+mn-lt"/>
                        </a:rPr>
                        <a:t>Livré en 2025 ; Phase AO au 02/06/2023</a:t>
                      </a: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154902"/>
                  </a:ext>
                </a:extLst>
              </a:tr>
              <a:tr h="4116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Ambitions de </a:t>
                      </a:r>
                      <a:r>
                        <a:rPr lang="en-GB" sz="1400" b="1" i="0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l’opération</a:t>
                      </a:r>
                      <a:r>
                        <a:rPr lang="en-GB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121917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FR" sz="1400">
                          <a:latin typeface="+mn-lt"/>
                        </a:rPr>
                        <a:t>Opération Pinel +</a:t>
                      </a:r>
                    </a:p>
                    <a:p>
                      <a:pPr marL="0" indent="0" defTabSz="121917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FR" sz="1400">
                          <a:latin typeface="+mn-lt"/>
                        </a:rPr>
                        <a:t>Opération conforme palier 2028 RE 2020</a:t>
                      </a: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6006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2697487E-643C-1A75-B05F-3AE86D3DAEFF}"/>
              </a:ext>
            </a:extLst>
          </p:cNvPr>
          <p:cNvSpPr txBox="1"/>
          <p:nvPr/>
        </p:nvSpPr>
        <p:spPr>
          <a:xfrm>
            <a:off x="6392832" y="370944"/>
            <a:ext cx="4611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fr-FR" sz="2000" b="1" dirty="0"/>
              <a:t>REX: Les balcons de Maya – Vannes 56</a:t>
            </a:r>
          </a:p>
        </p:txBody>
      </p:sp>
      <p:sp>
        <p:nvSpPr>
          <p:cNvPr id="12" name="ZoneTexte 36">
            <a:extLst>
              <a:ext uri="{FF2B5EF4-FFF2-40B4-BE49-F238E27FC236}">
                <a16:creationId xmlns:a16="http://schemas.microsoft.com/office/drawing/2014/main" id="{9FBB4203-0B65-43F9-0C39-05ADC2C87CA7}"/>
              </a:ext>
            </a:extLst>
          </p:cNvPr>
          <p:cNvSpPr txBox="1"/>
          <p:nvPr/>
        </p:nvSpPr>
        <p:spPr bwMode="auto">
          <a:xfrm>
            <a:off x="136618" y="772136"/>
            <a:ext cx="236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fr-FR" b="1" cap="small" dirty="0"/>
              <a:t>Descriptif du projet</a:t>
            </a:r>
            <a:endParaRPr lang="fr-FR" sz="2800" b="1"/>
          </a:p>
        </p:txBody>
      </p:sp>
      <p:graphicFrame>
        <p:nvGraphicFramePr>
          <p:cNvPr id="13" name="Tableau 5">
            <a:extLst>
              <a:ext uri="{FF2B5EF4-FFF2-40B4-BE49-F238E27FC236}">
                <a16:creationId xmlns:a16="http://schemas.microsoft.com/office/drawing/2014/main" id="{48014D56-218C-E54F-E452-45B80F1A0A23}"/>
              </a:ext>
            </a:extLst>
          </p:cNvPr>
          <p:cNvGraphicFramePr>
            <a:graphicFrameLocks noGrp="1"/>
          </p:cNvGraphicFramePr>
          <p:nvPr/>
        </p:nvGraphicFramePr>
        <p:xfrm>
          <a:off x="125411" y="4789941"/>
          <a:ext cx="4438380" cy="1402748"/>
        </p:xfrm>
        <a:graphic>
          <a:graphicData uri="http://schemas.openxmlformats.org/drawingml/2006/table">
            <a:tbl>
              <a:tblPr firstRow="1" bandRow="1"/>
              <a:tblGrid>
                <a:gridCol w="2128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0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MOA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Bouygues Immobilier</a:t>
                      </a:r>
                      <a:endParaRPr sz="16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57912"/>
                  </a:ext>
                </a:extLst>
              </a:tr>
              <a:tr h="372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MOE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>
                          <a:latin typeface="+mn-lt"/>
                        </a:rPr>
                        <a:t>Architectes: Atelier ARCAU</a:t>
                      </a:r>
                    </a:p>
                    <a:p>
                      <a:pPr>
                        <a:defRPr/>
                      </a:pPr>
                      <a:r>
                        <a:rPr lang="fr-FR" sz="1400">
                          <a:latin typeface="+mn-lt"/>
                        </a:rPr>
                        <a:t>BET Fluides : Emenda </a:t>
                      </a:r>
                    </a:p>
                    <a:p>
                      <a:pPr>
                        <a:defRPr/>
                      </a:pPr>
                      <a:r>
                        <a:rPr lang="fr-FR" sz="1400">
                          <a:latin typeface="+mn-lt"/>
                        </a:rPr>
                        <a:t>BET Structure : Structure B</a:t>
                      </a:r>
                    </a:p>
                    <a:p>
                      <a:pPr>
                        <a:defRPr/>
                      </a:pPr>
                      <a:r>
                        <a:rPr lang="fr-FR" sz="1400">
                          <a:latin typeface="+mn-lt"/>
                        </a:rPr>
                        <a:t>Economiste : </a:t>
                      </a:r>
                      <a:r>
                        <a:rPr lang="fr-FR" sz="1400" err="1">
                          <a:latin typeface="+mn-lt"/>
                        </a:rPr>
                        <a:t>Naonec</a:t>
                      </a:r>
                      <a:endParaRPr lang="fr-FR" sz="1400">
                        <a:latin typeface="+mn-lt"/>
                      </a:endParaRP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87867"/>
                  </a:ext>
                </a:extLst>
              </a:tr>
            </a:tbl>
          </a:graphicData>
        </a:graphic>
      </p:graphicFrame>
      <p:sp>
        <p:nvSpPr>
          <p:cNvPr id="14" name="ZoneTexte 36">
            <a:extLst>
              <a:ext uri="{FF2B5EF4-FFF2-40B4-BE49-F238E27FC236}">
                <a16:creationId xmlns:a16="http://schemas.microsoft.com/office/drawing/2014/main" id="{3BBE75D4-0446-6FEA-FBA1-82BFF0DCD179}"/>
              </a:ext>
            </a:extLst>
          </p:cNvPr>
          <p:cNvSpPr txBox="1"/>
          <p:nvPr/>
        </p:nvSpPr>
        <p:spPr bwMode="auto">
          <a:xfrm>
            <a:off x="125411" y="4420609"/>
            <a:ext cx="236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fr-FR" b="1" cap="small" dirty="0"/>
              <a:t>Equipe</a:t>
            </a:r>
            <a:endParaRPr lang="fr-FR" sz="2800" b="1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999880A-6D1E-1A39-B3E5-1FBED92E4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19" t="21704" r="53257" b="39274"/>
          <a:stretch/>
        </p:blipFill>
        <p:spPr>
          <a:xfrm>
            <a:off x="5186338" y="1895940"/>
            <a:ext cx="3329011" cy="35316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452F140-2438-D2C9-B22D-61FFCA6F065A}"/>
              </a:ext>
            </a:extLst>
          </p:cNvPr>
          <p:cNvSpPr/>
          <p:nvPr/>
        </p:nvSpPr>
        <p:spPr>
          <a:xfrm rot="20818790">
            <a:off x="6424325" y="4006153"/>
            <a:ext cx="1668675" cy="1282679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CCB0EF3-7026-7CE1-F49B-B48A3EA81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754" y="3214225"/>
            <a:ext cx="3872839" cy="27389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7D4B3B7-6DE5-1698-E169-20FE57B64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755" y="1394670"/>
            <a:ext cx="3573283" cy="20065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FB172BA-6E57-94CE-352F-25AF645D3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289" y="5953125"/>
            <a:ext cx="1700214" cy="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98">
            <a:extLst>
              <a:ext uri="{FF2B5EF4-FFF2-40B4-BE49-F238E27FC236}">
                <a16:creationId xmlns:a16="http://schemas.microsoft.com/office/drawing/2014/main" id="{AFAAD1EB-9336-FA94-80FD-43011219E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8" y="694744"/>
            <a:ext cx="6081107" cy="557718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2826717-9B27-8B7D-5C2B-9A8B60F01E06}"/>
              </a:ext>
            </a:extLst>
          </p:cNvPr>
          <p:cNvSpPr txBox="1"/>
          <p:nvPr/>
        </p:nvSpPr>
        <p:spPr>
          <a:xfrm>
            <a:off x="6110894" y="1262956"/>
            <a:ext cx="610502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1600" b="1" dirty="0">
                <a:effectLst/>
                <a:ea typeface="Times New Roman" panose="02020603050405020304" pitchFamily="18" charset="0"/>
              </a:rPr>
              <a:t>Structure : </a:t>
            </a:r>
            <a:endParaRPr lang="fr-FR" sz="1600" dirty="0">
              <a:effectLst/>
              <a:ea typeface="Calibri" panose="020F0502020204030204" pitchFamily="34" charset="0"/>
            </a:endParaRPr>
          </a:p>
          <a:p>
            <a:pPr marL="714375" lvl="2" indent="-352425"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ea typeface="Times New Roman" panose="02020603050405020304" pitchFamily="18" charset="0"/>
              </a:rPr>
              <a:t>Toiture : dalle béton au niveau des circulations/escaliers/ascenseurs et </a:t>
            </a:r>
            <a:r>
              <a:rPr lang="fr-FR" sz="1600" u="sng" dirty="0">
                <a:effectLst/>
                <a:ea typeface="Times New Roman" panose="02020603050405020304" pitchFamily="18" charset="0"/>
              </a:rPr>
              <a:t>toiture légère </a:t>
            </a:r>
            <a:r>
              <a:rPr lang="fr-FR" sz="1600" dirty="0">
                <a:effectLst/>
                <a:ea typeface="Times New Roman" panose="02020603050405020304" pitchFamily="18" charset="0"/>
              </a:rPr>
              <a:t>au niveau des logements</a:t>
            </a:r>
            <a:endParaRPr lang="fr-FR" sz="1600" dirty="0">
              <a:effectLst/>
              <a:ea typeface="Calibri" panose="020F0502020204030204" pitchFamily="34" charset="0"/>
            </a:endParaRPr>
          </a:p>
          <a:p>
            <a:pPr marL="714375" lvl="2" indent="-352425"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ea typeface="Times New Roman" panose="02020603050405020304" pitchFamily="18" charset="0"/>
              </a:rPr>
              <a:t>R+5 : </a:t>
            </a:r>
            <a:r>
              <a:rPr lang="fr-FR" sz="1600" u="sng" dirty="0">
                <a:effectLst/>
                <a:ea typeface="Times New Roman" panose="02020603050405020304" pitchFamily="18" charset="0"/>
              </a:rPr>
              <a:t>MOB</a:t>
            </a:r>
            <a:r>
              <a:rPr lang="fr-FR" sz="1600" dirty="0">
                <a:effectLst/>
                <a:ea typeface="Times New Roman" panose="02020603050405020304" pitchFamily="18" charset="0"/>
              </a:rPr>
              <a:t> et refends BA</a:t>
            </a:r>
            <a:endParaRPr lang="fr-FR" sz="1600" dirty="0">
              <a:effectLst/>
              <a:ea typeface="Calibri" panose="020F0502020204030204" pitchFamily="34" charset="0"/>
            </a:endParaRPr>
          </a:p>
          <a:p>
            <a:pPr marL="714375" lvl="2" indent="-352425"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ea typeface="Times New Roman" panose="02020603050405020304" pitchFamily="18" charset="0"/>
              </a:rPr>
              <a:t>R+4 : ossature poteaux/poutres/refends BA et </a:t>
            </a:r>
            <a:r>
              <a:rPr lang="fr-FR" sz="1600" u="sng" dirty="0">
                <a:effectLst/>
                <a:ea typeface="Times New Roman" panose="02020603050405020304" pitchFamily="18" charset="0"/>
              </a:rPr>
              <a:t>FOB</a:t>
            </a:r>
            <a:r>
              <a:rPr lang="fr-FR" sz="1600" dirty="0">
                <a:effectLst/>
                <a:ea typeface="Times New Roman" panose="02020603050405020304" pitchFamily="18" charset="0"/>
              </a:rPr>
              <a:t> en façade</a:t>
            </a:r>
            <a:endParaRPr lang="fr-FR" sz="1600" dirty="0">
              <a:effectLst/>
              <a:ea typeface="Calibri" panose="020F0502020204030204" pitchFamily="34" charset="0"/>
            </a:endParaRPr>
          </a:p>
          <a:p>
            <a:pPr marL="714375" lvl="2" indent="-352425">
              <a:buFont typeface="Arial" panose="020B0604020202020204" pitchFamily="34" charset="0"/>
              <a:buChar char="•"/>
            </a:pPr>
            <a:r>
              <a:rPr lang="fr-FR" sz="1600" dirty="0">
                <a:effectLst/>
                <a:ea typeface="Times New Roman" panose="02020603050405020304" pitchFamily="18" charset="0"/>
              </a:rPr>
              <a:t>R+3/R+2/R+1 : brique en façade et refends BA</a:t>
            </a:r>
            <a:endParaRPr lang="fr-FR" sz="1600" dirty="0">
              <a:effectLst/>
              <a:ea typeface="Calibri" panose="020F0502020204030204" pitchFamily="34" charset="0"/>
            </a:endParaRPr>
          </a:p>
          <a:p>
            <a:pPr marL="714375" lvl="2" indent="-352425">
              <a:buFont typeface="Arial" panose="020B0604020202020204" pitchFamily="34" charset="0"/>
              <a:buChar char="•"/>
            </a:pPr>
            <a:r>
              <a:rPr lang="fr-FR" sz="1600" dirty="0"/>
              <a:t>RdC : béton; pas de chape</a:t>
            </a:r>
          </a:p>
          <a:p>
            <a:pPr marL="714375" lvl="2" indent="-352425">
              <a:buFont typeface="Arial" panose="020B0604020202020204" pitchFamily="34" charset="0"/>
              <a:buChar char="•"/>
            </a:pPr>
            <a:r>
              <a:rPr lang="fr-FR" sz="1600" dirty="0"/>
              <a:t>Escaliers hélicoïdaux en </a:t>
            </a:r>
            <a:r>
              <a:rPr lang="fr-FR" sz="1600" u="sng" dirty="0"/>
              <a:t>béton bas carbone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sz="1600" b="1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1600" b="1" dirty="0">
                <a:effectLst/>
                <a:ea typeface="Times New Roman" panose="02020603050405020304" pitchFamily="18" charset="0"/>
              </a:rPr>
              <a:t>Façades</a:t>
            </a:r>
            <a:r>
              <a:rPr lang="fr-FR" sz="1600" dirty="0">
                <a:effectLst/>
                <a:ea typeface="Times New Roman" panose="02020603050405020304" pitchFamily="18" charset="0"/>
              </a:rPr>
              <a:t> :</a:t>
            </a:r>
            <a:endParaRPr lang="fr-FR" sz="1600" dirty="0"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effectLst/>
                <a:ea typeface="Times New Roman" panose="02020603050405020304" pitchFamily="18" charset="0"/>
              </a:rPr>
              <a:t>RDC BAT : béton + peinture</a:t>
            </a:r>
            <a:endParaRPr lang="fr-FR" sz="1600" dirty="0"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effectLst/>
                <a:ea typeface="Times New Roman" panose="02020603050405020304" pitchFamily="18" charset="0"/>
              </a:rPr>
              <a:t>Etage Courant(R+1/+2/+3) : Enduit + Peinture</a:t>
            </a:r>
            <a:endParaRPr lang="fr-FR" sz="1600" dirty="0"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effectLst/>
                <a:ea typeface="Times New Roman" panose="02020603050405020304" pitchFamily="18" charset="0"/>
              </a:rPr>
              <a:t>Attique : Bardage bois </a:t>
            </a:r>
          </a:p>
          <a:p>
            <a:pPr marL="457200" lvl="1"/>
            <a:endParaRPr lang="fr-FR" sz="1600" b="1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1600" b="1" dirty="0"/>
              <a:t>Energie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u="sng" dirty="0"/>
              <a:t>PAC</a:t>
            </a:r>
            <a:r>
              <a:rPr lang="fr-FR" sz="1600" dirty="0"/>
              <a:t> collective triple services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u="sng" dirty="0">
                <a:ea typeface="Times New Roman" panose="02020603050405020304" pitchFamily="18" charset="0"/>
                <a:cs typeface="Calibri"/>
              </a:rPr>
              <a:t>Local technique mutualisé</a:t>
            </a:r>
            <a:r>
              <a:rPr lang="fr-FR" sz="1600" dirty="0">
                <a:ea typeface="Times New Roman" panose="02020603050405020304" pitchFamily="18" charset="0"/>
                <a:cs typeface="Calibri"/>
              </a:rPr>
              <a:t> avec bâtiment A</a:t>
            </a:r>
          </a:p>
        </p:txBody>
      </p:sp>
      <p:sp>
        <p:nvSpPr>
          <p:cNvPr id="24" name="Espace réservé du numéro de diapositive 1">
            <a:extLst>
              <a:ext uri="{FF2B5EF4-FFF2-40B4-BE49-F238E27FC236}">
                <a16:creationId xmlns:a16="http://schemas.microsoft.com/office/drawing/2014/main" id="{B1CF27EA-08CD-1EA8-EABB-90A2C666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059" y="6459927"/>
            <a:ext cx="2743200" cy="365125"/>
          </a:xfrm>
        </p:spPr>
        <p:txBody>
          <a:bodyPr/>
          <a:lstStyle/>
          <a:p>
            <a:fld id="{F09D415D-CA15-414D-990A-BDF5E3CD4AEA}" type="slidenum">
              <a:rPr lang="fr-FR" smtClean="0"/>
              <a:t>43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964269E-DD11-4CE5-06FA-B8EC3BB30BB5}"/>
              </a:ext>
            </a:extLst>
          </p:cNvPr>
          <p:cNvSpPr txBox="1"/>
          <p:nvPr/>
        </p:nvSpPr>
        <p:spPr>
          <a:xfrm>
            <a:off x="6392832" y="370944"/>
            <a:ext cx="4611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fr-FR" sz="2000" b="1" dirty="0"/>
              <a:t>REX: Les balcons de Maya – Vannes 56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65CDBC-2C1F-F91B-93B6-B9E99C30A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289" y="5953125"/>
            <a:ext cx="1700214" cy="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A33A45E2-5E00-75DB-6FAA-ED7DE07ADA55}"/>
              </a:ext>
            </a:extLst>
          </p:cNvPr>
          <p:cNvSpPr/>
          <p:nvPr/>
        </p:nvSpPr>
        <p:spPr>
          <a:xfrm>
            <a:off x="5891196" y="2632396"/>
            <a:ext cx="5195906" cy="3379620"/>
          </a:xfrm>
          <a:prstGeom prst="roundRect">
            <a:avLst>
              <a:gd name="adj" fmla="val 12164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86F985A7-FECA-2853-9484-7D142060C982}"/>
              </a:ext>
            </a:extLst>
          </p:cNvPr>
          <p:cNvSpPr/>
          <p:nvPr/>
        </p:nvSpPr>
        <p:spPr>
          <a:xfrm>
            <a:off x="505198" y="1460928"/>
            <a:ext cx="3362629" cy="2342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99A04FA0-B510-654B-C345-2B665022209D}"/>
              </a:ext>
            </a:extLst>
          </p:cNvPr>
          <p:cNvSpPr/>
          <p:nvPr/>
        </p:nvSpPr>
        <p:spPr>
          <a:xfrm>
            <a:off x="3744414" y="793662"/>
            <a:ext cx="2560663" cy="3906645"/>
          </a:xfrm>
          <a:prstGeom prst="roundRect">
            <a:avLst>
              <a:gd name="adj" fmla="val 12164"/>
            </a:avLst>
          </a:prstGeom>
          <a:solidFill>
            <a:schemeClr val="bg1"/>
          </a:solidFill>
          <a:ln w="28575">
            <a:solidFill>
              <a:srgbClr val="94D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4" name="Image 153">
            <a:extLst>
              <a:ext uri="{FF2B5EF4-FFF2-40B4-BE49-F238E27FC236}">
                <a16:creationId xmlns:a16="http://schemas.microsoft.com/office/drawing/2014/main" id="{8D567FB4-9FF8-813A-FF54-6D0628E0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1" y="3585134"/>
            <a:ext cx="4279763" cy="2832532"/>
          </a:xfrm>
          <a:prstGeom prst="rect">
            <a:avLst/>
          </a:prstGeom>
        </p:spPr>
      </p:pic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id="{A68B3AC2-2F39-4185-F645-D7A05811852E}"/>
              </a:ext>
            </a:extLst>
          </p:cNvPr>
          <p:cNvSpPr/>
          <p:nvPr/>
        </p:nvSpPr>
        <p:spPr>
          <a:xfrm rot="10800000">
            <a:off x="688139" y="2694108"/>
            <a:ext cx="597999" cy="58867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7BE642-17C2-1F6F-7B24-AA0CC1837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5" y="2745967"/>
            <a:ext cx="484958" cy="48495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E34C7D-FC99-BD50-AA85-29C4F238C5C6}"/>
              </a:ext>
            </a:extLst>
          </p:cNvPr>
          <p:cNvSpPr txBox="1"/>
          <p:nvPr/>
        </p:nvSpPr>
        <p:spPr>
          <a:xfrm>
            <a:off x="1343616" y="2615149"/>
            <a:ext cx="2459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Echanges importants entre la MOE et le MOA pour définir un maximum d’éléments en amont </a:t>
            </a:r>
            <a:r>
              <a:rPr lang="fr-FR" sz="1200" dirty="0">
                <a:effectLst/>
                <a:ea typeface="Calibri" panose="020F0502020204030204" pitchFamily="34" charset="0"/>
              </a:rPr>
              <a:t>des études (structure, finitions, métré)</a:t>
            </a:r>
            <a:endParaRPr lang="fr-FR" sz="1200" dirty="0">
              <a:ea typeface="Calibri" panose="020F0502020204030204" pitchFamily="34" charset="0"/>
            </a:endParaRPr>
          </a:p>
          <a:p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98DD83-F63B-1264-230F-9ADDA3792847}"/>
              </a:ext>
            </a:extLst>
          </p:cNvPr>
          <p:cNvSpPr txBox="1"/>
          <p:nvPr/>
        </p:nvSpPr>
        <p:spPr>
          <a:xfrm>
            <a:off x="1305808" y="1761919"/>
            <a:ext cx="2459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35-40%</a:t>
            </a:r>
            <a:r>
              <a:rPr lang="fr-FR" sz="1200" dirty="0"/>
              <a:t> DED</a:t>
            </a:r>
            <a:r>
              <a:rPr lang="fr-FR" sz="1200" baseline="30000" dirty="0">
                <a:solidFill>
                  <a:schemeClr val="bg2">
                    <a:lumMod val="50000"/>
                  </a:schemeClr>
                </a:solidFill>
              </a:rPr>
              <a:t>0</a:t>
            </a:r>
            <a:r>
              <a:rPr lang="fr-FR" sz="1200" dirty="0">
                <a:effectLst/>
              </a:rPr>
              <a:t> (en nbre de fiches)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30% DED</a:t>
            </a:r>
            <a:r>
              <a:rPr lang="fr-FR" sz="1200" baseline="30000" dirty="0">
                <a:solidFill>
                  <a:schemeClr val="bg2">
                    <a:lumMod val="50000"/>
                  </a:schemeClr>
                </a:solidFill>
                <a:effectLst/>
              </a:rPr>
              <a:t>0</a:t>
            </a:r>
            <a:r>
              <a:rPr lang="fr-FR" sz="1200" dirty="0">
                <a:effectLst/>
              </a:rPr>
              <a:t> (en poids carbone)</a:t>
            </a:r>
            <a:endParaRPr lang="fr-FR" sz="1100" dirty="0">
              <a:effectLst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Lots 10 et 11 saisis en forfaitaires</a:t>
            </a:r>
          </a:p>
        </p:txBody>
      </p:sp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E2990F88-E815-C88F-0D2B-7FDF8D7349E7}"/>
              </a:ext>
            </a:extLst>
          </p:cNvPr>
          <p:cNvSpPr/>
          <p:nvPr/>
        </p:nvSpPr>
        <p:spPr>
          <a:xfrm rot="10800000">
            <a:off x="686970" y="1781879"/>
            <a:ext cx="598000" cy="588678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9AE5D6A-6905-9A8D-B6E3-4B00EC4433EF}"/>
              </a:ext>
            </a:extLst>
          </p:cNvPr>
          <p:cNvGrpSpPr/>
          <p:nvPr/>
        </p:nvGrpSpPr>
        <p:grpSpPr>
          <a:xfrm>
            <a:off x="729669" y="1854253"/>
            <a:ext cx="491581" cy="461664"/>
            <a:chOff x="4215379" y="6961661"/>
            <a:chExt cx="549475" cy="549475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01A9FBE-C06C-61AB-AA24-688CE4E1E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379" y="6961661"/>
              <a:ext cx="549475" cy="549475"/>
            </a:xfrm>
            <a:prstGeom prst="rect">
              <a:avLst/>
            </a:prstGeom>
          </p:spPr>
        </p:pic>
        <p:pic>
          <p:nvPicPr>
            <p:cNvPr id="14" name="Picture 2" descr="Projet de compensation carbone &quot;Légumineuses&quot; - Agrosolutions">
              <a:extLst>
                <a:ext uri="{FF2B5EF4-FFF2-40B4-BE49-F238E27FC236}">
                  <a16:creationId xmlns:a16="http://schemas.microsoft.com/office/drawing/2014/main" id="{393D13EC-11C2-C26D-3D65-101852334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4390933" y="7127520"/>
              <a:ext cx="215924" cy="225002"/>
            </a:xfrm>
            <a:prstGeom prst="rect">
              <a:avLst/>
            </a:prstGeom>
            <a:noFill/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89FB942-C7F9-5B8D-1396-D8F3E8C301D2}"/>
              </a:ext>
            </a:extLst>
          </p:cNvPr>
          <p:cNvSpPr txBox="1"/>
          <p:nvPr/>
        </p:nvSpPr>
        <p:spPr>
          <a:xfrm>
            <a:off x="7154707" y="2995347"/>
            <a:ext cx="13632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FR" sz="1200" dirty="0"/>
              <a:t>S</a:t>
            </a:r>
            <a:r>
              <a:rPr lang="fr-FR" sz="1200" dirty="0">
                <a:effectLst/>
              </a:rPr>
              <a:t>tructure : béton</a:t>
            </a:r>
          </a:p>
        </p:txBody>
      </p:sp>
      <p:sp>
        <p:nvSpPr>
          <p:cNvPr id="16" name="Rectangle : avec coins arrondis en diagonale 15">
            <a:extLst>
              <a:ext uri="{FF2B5EF4-FFF2-40B4-BE49-F238E27FC236}">
                <a16:creationId xmlns:a16="http://schemas.microsoft.com/office/drawing/2014/main" id="{A57B92C4-DD55-7703-71AC-3F0EFAD4FD75}"/>
              </a:ext>
            </a:extLst>
          </p:cNvPr>
          <p:cNvSpPr/>
          <p:nvPr/>
        </p:nvSpPr>
        <p:spPr>
          <a:xfrm rot="10800000">
            <a:off x="3920186" y="1718392"/>
            <a:ext cx="599665" cy="588303"/>
          </a:xfrm>
          <a:prstGeom prst="round2DiagRect">
            <a:avLst/>
          </a:prstGeom>
          <a:solidFill>
            <a:srgbClr val="8DCDC7"/>
          </a:solidFill>
          <a:ln w="38100">
            <a:solidFill>
              <a:srgbClr val="DEF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9880F6A-E812-7A11-1784-06BF2B3F96D2}"/>
              </a:ext>
            </a:extLst>
          </p:cNvPr>
          <p:cNvSpPr/>
          <p:nvPr/>
        </p:nvSpPr>
        <p:spPr>
          <a:xfrm>
            <a:off x="4026594" y="1862937"/>
            <a:ext cx="355596" cy="348460"/>
          </a:xfrm>
          <a:prstGeom prst="arc">
            <a:avLst>
              <a:gd name="adj1" fmla="val 2842554"/>
              <a:gd name="adj2" fmla="val 13385889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1CD1013D-999A-C087-20D9-9B6FACD0EFB4}"/>
              </a:ext>
            </a:extLst>
          </p:cNvPr>
          <p:cNvSpPr/>
          <p:nvPr/>
        </p:nvSpPr>
        <p:spPr>
          <a:xfrm>
            <a:off x="4057616" y="1830040"/>
            <a:ext cx="363054" cy="318795"/>
          </a:xfrm>
          <a:prstGeom prst="arc">
            <a:avLst>
              <a:gd name="adj1" fmla="val 14099199"/>
              <a:gd name="adj2" fmla="val 2070247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071C193-ADF8-7A0D-BB8D-9561B1A9A184}"/>
              </a:ext>
            </a:extLst>
          </p:cNvPr>
          <p:cNvSpPr txBox="1"/>
          <p:nvPr/>
        </p:nvSpPr>
        <p:spPr>
          <a:xfrm>
            <a:off x="4563872" y="1138143"/>
            <a:ext cx="178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Taux de compacité</a:t>
            </a:r>
            <a:r>
              <a:rPr lang="fr-FR" sz="1200" baseline="30000" dirty="0">
                <a:solidFill>
                  <a:srgbClr val="65A3A0"/>
                </a:solidFill>
              </a:rPr>
              <a:t>1</a:t>
            </a:r>
            <a:r>
              <a:rPr lang="fr-FR" sz="1200" dirty="0"/>
              <a:t> = 1,3</a:t>
            </a:r>
          </a:p>
        </p:txBody>
      </p:sp>
      <p:sp>
        <p:nvSpPr>
          <p:cNvPr id="20" name="Rectangle : avec coins arrondis en diagonale 19">
            <a:extLst>
              <a:ext uri="{FF2B5EF4-FFF2-40B4-BE49-F238E27FC236}">
                <a16:creationId xmlns:a16="http://schemas.microsoft.com/office/drawing/2014/main" id="{EC9DF91C-9519-BC77-E68C-F7C818695020}"/>
              </a:ext>
            </a:extLst>
          </p:cNvPr>
          <p:cNvSpPr/>
          <p:nvPr/>
        </p:nvSpPr>
        <p:spPr>
          <a:xfrm rot="10800000">
            <a:off x="3940207" y="998312"/>
            <a:ext cx="598000" cy="593960"/>
          </a:xfrm>
          <a:prstGeom prst="round2DiagRect">
            <a:avLst/>
          </a:prstGeom>
          <a:solidFill>
            <a:srgbClr val="8DCDC7"/>
          </a:solidFill>
          <a:ln w="38100">
            <a:solidFill>
              <a:srgbClr val="DEF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FE56B93-5725-BFCE-F7D8-06BAD6FE5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99" y="1076089"/>
            <a:ext cx="448724" cy="44872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8CF75DC-CDEA-7C53-02BE-6AF6015AFEB9}"/>
              </a:ext>
            </a:extLst>
          </p:cNvPr>
          <p:cNvSpPr txBox="1"/>
          <p:nvPr/>
        </p:nvSpPr>
        <p:spPr>
          <a:xfrm>
            <a:off x="4549609" y="2604521"/>
            <a:ext cx="15992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Taux de vitrage</a:t>
            </a:r>
            <a:r>
              <a:rPr lang="fr-FR" sz="1200" baseline="30000" dirty="0">
                <a:solidFill>
                  <a:srgbClr val="65A3A0"/>
                </a:solidFill>
              </a:rPr>
              <a:t>2</a:t>
            </a:r>
            <a:r>
              <a:rPr lang="fr-FR" sz="1200" dirty="0">
                <a:solidFill>
                  <a:srgbClr val="65A3A0"/>
                </a:solidFill>
              </a:rPr>
              <a:t> </a:t>
            </a:r>
            <a:r>
              <a:rPr lang="fr-FR" sz="1200" dirty="0"/>
              <a:t>= </a:t>
            </a:r>
            <a:r>
              <a:rPr lang="en-GB" sz="1200" dirty="0">
                <a:effectLst/>
              </a:rPr>
              <a:t>17%</a:t>
            </a:r>
          </a:p>
        </p:txBody>
      </p:sp>
      <p:sp>
        <p:nvSpPr>
          <p:cNvPr id="25" name="Rectangle : avec coins arrondis en diagonale 24">
            <a:extLst>
              <a:ext uri="{FF2B5EF4-FFF2-40B4-BE49-F238E27FC236}">
                <a16:creationId xmlns:a16="http://schemas.microsoft.com/office/drawing/2014/main" id="{7FBCEF4A-BA06-289D-40F5-729729C06A12}"/>
              </a:ext>
            </a:extLst>
          </p:cNvPr>
          <p:cNvSpPr/>
          <p:nvPr/>
        </p:nvSpPr>
        <p:spPr>
          <a:xfrm rot="10800000">
            <a:off x="3899580" y="3132707"/>
            <a:ext cx="598000" cy="593959"/>
          </a:xfrm>
          <a:prstGeom prst="round2DiagRect">
            <a:avLst/>
          </a:prstGeom>
          <a:solidFill>
            <a:srgbClr val="8DCDC7"/>
          </a:solidFill>
          <a:ln w="38100">
            <a:solidFill>
              <a:srgbClr val="DEF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sp>
        <p:nvSpPr>
          <p:cNvPr id="26" name="Rectangle : avec coins arrondis en diagonale 25">
            <a:extLst>
              <a:ext uri="{FF2B5EF4-FFF2-40B4-BE49-F238E27FC236}">
                <a16:creationId xmlns:a16="http://schemas.microsoft.com/office/drawing/2014/main" id="{7A264F5E-824D-1E95-2FFF-99B6123DCC5A}"/>
              </a:ext>
            </a:extLst>
          </p:cNvPr>
          <p:cNvSpPr/>
          <p:nvPr/>
        </p:nvSpPr>
        <p:spPr>
          <a:xfrm rot="10800000">
            <a:off x="6455176" y="2830248"/>
            <a:ext cx="598002" cy="5939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10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sp>
        <p:nvSpPr>
          <p:cNvPr id="28" name="Rectangle : avec coins arrondis en diagonale 27">
            <a:extLst>
              <a:ext uri="{FF2B5EF4-FFF2-40B4-BE49-F238E27FC236}">
                <a16:creationId xmlns:a16="http://schemas.microsoft.com/office/drawing/2014/main" id="{DE6A75BE-AB8A-1E51-95D8-FBC53D32982E}"/>
              </a:ext>
            </a:extLst>
          </p:cNvPr>
          <p:cNvSpPr/>
          <p:nvPr/>
        </p:nvSpPr>
        <p:spPr>
          <a:xfrm rot="10800000">
            <a:off x="6443937" y="5041428"/>
            <a:ext cx="593960" cy="595747"/>
          </a:xfrm>
          <a:prstGeom prst="round2DiagRect">
            <a:avLst/>
          </a:prstGeom>
          <a:solidFill>
            <a:srgbClr val="FFC10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29" name="Graphique 28" descr="Éclair avec un remplissage uni">
            <a:extLst>
              <a:ext uri="{FF2B5EF4-FFF2-40B4-BE49-F238E27FC236}">
                <a16:creationId xmlns:a16="http://schemas.microsoft.com/office/drawing/2014/main" id="{CD87FACC-7A3C-A874-42A3-B43398DBA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80784">
            <a:off x="6436299" y="5080047"/>
            <a:ext cx="585141" cy="58514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1162ED2-5485-0552-CC53-1D57D4954B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1615" y="3180618"/>
            <a:ext cx="508043" cy="508043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3FB2544-79C2-A253-CA49-FDFD78764C8C}"/>
              </a:ext>
            </a:extLst>
          </p:cNvPr>
          <p:cNvSpPr txBox="1"/>
          <p:nvPr/>
        </p:nvSpPr>
        <p:spPr>
          <a:xfrm>
            <a:off x="4511443" y="3191958"/>
            <a:ext cx="1654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Parking en extérieur: 7,5 kgCO2/m² SHAB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D6B7DE8-79DF-2DD6-FFA1-CA2A646DAA6E}"/>
              </a:ext>
            </a:extLst>
          </p:cNvPr>
          <p:cNvSpPr txBox="1"/>
          <p:nvPr/>
        </p:nvSpPr>
        <p:spPr>
          <a:xfrm>
            <a:off x="4494464" y="1880299"/>
            <a:ext cx="12848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Pas de réemploi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A76EEF1-7B58-AA43-6514-CBF1B8663319}"/>
              </a:ext>
            </a:extLst>
          </p:cNvPr>
          <p:cNvSpPr txBox="1"/>
          <p:nvPr/>
        </p:nvSpPr>
        <p:spPr>
          <a:xfrm>
            <a:off x="7024462" y="5084056"/>
            <a:ext cx="3749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PAC collective triple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Lot CVC = 114 kgCO2e/m²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Local technique mutualisé entre les bâtiments A et B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ABFA6655-BED8-07AC-847F-91804AA2D4AA}"/>
              </a:ext>
            </a:extLst>
          </p:cNvPr>
          <p:cNvGrpSpPr/>
          <p:nvPr/>
        </p:nvGrpSpPr>
        <p:grpSpPr>
          <a:xfrm>
            <a:off x="7107043" y="793662"/>
            <a:ext cx="2693951" cy="1568186"/>
            <a:chOff x="-2612685" y="5770118"/>
            <a:chExt cx="1965029" cy="1040220"/>
          </a:xfrm>
        </p:grpSpPr>
        <p:sp>
          <p:nvSpPr>
            <p:cNvPr id="38" name="Larme 96">
              <a:extLst>
                <a:ext uri="{FF2B5EF4-FFF2-40B4-BE49-F238E27FC236}">
                  <a16:creationId xmlns:a16="http://schemas.microsoft.com/office/drawing/2014/main" id="{D038AF96-3A21-3202-5367-66A6697D4525}"/>
                </a:ext>
              </a:extLst>
            </p:cNvPr>
            <p:cNvSpPr/>
            <p:nvPr/>
          </p:nvSpPr>
          <p:spPr bwMode="auto">
            <a:xfrm rot="16200000" flipH="1">
              <a:off x="-1595192" y="5905036"/>
              <a:ext cx="865190" cy="945414"/>
            </a:xfrm>
            <a:prstGeom prst="teardrop">
              <a:avLst>
                <a:gd name="adj" fmla="val 100000"/>
              </a:avLst>
            </a:prstGeom>
            <a:solidFill>
              <a:srgbClr val="9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246" dirty="0"/>
            </a:p>
          </p:txBody>
        </p:sp>
        <p:sp>
          <p:nvSpPr>
            <p:cNvPr id="39" name="Larme 96">
              <a:extLst>
                <a:ext uri="{FF2B5EF4-FFF2-40B4-BE49-F238E27FC236}">
                  <a16:creationId xmlns:a16="http://schemas.microsoft.com/office/drawing/2014/main" id="{5FBF470F-DDB7-83AE-9694-DEF59F6A77F0}"/>
                </a:ext>
              </a:extLst>
            </p:cNvPr>
            <p:cNvSpPr/>
            <p:nvPr/>
          </p:nvSpPr>
          <p:spPr bwMode="auto">
            <a:xfrm rot="5400000">
              <a:off x="-2466344" y="6045169"/>
              <a:ext cx="713126" cy="788638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246"/>
            </a:p>
          </p:txBody>
        </p:sp>
        <p:sp>
          <p:nvSpPr>
            <p:cNvPr id="40" name="ZoneTexte 97">
              <a:extLst>
                <a:ext uri="{FF2B5EF4-FFF2-40B4-BE49-F238E27FC236}">
                  <a16:creationId xmlns:a16="http://schemas.microsoft.com/office/drawing/2014/main" id="{BB48FA22-6CFC-8B4D-EEB3-AD476599A9C4}"/>
                </a:ext>
              </a:extLst>
            </p:cNvPr>
            <p:cNvSpPr txBox="1"/>
            <p:nvPr/>
          </p:nvSpPr>
          <p:spPr bwMode="auto">
            <a:xfrm>
              <a:off x="-2612685" y="6355254"/>
              <a:ext cx="1052285" cy="244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+5 / 10%</a:t>
              </a:r>
              <a:r>
                <a:rPr lang="fr-FR" b="1" baseline="30000" dirty="0">
                  <a:solidFill>
                    <a:schemeClr val="bg1"/>
                  </a:solidFill>
                </a:rPr>
                <a:t>3</a:t>
              </a:r>
              <a:endParaRPr lang="en-GB" b="1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41" name="Picture 2" descr="Projet de compensation carbone &quot;Légumineuses&quot; - Agrosolutions">
              <a:extLst>
                <a:ext uri="{FF2B5EF4-FFF2-40B4-BE49-F238E27FC236}">
                  <a16:creationId xmlns:a16="http://schemas.microsoft.com/office/drawing/2014/main" id="{502B91D7-42E2-CAE6-2C34-3A1D3A47F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-1735718" y="5770118"/>
              <a:ext cx="496720" cy="517603"/>
            </a:xfrm>
            <a:prstGeom prst="rect">
              <a:avLst/>
            </a:prstGeom>
            <a:noFill/>
          </p:spPr>
        </p:pic>
        <p:sp>
          <p:nvSpPr>
            <p:cNvPr id="42" name="ZoneTexte 97">
              <a:extLst>
                <a:ext uri="{FF2B5EF4-FFF2-40B4-BE49-F238E27FC236}">
                  <a16:creationId xmlns:a16="http://schemas.microsoft.com/office/drawing/2014/main" id="{E4EFF254-4090-F075-4BDD-826E89767695}"/>
                </a:ext>
              </a:extLst>
            </p:cNvPr>
            <p:cNvSpPr txBox="1"/>
            <p:nvPr/>
          </p:nvSpPr>
          <p:spPr bwMode="auto">
            <a:xfrm>
              <a:off x="-1739222" y="6150247"/>
              <a:ext cx="1091566" cy="61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b="1" dirty="0" err="1">
                  <a:solidFill>
                    <a:schemeClr val="bg1"/>
                  </a:solidFill>
                </a:rPr>
                <a:t>Ic</a:t>
              </a:r>
              <a:r>
                <a:rPr lang="fr-FR" b="1" dirty="0">
                  <a:solidFill>
                    <a:schemeClr val="bg1"/>
                  </a:solidFill>
                </a:rPr>
                <a:t> total</a:t>
              </a:r>
            </a:p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646</a:t>
              </a:r>
            </a:p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kgCO2e/m²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3" name="Image 42">
            <a:extLst>
              <a:ext uri="{FF2B5EF4-FFF2-40B4-BE49-F238E27FC236}">
                <a16:creationId xmlns:a16="http://schemas.microsoft.com/office/drawing/2014/main" id="{F9977DC6-DBF0-07E2-F68E-5DB9FABEB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6664" y="1097449"/>
            <a:ext cx="477083" cy="477083"/>
          </a:xfrm>
          <a:prstGeom prst="rect">
            <a:avLst/>
          </a:prstGeom>
        </p:spPr>
      </p:pic>
      <p:sp>
        <p:nvSpPr>
          <p:cNvPr id="45" name="Espace réservé du numéro de diapositive 1">
            <a:extLst>
              <a:ext uri="{FF2B5EF4-FFF2-40B4-BE49-F238E27FC236}">
                <a16:creationId xmlns:a16="http://schemas.microsoft.com/office/drawing/2014/main" id="{C804F2BB-C1CD-6034-9B2A-5D26FB99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968" y="6339378"/>
            <a:ext cx="2743200" cy="365125"/>
          </a:xfrm>
        </p:spPr>
        <p:txBody>
          <a:bodyPr/>
          <a:lstStyle/>
          <a:p>
            <a:fld id="{F09D415D-CA15-414D-990A-BDF5E3CD4AEA}" type="slidenum">
              <a:rPr lang="fr-FR" smtClean="0"/>
              <a:t>44</a:t>
            </a:fld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01AA867-F4CB-56CB-1E3E-7BE775EDB948}"/>
              </a:ext>
            </a:extLst>
          </p:cNvPr>
          <p:cNvSpPr txBox="1"/>
          <p:nvPr/>
        </p:nvSpPr>
        <p:spPr>
          <a:xfrm>
            <a:off x="4908398" y="37094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fr-FR" sz="2000" b="1" dirty="0"/>
              <a:t>REX: Les balcons de Maya – Vannes 56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F6D22FE2-A742-6DAF-4B3E-E240A72401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2328" y="6004698"/>
            <a:ext cx="1604774" cy="763460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97B73E90-8806-EDB4-DB16-928E3FB54338}"/>
              </a:ext>
            </a:extLst>
          </p:cNvPr>
          <p:cNvSpPr/>
          <p:nvPr/>
        </p:nvSpPr>
        <p:spPr>
          <a:xfrm>
            <a:off x="187115" y="5684524"/>
            <a:ext cx="1339459" cy="604637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Décarbonation des bâtiments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5" name="Rectangle : avec coins arrondis en diagonale 54">
            <a:extLst>
              <a:ext uri="{FF2B5EF4-FFF2-40B4-BE49-F238E27FC236}">
                <a16:creationId xmlns:a16="http://schemas.microsoft.com/office/drawing/2014/main" id="{F9C96FA8-808B-1CEE-22C2-ACDD7E92DD49}"/>
              </a:ext>
            </a:extLst>
          </p:cNvPr>
          <p:cNvSpPr/>
          <p:nvPr/>
        </p:nvSpPr>
        <p:spPr>
          <a:xfrm rot="10800000">
            <a:off x="6454315" y="3559578"/>
            <a:ext cx="598002" cy="5939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10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39791328-E986-3516-3524-6BF0528976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9831" y="2872336"/>
            <a:ext cx="523023" cy="523023"/>
          </a:xfrm>
          <a:prstGeom prst="rect">
            <a:avLst/>
          </a:prstGeom>
        </p:spPr>
      </p:pic>
      <p:sp>
        <p:nvSpPr>
          <p:cNvPr id="58" name="Rectangle : avec coins arrondis en diagonale 57">
            <a:extLst>
              <a:ext uri="{FF2B5EF4-FFF2-40B4-BE49-F238E27FC236}">
                <a16:creationId xmlns:a16="http://schemas.microsoft.com/office/drawing/2014/main" id="{12B91623-DB67-7AB0-7780-7678A4781C62}"/>
              </a:ext>
            </a:extLst>
          </p:cNvPr>
          <p:cNvSpPr/>
          <p:nvPr/>
        </p:nvSpPr>
        <p:spPr>
          <a:xfrm rot="10800000">
            <a:off x="6454315" y="4292350"/>
            <a:ext cx="598002" cy="5939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10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7C36F36A-22E5-D1BC-90E8-F3EA1EF54D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9496" y="3541478"/>
            <a:ext cx="452917" cy="45291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0FBF7B6-840F-588F-4B78-25A95CA904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83" y="3797032"/>
            <a:ext cx="305025" cy="30502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9D4AE66A-BA08-49C5-3094-C53F26CEDD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9831" y="4307757"/>
            <a:ext cx="544631" cy="544631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ACEB5399-1552-C66B-883A-088AC4E5462A}"/>
              </a:ext>
            </a:extLst>
          </p:cNvPr>
          <p:cNvSpPr txBox="1"/>
          <p:nvPr/>
        </p:nvSpPr>
        <p:spPr>
          <a:xfrm>
            <a:off x="7154707" y="3727858"/>
            <a:ext cx="20276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Remplissage: bois et brique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56D8F9AF-D768-0BC5-D478-5BC1B90BEC80}"/>
              </a:ext>
            </a:extLst>
          </p:cNvPr>
          <p:cNvSpPr txBox="1"/>
          <p:nvPr/>
        </p:nvSpPr>
        <p:spPr>
          <a:xfrm>
            <a:off x="7154707" y="4441572"/>
            <a:ext cx="1123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Toiture: bois</a:t>
            </a:r>
          </a:p>
        </p:txBody>
      </p:sp>
      <p:sp>
        <p:nvSpPr>
          <p:cNvPr id="132" name="Rectangle : avec coins arrondis en diagonale 131">
            <a:extLst>
              <a:ext uri="{FF2B5EF4-FFF2-40B4-BE49-F238E27FC236}">
                <a16:creationId xmlns:a16="http://schemas.microsoft.com/office/drawing/2014/main" id="{3C849B04-BB4B-4563-28A6-C95EDDE9BBC5}"/>
              </a:ext>
            </a:extLst>
          </p:cNvPr>
          <p:cNvSpPr/>
          <p:nvPr/>
        </p:nvSpPr>
        <p:spPr>
          <a:xfrm rot="10800000">
            <a:off x="3896465" y="2428511"/>
            <a:ext cx="597999" cy="588303"/>
          </a:xfrm>
          <a:prstGeom prst="round2DiagRect">
            <a:avLst/>
          </a:prstGeom>
          <a:solidFill>
            <a:srgbClr val="8DCDC7"/>
          </a:solidFill>
          <a:ln w="38100">
            <a:solidFill>
              <a:srgbClr val="DEF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7A781C9-D222-9640-DF5D-06A5A573E9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45030" y="2472158"/>
            <a:ext cx="491345" cy="517225"/>
          </a:xfrm>
          <a:prstGeom prst="rect">
            <a:avLst/>
          </a:prstGeom>
        </p:spPr>
      </p:pic>
      <p:sp>
        <p:nvSpPr>
          <p:cNvPr id="2" name="Rectangle : avec coins arrondis en diagonale 1">
            <a:extLst>
              <a:ext uri="{FF2B5EF4-FFF2-40B4-BE49-F238E27FC236}">
                <a16:creationId xmlns:a16="http://schemas.microsoft.com/office/drawing/2014/main" id="{D83CA345-10A3-409F-8E74-FC69C78DAE45}"/>
              </a:ext>
            </a:extLst>
          </p:cNvPr>
          <p:cNvSpPr/>
          <p:nvPr/>
        </p:nvSpPr>
        <p:spPr>
          <a:xfrm rot="10800000">
            <a:off x="3874766" y="3919156"/>
            <a:ext cx="598000" cy="593959"/>
          </a:xfrm>
          <a:prstGeom prst="round2DiagRect">
            <a:avLst/>
          </a:prstGeom>
          <a:solidFill>
            <a:srgbClr val="8DCDC7"/>
          </a:solidFill>
          <a:ln w="38100">
            <a:solidFill>
              <a:srgbClr val="DEF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7E8ABF-62B3-2CF4-B2AD-3159BAFDD6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11050" y="3926506"/>
            <a:ext cx="542050" cy="5420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50AE4B-1AF1-A67A-B01B-B6C742FA49CD}"/>
              </a:ext>
            </a:extLst>
          </p:cNvPr>
          <p:cNvSpPr txBox="1"/>
          <p:nvPr/>
        </p:nvSpPr>
        <p:spPr>
          <a:xfrm>
            <a:off x="4483086" y="4035128"/>
            <a:ext cx="17767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1 ascenseur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156075E-F5DB-A5A5-6878-8E13F56669E0}"/>
              </a:ext>
            </a:extLst>
          </p:cNvPr>
          <p:cNvSpPr txBox="1"/>
          <p:nvPr/>
        </p:nvSpPr>
        <p:spPr>
          <a:xfrm>
            <a:off x="1622339" y="6193152"/>
            <a:ext cx="6094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2">
                    <a:lumMod val="50000"/>
                  </a:schemeClr>
                </a:solidFill>
                <a:effectLst/>
              </a:rPr>
              <a:t>0.Le pourcentage de DED inclus les lots forfaitaires, hors voirie et infrastructure</a:t>
            </a:r>
          </a:p>
          <a:p>
            <a:r>
              <a:rPr lang="fr-FR" sz="800" dirty="0">
                <a:solidFill>
                  <a:srgbClr val="7EB2AF"/>
                </a:solidFill>
                <a:effectLst/>
              </a:rPr>
              <a:t>1.  Taux de compacité = S déperditives/SHAB; en considérant le plancher bas</a:t>
            </a:r>
          </a:p>
          <a:p>
            <a:r>
              <a:rPr lang="fr-FR" sz="800" dirty="0">
                <a:solidFill>
                  <a:srgbClr val="7EB2AF"/>
                </a:solidFill>
              </a:rPr>
              <a:t>2. Taux de vitrage = façade vitrée/SHAB</a:t>
            </a:r>
          </a:p>
          <a:p>
            <a:r>
              <a:rPr lang="en-GB" sz="800" dirty="0">
                <a:solidFill>
                  <a:schemeClr val="accent4"/>
                </a:solidFill>
                <a:effectLst/>
              </a:rPr>
              <a:t>3. </a:t>
            </a:r>
            <a:r>
              <a:rPr lang="en-GB" sz="800" dirty="0" err="1">
                <a:solidFill>
                  <a:schemeClr val="accent4"/>
                </a:solidFill>
                <a:effectLst/>
              </a:rPr>
              <a:t>surcout</a:t>
            </a:r>
            <a:r>
              <a:rPr lang="en-GB" sz="800" dirty="0">
                <a:solidFill>
                  <a:schemeClr val="accent4"/>
                </a:solidFill>
                <a:effectLst/>
              </a:rPr>
              <a:t> </a:t>
            </a:r>
            <a:r>
              <a:rPr lang="en-GB" sz="800" dirty="0" err="1">
                <a:solidFill>
                  <a:schemeClr val="accent4"/>
                </a:solidFill>
                <a:effectLst/>
              </a:rPr>
              <a:t>estimé</a:t>
            </a:r>
            <a:r>
              <a:rPr lang="en-GB" sz="800" dirty="0">
                <a:solidFill>
                  <a:schemeClr val="accent4"/>
                </a:solidFill>
                <a:effectLst/>
              </a:rPr>
              <a:t> par la MOA par rapport au </a:t>
            </a:r>
            <a:r>
              <a:rPr lang="en-GB" sz="800" dirty="0" err="1">
                <a:solidFill>
                  <a:schemeClr val="accent4"/>
                </a:solidFill>
                <a:effectLst/>
              </a:rPr>
              <a:t>marché</a:t>
            </a:r>
            <a:r>
              <a:rPr lang="en-GB" sz="800" dirty="0">
                <a:solidFill>
                  <a:schemeClr val="accent4"/>
                </a:solidFill>
                <a:effectLst/>
              </a:rPr>
              <a:t> </a:t>
            </a:r>
            <a:endParaRPr lang="fr-FR" sz="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961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49BCD207-BF75-5B9B-92EB-B60110AA740E}"/>
              </a:ext>
            </a:extLst>
          </p:cNvPr>
          <p:cNvSpPr txBox="1"/>
          <p:nvPr/>
        </p:nvSpPr>
        <p:spPr>
          <a:xfrm>
            <a:off x="598110" y="2516524"/>
            <a:ext cx="5616435" cy="338554"/>
          </a:xfrm>
          <a:prstGeom prst="rect">
            <a:avLst/>
          </a:prstGeom>
          <a:solidFill>
            <a:srgbClr val="DDF0C8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b="1" dirty="0" err="1">
                <a:latin typeface="Calibri"/>
                <a:cs typeface="Arial"/>
              </a:rPr>
              <a:t>Ic</a:t>
            </a:r>
            <a:r>
              <a:rPr lang="fr-FR" sz="1600" b="1" baseline="-25000" dirty="0" err="1">
                <a:effectLst/>
                <a:latin typeface="Calibri"/>
                <a:cs typeface="Arial"/>
              </a:rPr>
              <a:t>construction</a:t>
            </a:r>
            <a:r>
              <a:rPr lang="fr-FR" sz="1600" b="1" baseline="-25000" dirty="0">
                <a:latin typeface="Calibri"/>
                <a:cs typeface="Arial"/>
              </a:rPr>
              <a:t> </a:t>
            </a:r>
            <a:r>
              <a:rPr lang="fr-FR" sz="1600" b="1" dirty="0">
                <a:latin typeface="Calibri"/>
                <a:cs typeface="Arial"/>
              </a:rPr>
              <a:t>: </a:t>
            </a:r>
            <a:r>
              <a:rPr lang="fr-FR" sz="1600" dirty="0">
                <a:latin typeface="Calibri"/>
                <a:cs typeface="Arial"/>
              </a:rPr>
              <a:t>561 kgCO2e/m²SHAB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5796424A-8085-DAB8-0034-7BAEAD86C35F}"/>
              </a:ext>
            </a:extLst>
          </p:cNvPr>
          <p:cNvSpPr/>
          <p:nvPr/>
        </p:nvSpPr>
        <p:spPr>
          <a:xfrm>
            <a:off x="5185631" y="2283422"/>
            <a:ext cx="677695" cy="756539"/>
          </a:xfrm>
          <a:prstGeom prst="roundRect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Espace réservé du numéro de diapositive 1">
            <a:extLst>
              <a:ext uri="{FF2B5EF4-FFF2-40B4-BE49-F238E27FC236}">
                <a16:creationId xmlns:a16="http://schemas.microsoft.com/office/drawing/2014/main" id="{7B6B2EAE-11B2-FE2B-670D-FFEBB44C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968" y="6339378"/>
            <a:ext cx="2743200" cy="365125"/>
          </a:xfrm>
        </p:spPr>
        <p:txBody>
          <a:bodyPr/>
          <a:lstStyle/>
          <a:p>
            <a:fld id="{F09D415D-CA15-414D-990A-BDF5E3CD4AEA}" type="slidenum">
              <a:rPr lang="fr-FR" smtClean="0"/>
              <a:t>45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A7B1D3-D962-8081-81A6-951953E731F7}"/>
              </a:ext>
            </a:extLst>
          </p:cNvPr>
          <p:cNvSpPr txBox="1"/>
          <p:nvPr/>
        </p:nvSpPr>
        <p:spPr>
          <a:xfrm>
            <a:off x="4908398" y="37094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fr-FR" sz="2000" b="1" dirty="0"/>
              <a:t>REX: Les balcons de Maya – Vannes 56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59BDAD9-37E6-1F76-7837-D3D1CB460B31}"/>
              </a:ext>
            </a:extLst>
          </p:cNvPr>
          <p:cNvSpPr/>
          <p:nvPr/>
        </p:nvSpPr>
        <p:spPr>
          <a:xfrm>
            <a:off x="5982092" y="2257641"/>
            <a:ext cx="654346" cy="7990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B124B71-D395-1BC7-4C69-2CBCE1D4992C}"/>
              </a:ext>
            </a:extLst>
          </p:cNvPr>
          <p:cNvSpPr txBox="1"/>
          <p:nvPr/>
        </p:nvSpPr>
        <p:spPr>
          <a:xfrm>
            <a:off x="7285904" y="3277861"/>
            <a:ext cx="2311022" cy="345842"/>
          </a:xfrm>
          <a:prstGeom prst="rect">
            <a:avLst/>
          </a:prstGeom>
          <a:solidFill>
            <a:srgbClr val="DDF0C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b="1" dirty="0"/>
              <a:t>Cep: </a:t>
            </a:r>
            <a:r>
              <a:rPr lang="fr-FR" sz="1600" dirty="0"/>
              <a:t>61 kWhEp/m².an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B29CE6-258B-2E87-8D68-5362C477F100}"/>
              </a:ext>
            </a:extLst>
          </p:cNvPr>
          <p:cNvSpPr txBox="1"/>
          <p:nvPr/>
        </p:nvSpPr>
        <p:spPr>
          <a:xfrm>
            <a:off x="7312137" y="1676949"/>
            <a:ext cx="2311023" cy="345842"/>
          </a:xfrm>
          <a:prstGeom prst="rect">
            <a:avLst/>
          </a:prstGeom>
          <a:solidFill>
            <a:srgbClr val="DDF0C8"/>
          </a:solidFill>
        </p:spPr>
        <p:txBody>
          <a:bodyPr wrap="square">
            <a:spAutoFit/>
          </a:bodyPr>
          <a:lstStyle/>
          <a:p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Bbio: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 pts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09EC7D-E2C0-4A9C-77D1-B9354F00B905}"/>
              </a:ext>
            </a:extLst>
          </p:cNvPr>
          <p:cNvSpPr txBox="1"/>
          <p:nvPr/>
        </p:nvSpPr>
        <p:spPr>
          <a:xfrm>
            <a:off x="7283816" y="2428414"/>
            <a:ext cx="2322884" cy="345842"/>
          </a:xfrm>
          <a:prstGeom prst="rect">
            <a:avLst/>
          </a:prstGeom>
          <a:solidFill>
            <a:srgbClr val="DDF0C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b="1" dirty="0"/>
              <a:t>Degré-heure: 670</a:t>
            </a:r>
            <a:r>
              <a:rPr lang="fr-FR" sz="1600" dirty="0"/>
              <a:t> °</a:t>
            </a:r>
            <a:r>
              <a:rPr lang="fr-FR" sz="1600" dirty="0" err="1"/>
              <a:t>C.h</a:t>
            </a:r>
            <a:endParaRPr lang="fr-FR" sz="1600" dirty="0"/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FE773574-F7CC-9BEA-952D-7109506F4A35}"/>
              </a:ext>
            </a:extLst>
          </p:cNvPr>
          <p:cNvSpPr/>
          <p:nvPr/>
        </p:nvSpPr>
        <p:spPr>
          <a:xfrm>
            <a:off x="6953177" y="1448804"/>
            <a:ext cx="385521" cy="385521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0C2F23-562D-9146-D1D5-FB0591AB3E8A}"/>
              </a:ext>
            </a:extLst>
          </p:cNvPr>
          <p:cNvSpPr txBox="1"/>
          <p:nvPr/>
        </p:nvSpPr>
        <p:spPr>
          <a:xfrm>
            <a:off x="7327037" y="2983184"/>
            <a:ext cx="2265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Consommation</a:t>
            </a:r>
          </a:p>
        </p:txBody>
      </p:sp>
      <p:pic>
        <p:nvPicPr>
          <p:cNvPr id="10" name="Picture 4" descr="Challenge Julien Lajoye 2016">
            <a:extLst>
              <a:ext uri="{FF2B5EF4-FFF2-40B4-BE49-F238E27FC236}">
                <a16:creationId xmlns:a16="http://schemas.microsoft.com/office/drawing/2014/main" id="{CE7DD4D0-47F9-1970-50CE-D6BAB2642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48" y="1388143"/>
            <a:ext cx="412811" cy="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C950445-651D-0BC1-79EC-179D7CD01753}"/>
              </a:ext>
            </a:extLst>
          </p:cNvPr>
          <p:cNvSpPr txBox="1"/>
          <p:nvPr/>
        </p:nvSpPr>
        <p:spPr>
          <a:xfrm>
            <a:off x="6856966" y="985448"/>
            <a:ext cx="104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</a:t>
            </a:r>
            <a:endParaRPr lang="en-GB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520420D-845D-B932-382F-1DD9C22EC25F}"/>
              </a:ext>
            </a:extLst>
          </p:cNvPr>
          <p:cNvSpPr txBox="1"/>
          <p:nvPr/>
        </p:nvSpPr>
        <p:spPr>
          <a:xfrm>
            <a:off x="197397" y="985448"/>
            <a:ext cx="1154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CARBONE</a:t>
            </a:r>
            <a:endParaRPr lang="en-GB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051C83-65E2-DC06-39A5-25BA980F5AED}"/>
              </a:ext>
            </a:extLst>
          </p:cNvPr>
          <p:cNvSpPr txBox="1"/>
          <p:nvPr/>
        </p:nvSpPr>
        <p:spPr>
          <a:xfrm>
            <a:off x="7304840" y="2112756"/>
            <a:ext cx="2338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Confort d’été</a:t>
            </a:r>
            <a:endParaRPr lang="en-GB"/>
          </a:p>
        </p:txBody>
      </p:sp>
      <p:sp>
        <p:nvSpPr>
          <p:cNvPr id="14" name="Rectangle : avec coins arrondis en diagonale 13">
            <a:extLst>
              <a:ext uri="{FF2B5EF4-FFF2-40B4-BE49-F238E27FC236}">
                <a16:creationId xmlns:a16="http://schemas.microsoft.com/office/drawing/2014/main" id="{D9F12B3F-72EE-8660-B59F-23E310BF170D}"/>
              </a:ext>
            </a:extLst>
          </p:cNvPr>
          <p:cNvSpPr/>
          <p:nvPr/>
        </p:nvSpPr>
        <p:spPr>
          <a:xfrm>
            <a:off x="6942559" y="2149871"/>
            <a:ext cx="385521" cy="385521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" descr="Challenge Julien Lajoye 2016">
            <a:extLst>
              <a:ext uri="{FF2B5EF4-FFF2-40B4-BE49-F238E27FC236}">
                <a16:creationId xmlns:a16="http://schemas.microsoft.com/office/drawing/2014/main" id="{F5E3726C-59BF-AFAD-C7C0-F7874265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30" y="2089210"/>
            <a:ext cx="412811" cy="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298573F-5B6F-1E82-05A1-677F4D524776}"/>
              </a:ext>
            </a:extLst>
          </p:cNvPr>
          <p:cNvSpPr txBox="1"/>
          <p:nvPr/>
        </p:nvSpPr>
        <p:spPr>
          <a:xfrm>
            <a:off x="7288886" y="1367408"/>
            <a:ext cx="2092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Qualité de l’enveloppe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DB73E33-501D-417A-5AAC-16E709C204B3}"/>
              </a:ext>
            </a:extLst>
          </p:cNvPr>
          <p:cNvSpPr txBox="1"/>
          <p:nvPr/>
        </p:nvSpPr>
        <p:spPr>
          <a:xfrm>
            <a:off x="560979" y="3741682"/>
            <a:ext cx="5163659" cy="338554"/>
          </a:xfrm>
          <a:prstGeom prst="rect">
            <a:avLst/>
          </a:prstGeom>
          <a:solidFill>
            <a:srgbClr val="DDF0C8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Ic</a:t>
            </a:r>
            <a:r>
              <a:rPr kumimoji="0" lang="fr-FR" sz="1600" b="1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énergie</a:t>
            </a:r>
            <a:r>
              <a:rPr lang="fr-FR" sz="1600" b="1" dirty="0">
                <a:latin typeface="Calibri"/>
                <a:cs typeface="Arial"/>
              </a:rPr>
              <a:t>: </a:t>
            </a:r>
            <a:r>
              <a:rPr lang="fr-FR" sz="1600" dirty="0">
                <a:latin typeface="Calibri"/>
                <a:cs typeface="Arial"/>
              </a:rPr>
              <a:t>85 kgCO2e/m²SHAB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0B8783-D642-7EDF-1F00-047A751BA631}"/>
              </a:ext>
            </a:extLst>
          </p:cNvPr>
          <p:cNvSpPr txBox="1"/>
          <p:nvPr/>
        </p:nvSpPr>
        <p:spPr>
          <a:xfrm>
            <a:off x="574210" y="3432138"/>
            <a:ext cx="2778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carbone lié à l’énergie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C679E03-73C1-A8A1-C58B-DDB72B134C90}"/>
              </a:ext>
            </a:extLst>
          </p:cNvPr>
          <p:cNvSpPr txBox="1"/>
          <p:nvPr/>
        </p:nvSpPr>
        <p:spPr>
          <a:xfrm>
            <a:off x="586806" y="2179057"/>
            <a:ext cx="4015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carbone lié aux composants et au chantier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ECE00D-E423-94AB-3644-86385C7746F5}"/>
              </a:ext>
            </a:extLst>
          </p:cNvPr>
          <p:cNvSpPr/>
          <p:nvPr/>
        </p:nvSpPr>
        <p:spPr>
          <a:xfrm flipV="1">
            <a:off x="7899977" y="1170227"/>
            <a:ext cx="31774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A1C0B2-D11B-813B-2175-9794580AB7AB}"/>
              </a:ext>
            </a:extLst>
          </p:cNvPr>
          <p:cNvSpPr/>
          <p:nvPr/>
        </p:nvSpPr>
        <p:spPr>
          <a:xfrm flipV="1">
            <a:off x="1314604" y="1130300"/>
            <a:ext cx="5352896" cy="701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 : avec coins arrondis en diagonale 22">
            <a:extLst>
              <a:ext uri="{FF2B5EF4-FFF2-40B4-BE49-F238E27FC236}">
                <a16:creationId xmlns:a16="http://schemas.microsoft.com/office/drawing/2014/main" id="{67CDA062-D031-9A58-7B23-F353665B302C}"/>
              </a:ext>
            </a:extLst>
          </p:cNvPr>
          <p:cNvSpPr/>
          <p:nvPr/>
        </p:nvSpPr>
        <p:spPr>
          <a:xfrm>
            <a:off x="212589" y="3540323"/>
            <a:ext cx="385521" cy="385521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4" descr="Challenge Julien Lajoye 2016">
            <a:extLst>
              <a:ext uri="{FF2B5EF4-FFF2-40B4-BE49-F238E27FC236}">
                <a16:creationId xmlns:a16="http://schemas.microsoft.com/office/drawing/2014/main" id="{3799F7E9-484B-45BC-14EE-B278AB42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0" y="3479662"/>
            <a:ext cx="412811" cy="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 : avec coins arrondis en diagonale 24">
            <a:extLst>
              <a:ext uri="{FF2B5EF4-FFF2-40B4-BE49-F238E27FC236}">
                <a16:creationId xmlns:a16="http://schemas.microsoft.com/office/drawing/2014/main" id="{F54D14C8-68CD-831A-46CB-16D886D994F4}"/>
              </a:ext>
            </a:extLst>
          </p:cNvPr>
          <p:cNvSpPr/>
          <p:nvPr/>
        </p:nvSpPr>
        <p:spPr>
          <a:xfrm>
            <a:off x="6942200" y="3112250"/>
            <a:ext cx="385521" cy="385521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4" descr="Challenge Julien Lajoye 2016">
            <a:extLst>
              <a:ext uri="{FF2B5EF4-FFF2-40B4-BE49-F238E27FC236}">
                <a16:creationId xmlns:a16="http://schemas.microsoft.com/office/drawing/2014/main" id="{4B786895-6372-70CA-0AAD-56E6EB87F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03" y="2996497"/>
            <a:ext cx="412811" cy="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 : avec coins arrondis en diagonale 26">
            <a:extLst>
              <a:ext uri="{FF2B5EF4-FFF2-40B4-BE49-F238E27FC236}">
                <a16:creationId xmlns:a16="http://schemas.microsoft.com/office/drawing/2014/main" id="{B1D9BD39-6AC6-608B-518D-0830B993A88E}"/>
              </a:ext>
            </a:extLst>
          </p:cNvPr>
          <p:cNvSpPr/>
          <p:nvPr/>
        </p:nvSpPr>
        <p:spPr>
          <a:xfrm>
            <a:off x="213347" y="2307805"/>
            <a:ext cx="385521" cy="385521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4" descr="Challenge Julien Lajoye 2016">
            <a:extLst>
              <a:ext uri="{FF2B5EF4-FFF2-40B4-BE49-F238E27FC236}">
                <a16:creationId xmlns:a16="http://schemas.microsoft.com/office/drawing/2014/main" id="{ECBF5856-78D4-7AF5-BB7C-135420419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8" y="2247144"/>
            <a:ext cx="412811" cy="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99B5741-FAA9-E0E3-A0FC-AF26E64B915F}"/>
              </a:ext>
            </a:extLst>
          </p:cNvPr>
          <p:cNvSpPr txBox="1"/>
          <p:nvPr/>
        </p:nvSpPr>
        <p:spPr>
          <a:xfrm>
            <a:off x="7263056" y="4091842"/>
            <a:ext cx="2333870" cy="345842"/>
          </a:xfrm>
          <a:prstGeom prst="rect">
            <a:avLst/>
          </a:prstGeom>
          <a:solidFill>
            <a:srgbClr val="DDF0C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b="1" dirty="0"/>
              <a:t> </a:t>
            </a:r>
            <a:r>
              <a:rPr lang="fr-FR" sz="1600" b="1" dirty="0" err="1"/>
              <a:t>Cep,nr</a:t>
            </a:r>
            <a:r>
              <a:rPr lang="fr-FR" sz="1600" b="1" dirty="0"/>
              <a:t>: </a:t>
            </a:r>
            <a:r>
              <a:rPr lang="fr-FR" sz="1600" dirty="0"/>
              <a:t>61 kWhEp/m².an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:a16="http://schemas.microsoft.com/office/drawing/2014/main" id="{6BF2A89A-CF97-97C4-4A13-3B149AD3049F}"/>
              </a:ext>
            </a:extLst>
          </p:cNvPr>
          <p:cNvSpPr/>
          <p:nvPr/>
        </p:nvSpPr>
        <p:spPr>
          <a:xfrm>
            <a:off x="6919890" y="3843148"/>
            <a:ext cx="385521" cy="385521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4" descr="Challenge Julien Lajoye 2016">
            <a:extLst>
              <a:ext uri="{FF2B5EF4-FFF2-40B4-BE49-F238E27FC236}">
                <a16:creationId xmlns:a16="http://schemas.microsoft.com/office/drawing/2014/main" id="{32EE771F-ACFE-E2CE-4D8C-797AB28DE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61" y="3782487"/>
            <a:ext cx="412811" cy="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D347E580-6E49-FA6B-F75C-C637083A3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926" y="6047306"/>
            <a:ext cx="1485170" cy="70656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D0C3470-AC20-5C41-12EA-17BA708DA2C8}"/>
              </a:ext>
            </a:extLst>
          </p:cNvPr>
          <p:cNvSpPr txBox="1"/>
          <p:nvPr/>
        </p:nvSpPr>
        <p:spPr>
          <a:xfrm>
            <a:off x="9791851" y="1673318"/>
            <a:ext cx="135466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Bbio max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93F81A8-91E9-1702-A654-A01983043C6E}"/>
              </a:ext>
            </a:extLst>
          </p:cNvPr>
          <p:cNvSpPr/>
          <p:nvPr/>
        </p:nvSpPr>
        <p:spPr>
          <a:xfrm>
            <a:off x="4402821" y="3651876"/>
            <a:ext cx="2198703" cy="654346"/>
          </a:xfrm>
          <a:prstGeom prst="ellipse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E5214AE-A7AA-4C3E-EC30-14328CB66E26}"/>
              </a:ext>
            </a:extLst>
          </p:cNvPr>
          <p:cNvSpPr txBox="1"/>
          <p:nvPr/>
        </p:nvSpPr>
        <p:spPr>
          <a:xfrm>
            <a:off x="5185631" y="3790397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-61%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D670FF7-438C-434C-C5B5-288C466FD3C8}"/>
              </a:ext>
            </a:extLst>
          </p:cNvPr>
          <p:cNvSpPr txBox="1"/>
          <p:nvPr/>
        </p:nvSpPr>
        <p:spPr>
          <a:xfrm>
            <a:off x="9786780" y="2428414"/>
            <a:ext cx="1294824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 max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CBC84A9-471B-3E71-9B2B-F84E4ED3E2DF}"/>
              </a:ext>
            </a:extLst>
          </p:cNvPr>
          <p:cNvSpPr txBox="1"/>
          <p:nvPr/>
        </p:nvSpPr>
        <p:spPr>
          <a:xfrm>
            <a:off x="9786812" y="3288881"/>
            <a:ext cx="136213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Cep max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A33B346-86BC-CFD0-6DEE-6101C0845300}"/>
              </a:ext>
            </a:extLst>
          </p:cNvPr>
          <p:cNvSpPr txBox="1"/>
          <p:nvPr/>
        </p:nvSpPr>
        <p:spPr>
          <a:xfrm>
            <a:off x="9786288" y="4091842"/>
            <a:ext cx="1295808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Cep,nr</a:t>
            </a:r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A85C286C-0DED-E492-7AB6-2666CACEC3BF}"/>
              </a:ext>
            </a:extLst>
          </p:cNvPr>
          <p:cNvSpPr/>
          <p:nvPr/>
        </p:nvSpPr>
        <p:spPr>
          <a:xfrm>
            <a:off x="4341288" y="2284513"/>
            <a:ext cx="677695" cy="756539"/>
          </a:xfrm>
          <a:prstGeom prst="roundRect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13D97BC-57D9-ABF9-F9DE-10F6A9D9C148}"/>
              </a:ext>
            </a:extLst>
          </p:cNvPr>
          <p:cNvSpPr/>
          <p:nvPr/>
        </p:nvSpPr>
        <p:spPr>
          <a:xfrm>
            <a:off x="11010957" y="1507152"/>
            <a:ext cx="652211" cy="654346"/>
          </a:xfrm>
          <a:prstGeom prst="ellipse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76298EF-B786-C073-9069-86F68C09ED14}"/>
              </a:ext>
            </a:extLst>
          </p:cNvPr>
          <p:cNvSpPr txBox="1"/>
          <p:nvPr/>
        </p:nvSpPr>
        <p:spPr>
          <a:xfrm>
            <a:off x="11077386" y="164834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-8%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A0CADF9-D4DC-9D4E-3E82-9D38BC464E3B}"/>
              </a:ext>
            </a:extLst>
          </p:cNvPr>
          <p:cNvSpPr/>
          <p:nvPr/>
        </p:nvSpPr>
        <p:spPr>
          <a:xfrm>
            <a:off x="11000547" y="2248312"/>
            <a:ext cx="657551" cy="654346"/>
          </a:xfrm>
          <a:prstGeom prst="ellipse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0C3B808-82C5-28C7-6ECA-685502A5464E}"/>
              </a:ext>
            </a:extLst>
          </p:cNvPr>
          <p:cNvSpPr txBox="1"/>
          <p:nvPr/>
        </p:nvSpPr>
        <p:spPr>
          <a:xfrm>
            <a:off x="11030751" y="238950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-46%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5C60412-F7E1-D695-C8C1-B314AD40761E}"/>
              </a:ext>
            </a:extLst>
          </p:cNvPr>
          <p:cNvSpPr/>
          <p:nvPr/>
        </p:nvSpPr>
        <p:spPr>
          <a:xfrm>
            <a:off x="11030006" y="3177463"/>
            <a:ext cx="652735" cy="654346"/>
          </a:xfrm>
          <a:prstGeom prst="ellipse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7B8B052-9598-CBCB-BAF4-4EF6BAD701D8}"/>
              </a:ext>
            </a:extLst>
          </p:cNvPr>
          <p:cNvSpPr txBox="1"/>
          <p:nvPr/>
        </p:nvSpPr>
        <p:spPr>
          <a:xfrm>
            <a:off x="11015552" y="331997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-19%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92AC7D6-3879-087F-64AE-88CE6A8DB474}"/>
              </a:ext>
            </a:extLst>
          </p:cNvPr>
          <p:cNvSpPr/>
          <p:nvPr/>
        </p:nvSpPr>
        <p:spPr>
          <a:xfrm>
            <a:off x="11039532" y="3904793"/>
            <a:ext cx="657224" cy="654346"/>
          </a:xfrm>
          <a:prstGeom prst="ellipse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2C2B464-0788-C698-6B3F-945EF2A76F6C}"/>
              </a:ext>
            </a:extLst>
          </p:cNvPr>
          <p:cNvSpPr txBox="1"/>
          <p:nvPr/>
        </p:nvSpPr>
        <p:spPr>
          <a:xfrm>
            <a:off x="11039532" y="406382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-19%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7991F38-4EBB-DCED-D5D9-4CAC69C4167C}"/>
              </a:ext>
            </a:extLst>
          </p:cNvPr>
          <p:cNvSpPr txBox="1"/>
          <p:nvPr/>
        </p:nvSpPr>
        <p:spPr>
          <a:xfrm>
            <a:off x="607207" y="1602386"/>
            <a:ext cx="5723063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dirty="0">
                <a:solidFill>
                  <a:schemeClr val="bg1"/>
                </a:solidFill>
                <a:latin typeface="Calibri"/>
                <a:cs typeface="Arial"/>
              </a:rPr>
              <a:t>Seuils </a:t>
            </a:r>
            <a:r>
              <a:rPr lang="fr-FR" sz="1600" dirty="0" err="1">
                <a:solidFill>
                  <a:schemeClr val="bg1"/>
                </a:solidFill>
                <a:latin typeface="Calibri"/>
                <a:cs typeface="Arial"/>
              </a:rPr>
              <a:t>Ic</a:t>
            </a:r>
            <a:r>
              <a:rPr lang="fr-FR" sz="1600" dirty="0">
                <a:solidFill>
                  <a:schemeClr val="bg1"/>
                </a:solidFill>
                <a:latin typeface="Calibri"/>
                <a:cs typeface="Arial"/>
              </a:rPr>
              <a:t> construction max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3D6DBAA-00B7-2DD7-B45C-090DD266F46C}"/>
              </a:ext>
            </a:extLst>
          </p:cNvPr>
          <p:cNvSpPr/>
          <p:nvPr/>
        </p:nvSpPr>
        <p:spPr>
          <a:xfrm>
            <a:off x="4324036" y="1418850"/>
            <a:ext cx="769491" cy="6543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649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CE8B8C57-A362-849A-1796-4EACC6E6396F}"/>
              </a:ext>
            </a:extLst>
          </p:cNvPr>
          <p:cNvSpPr/>
          <p:nvPr/>
        </p:nvSpPr>
        <p:spPr>
          <a:xfrm>
            <a:off x="5126599" y="1447262"/>
            <a:ext cx="769491" cy="6543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579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4875CBB3-B8B2-55A2-DAED-197CFF73A8C3}"/>
              </a:ext>
            </a:extLst>
          </p:cNvPr>
          <p:cNvSpPr/>
          <p:nvPr/>
        </p:nvSpPr>
        <p:spPr>
          <a:xfrm>
            <a:off x="5929162" y="1440259"/>
            <a:ext cx="783534" cy="6543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490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D187FA04-51C2-A869-A916-4221A10B06BF}"/>
              </a:ext>
            </a:extLst>
          </p:cNvPr>
          <p:cNvSpPr txBox="1"/>
          <p:nvPr/>
        </p:nvSpPr>
        <p:spPr>
          <a:xfrm>
            <a:off x="4399801" y="1864520"/>
            <a:ext cx="75870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kgCO2e/m²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F1505C9-88AB-F18B-40A7-D897FFCFE599}"/>
              </a:ext>
            </a:extLst>
          </p:cNvPr>
          <p:cNvSpPr txBox="1"/>
          <p:nvPr/>
        </p:nvSpPr>
        <p:spPr>
          <a:xfrm>
            <a:off x="5179858" y="1856661"/>
            <a:ext cx="75870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kgCO2e/m²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D100A899-2232-B5D8-3E14-F36A41A55B28}"/>
              </a:ext>
            </a:extLst>
          </p:cNvPr>
          <p:cNvSpPr txBox="1"/>
          <p:nvPr/>
        </p:nvSpPr>
        <p:spPr>
          <a:xfrm>
            <a:off x="6015493" y="1881024"/>
            <a:ext cx="75870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kgCO2e/m²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6F2079A-FFCC-C34C-19A3-A8676DA316EA}"/>
              </a:ext>
            </a:extLst>
          </p:cNvPr>
          <p:cNvSpPr txBox="1"/>
          <p:nvPr/>
        </p:nvSpPr>
        <p:spPr>
          <a:xfrm>
            <a:off x="5188007" y="1253136"/>
            <a:ext cx="65781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E482C43-07D6-8B91-0257-52A1AA0B50C9}"/>
              </a:ext>
            </a:extLst>
          </p:cNvPr>
          <p:cNvSpPr txBox="1"/>
          <p:nvPr/>
        </p:nvSpPr>
        <p:spPr>
          <a:xfrm>
            <a:off x="6017586" y="1253136"/>
            <a:ext cx="64801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A6D92FD-E653-A358-AB5B-6388BAEFA8B1}"/>
              </a:ext>
            </a:extLst>
          </p:cNvPr>
          <p:cNvSpPr txBox="1"/>
          <p:nvPr/>
        </p:nvSpPr>
        <p:spPr>
          <a:xfrm>
            <a:off x="4378068" y="1253822"/>
            <a:ext cx="68454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E18AE45D-DCFD-CD4C-B33C-A8465162308B}"/>
              </a:ext>
            </a:extLst>
          </p:cNvPr>
          <p:cNvSpPr txBox="1"/>
          <p:nvPr/>
        </p:nvSpPr>
        <p:spPr>
          <a:xfrm>
            <a:off x="648184" y="3112630"/>
            <a:ext cx="3853698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Seuil </a:t>
            </a:r>
            <a:r>
              <a:rPr lang="fr-FR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</a:t>
            </a:r>
            <a:r>
              <a:rPr lang="fr-F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énergie max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D62ECF8E-E977-428B-FFC1-1AFCD7DF8868}"/>
              </a:ext>
            </a:extLst>
          </p:cNvPr>
          <p:cNvSpPr txBox="1"/>
          <p:nvPr/>
        </p:nvSpPr>
        <p:spPr>
          <a:xfrm>
            <a:off x="4355554" y="3109125"/>
            <a:ext cx="223623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220 </a:t>
            </a:r>
            <a:r>
              <a:rPr lang="fr-FR" sz="1600" dirty="0">
                <a:solidFill>
                  <a:schemeClr val="bg1"/>
                </a:solidFill>
              </a:rPr>
              <a:t>kgCO2e/m²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00CD66F7-0728-D47B-D793-5238EE944A17}"/>
              </a:ext>
            </a:extLst>
          </p:cNvPr>
          <p:cNvSpPr txBox="1"/>
          <p:nvPr/>
        </p:nvSpPr>
        <p:spPr>
          <a:xfrm>
            <a:off x="157459" y="4812844"/>
            <a:ext cx="11108744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Si on avait voulu réussir 2031: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Avoir encore davantage de FDES individuelles et choisir précisément tous les produits</a:t>
            </a:r>
            <a:r>
              <a:rPr lang="fr-FR" b="1">
                <a:solidFill>
                  <a:schemeClr val="bg1"/>
                </a:solidFill>
              </a:rPr>
              <a:t> ;</a:t>
            </a:r>
            <a:endParaRPr lang="fr-FR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bg1"/>
                </a:solidFill>
              </a:rPr>
              <a:t>Augmenter la quantité de biosourcé</a:t>
            </a:r>
            <a:r>
              <a:rPr lang="fr-FR" b="1" dirty="0">
                <a:solidFill>
                  <a:schemeClr val="bg1"/>
                </a:solidFill>
              </a:rPr>
              <a:t> ;</a:t>
            </a:r>
            <a:endParaRPr lang="fr-FR" b="1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Utiliser davantage de béton bas carbone.</a:t>
            </a:r>
            <a:endParaRPr lang="fr-FR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DC5176EA-2958-9D7A-17BA-D8EB980D8D1F}"/>
              </a:ext>
            </a:extLst>
          </p:cNvPr>
          <p:cNvSpPr txBox="1"/>
          <p:nvPr/>
        </p:nvSpPr>
        <p:spPr>
          <a:xfrm>
            <a:off x="5919366" y="2283919"/>
            <a:ext cx="7991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00000"/>
                </a:solidFill>
              </a:rPr>
              <a:t>+ 71</a:t>
            </a:r>
          </a:p>
          <a:p>
            <a:pPr algn="ctr"/>
            <a:r>
              <a:rPr lang="fr-FR" sz="1000" b="1" dirty="0">
                <a:solidFill>
                  <a:srgbClr val="C00000"/>
                </a:solidFill>
              </a:rPr>
              <a:t>kgCO2e/m²</a:t>
            </a:r>
            <a:endParaRPr lang="en-GB" sz="1000" b="1" dirty="0">
              <a:solidFill>
                <a:srgbClr val="C00000"/>
              </a:solidFill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4CB72DD-3624-A5AB-DA8C-23FFE02957FE}"/>
              </a:ext>
            </a:extLst>
          </p:cNvPr>
          <p:cNvSpPr txBox="1"/>
          <p:nvPr/>
        </p:nvSpPr>
        <p:spPr>
          <a:xfrm>
            <a:off x="4281918" y="2284513"/>
            <a:ext cx="7991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</a:rPr>
              <a:t>- 88</a:t>
            </a:r>
          </a:p>
          <a:p>
            <a:pPr algn="ctr"/>
            <a:r>
              <a:rPr lang="fr-FR" sz="1000" b="1" dirty="0">
                <a:solidFill>
                  <a:schemeClr val="accent6">
                    <a:lumMod val="75000"/>
                  </a:schemeClr>
                </a:solidFill>
              </a:rPr>
              <a:t>kgCO2e/m²</a:t>
            </a: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D6298A5-7C09-F7FF-81A7-B84C6E51CF88}"/>
              </a:ext>
            </a:extLst>
          </p:cNvPr>
          <p:cNvSpPr txBox="1"/>
          <p:nvPr/>
        </p:nvSpPr>
        <p:spPr>
          <a:xfrm>
            <a:off x="5120106" y="2288074"/>
            <a:ext cx="81166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</a:rPr>
              <a:t>- 18</a:t>
            </a:r>
          </a:p>
          <a:p>
            <a:pPr algn="ctr"/>
            <a:r>
              <a:rPr lang="fr-FR" sz="1000" b="1" dirty="0">
                <a:solidFill>
                  <a:schemeClr val="accent6">
                    <a:lumMod val="75000"/>
                  </a:schemeClr>
                </a:solidFill>
              </a:rPr>
              <a:t>kgCO2e/m²</a:t>
            </a: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ZoneTexte 1">
            <a:extLst>
              <a:ext uri="{FF2B5EF4-FFF2-40B4-BE49-F238E27FC236}">
                <a16:creationId xmlns:a16="http://schemas.microsoft.com/office/drawing/2014/main" id="{7A7A395D-6C8E-B2A0-92D9-2567A20540F3}"/>
              </a:ext>
            </a:extLst>
          </p:cNvPr>
          <p:cNvSpPr txBox="1"/>
          <p:nvPr/>
        </p:nvSpPr>
        <p:spPr>
          <a:xfrm>
            <a:off x="5271993" y="2695303"/>
            <a:ext cx="54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-3%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ZoneTexte 2">
            <a:extLst>
              <a:ext uri="{FF2B5EF4-FFF2-40B4-BE49-F238E27FC236}">
                <a16:creationId xmlns:a16="http://schemas.microsoft.com/office/drawing/2014/main" id="{5E705541-299A-581D-8174-41CB9A118016}"/>
              </a:ext>
            </a:extLst>
          </p:cNvPr>
          <p:cNvSpPr txBox="1"/>
          <p:nvPr/>
        </p:nvSpPr>
        <p:spPr>
          <a:xfrm>
            <a:off x="6033825" y="2717230"/>
            <a:ext cx="74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rgbClr val="C00000"/>
                </a:solidFill>
              </a:rPr>
              <a:t>+15%</a:t>
            </a:r>
            <a:endParaRPr lang="en-GB" sz="1400" b="1">
              <a:solidFill>
                <a:srgbClr val="C00000"/>
              </a:solidFill>
            </a:endParaRPr>
          </a:p>
        </p:txBody>
      </p:sp>
      <p:sp>
        <p:nvSpPr>
          <p:cNvPr id="58" name="ZoneTexte 3">
            <a:extLst>
              <a:ext uri="{FF2B5EF4-FFF2-40B4-BE49-F238E27FC236}">
                <a16:creationId xmlns:a16="http://schemas.microsoft.com/office/drawing/2014/main" id="{1CE4CFD3-1396-66D8-1E47-7CB5D71B5FA4}"/>
              </a:ext>
            </a:extLst>
          </p:cNvPr>
          <p:cNvSpPr txBox="1"/>
          <p:nvPr/>
        </p:nvSpPr>
        <p:spPr>
          <a:xfrm>
            <a:off x="4399801" y="2700649"/>
            <a:ext cx="657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chemeClr val="accent6">
                    <a:lumMod val="75000"/>
                  </a:schemeClr>
                </a:solidFill>
              </a:rPr>
              <a:t>-11%</a:t>
            </a:r>
            <a:endParaRPr lang="en-GB" sz="1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19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numéro de diapositive 1">
            <a:extLst>
              <a:ext uri="{FF2B5EF4-FFF2-40B4-BE49-F238E27FC236}">
                <a16:creationId xmlns:a16="http://schemas.microsoft.com/office/drawing/2014/main" id="{7B6B2EAE-11B2-FE2B-670D-FFEBB44C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968" y="6339378"/>
            <a:ext cx="2743200" cy="365125"/>
          </a:xfrm>
        </p:spPr>
        <p:txBody>
          <a:bodyPr/>
          <a:lstStyle/>
          <a:p>
            <a:fld id="{F09D415D-CA15-414D-990A-BDF5E3CD4AEA}" type="slidenum">
              <a:rPr lang="fr-FR" smtClean="0"/>
              <a:t>46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97662D-6C93-6436-AB21-716A55F6F0B4}"/>
              </a:ext>
            </a:extLst>
          </p:cNvPr>
          <p:cNvSpPr txBox="1"/>
          <p:nvPr/>
        </p:nvSpPr>
        <p:spPr>
          <a:xfrm>
            <a:off x="4908398" y="37094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fr-FR" sz="2000" b="1" dirty="0"/>
              <a:t>REX: Les balcons de Maya – Vannes 56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713442A-6912-4BC1-B5A1-6C38A4142E75}"/>
              </a:ext>
            </a:extLst>
          </p:cNvPr>
          <p:cNvGraphicFramePr>
            <a:graphicFrameLocks/>
          </p:cNvGraphicFramePr>
          <p:nvPr/>
        </p:nvGraphicFramePr>
        <p:xfrm>
          <a:off x="96382" y="909646"/>
          <a:ext cx="6960878" cy="336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E89DE4A-9A21-4FBA-ADF8-80DB7EDAF29C}"/>
              </a:ext>
            </a:extLst>
          </p:cNvPr>
          <p:cNvGraphicFramePr>
            <a:graphicFrameLocks/>
          </p:cNvGraphicFramePr>
          <p:nvPr/>
        </p:nvGraphicFramePr>
        <p:xfrm>
          <a:off x="435683" y="4210343"/>
          <a:ext cx="5232178" cy="249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BBC65C3-FEEA-4723-832F-6E58A28C9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07427"/>
              </p:ext>
            </p:extLst>
          </p:nvPr>
        </p:nvGraphicFramePr>
        <p:xfrm>
          <a:off x="5540847" y="1507931"/>
          <a:ext cx="6554771" cy="336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3136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69EA6A-8868-425D-BD62-6AFB0C75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fr-FR" smtClean="0"/>
              <a:t>47</a:t>
            </a:fld>
            <a:endParaRPr lang="fr-FR"/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C2D4EC96-A8EB-4C85-BF3D-E98633920E74}"/>
              </a:ext>
            </a:extLst>
          </p:cNvPr>
          <p:cNvSpPr/>
          <p:nvPr/>
        </p:nvSpPr>
        <p:spPr>
          <a:xfrm>
            <a:off x="1296785" y="1446415"/>
            <a:ext cx="4716088" cy="1451956"/>
          </a:xfrm>
          <a:prstGeom prst="wedgeRoundRectCallout">
            <a:avLst>
              <a:gd name="adj1" fmla="val 45912"/>
              <a:gd name="adj2" fmla="val 75095"/>
              <a:gd name="adj3" fmla="val 16667"/>
            </a:avLst>
          </a:prstGeom>
          <a:solidFill>
            <a:srgbClr val="D4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0E3F11-0F69-4097-8AB4-8B5FDA6E95F7}"/>
              </a:ext>
            </a:extLst>
          </p:cNvPr>
          <p:cNvSpPr txBox="1"/>
          <p:nvPr/>
        </p:nvSpPr>
        <p:spPr>
          <a:xfrm>
            <a:off x="1435330" y="1903912"/>
            <a:ext cx="4438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1"/>
              <a:t>Temps d’échange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508B07-9D1C-42A4-B694-BD0122F0C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4" y="2165522"/>
            <a:ext cx="3587382" cy="358738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9693621-C3E8-9E9A-067F-1E9F3C11FA41}"/>
              </a:ext>
            </a:extLst>
          </p:cNvPr>
          <p:cNvSpPr txBox="1"/>
          <p:nvPr/>
        </p:nvSpPr>
        <p:spPr>
          <a:xfrm>
            <a:off x="86956" y="215443"/>
            <a:ext cx="6021266" cy="70788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en application de la RE2020: REX de projets exemplaires RE2028 et RE2031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6ACB70-A100-D3D1-5BC4-B0BF5EA752D4}"/>
              </a:ext>
            </a:extLst>
          </p:cNvPr>
          <p:cNvSpPr txBox="1"/>
          <p:nvPr/>
        </p:nvSpPr>
        <p:spPr>
          <a:xfrm>
            <a:off x="11292114" y="0"/>
            <a:ext cx="89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11h20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2429A7-5ED8-F709-0236-CCFC2A473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691" y="4765896"/>
            <a:ext cx="4055259" cy="19292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88C2212-5F44-B480-98C4-96369C02A1AD}"/>
              </a:ext>
            </a:extLst>
          </p:cNvPr>
          <p:cNvSpPr txBox="1"/>
          <p:nvPr/>
        </p:nvSpPr>
        <p:spPr>
          <a:xfrm>
            <a:off x="4908398" y="37094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fr-FR" sz="2000" b="1" dirty="0"/>
              <a:t>REX: Les balcons de Maya – Vannes 56</a:t>
            </a:r>
          </a:p>
        </p:txBody>
      </p:sp>
    </p:spTree>
    <p:extLst>
      <p:ext uri="{BB962C8B-B14F-4D97-AF65-F5344CB8AC3E}">
        <p14:creationId xmlns:p14="http://schemas.microsoft.com/office/powerpoint/2010/main" val="2120680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7DE5D6D-293D-4AD7-B03E-67C1E119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fr-FR" smtClean="0"/>
              <a:t>48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2FE469-3EE5-E7C0-CA14-0C1C8F86C76C}"/>
              </a:ext>
            </a:extLst>
          </p:cNvPr>
          <p:cNvSpPr txBox="1"/>
          <p:nvPr/>
        </p:nvSpPr>
        <p:spPr>
          <a:xfrm>
            <a:off x="3124200" y="4124467"/>
            <a:ext cx="5055973" cy="138499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cs typeface="Calibri"/>
              </a:rPr>
              <a:t>REX RE 2028-2031 :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  <a:cs typeface="Calibri"/>
              </a:rPr>
              <a:t>Benjamin </a:t>
            </a:r>
            <a:r>
              <a:rPr lang="fr-FR" sz="2800" b="1" dirty="0" err="1">
                <a:solidFill>
                  <a:schemeClr val="bg1"/>
                </a:solidFill>
                <a:cs typeface="Calibri"/>
              </a:rPr>
              <a:t>Rousteau</a:t>
            </a:r>
            <a:r>
              <a:rPr lang="fr-FR" sz="2800" b="1" dirty="0">
                <a:solidFill>
                  <a:schemeClr val="bg1"/>
                </a:solidFill>
                <a:cs typeface="Calibri"/>
              </a:rPr>
              <a:t>, </a:t>
            </a:r>
            <a:r>
              <a:rPr lang="fr-FR" sz="2800" b="1" dirty="0" err="1">
                <a:solidFill>
                  <a:schemeClr val="bg1"/>
                </a:solidFill>
                <a:cs typeface="Calibri"/>
              </a:rPr>
              <a:t>Linkcity</a:t>
            </a:r>
            <a:endParaRPr lang="fr-FR" sz="28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  <a:cs typeface="Calibri"/>
              </a:rPr>
              <a:t>Alan </a:t>
            </a:r>
            <a:r>
              <a:rPr lang="fr-FR" sz="2800" b="1" dirty="0" err="1">
                <a:solidFill>
                  <a:schemeClr val="bg1"/>
                </a:solidFill>
                <a:cs typeface="Calibri"/>
              </a:rPr>
              <a:t>Bragado</a:t>
            </a:r>
            <a:r>
              <a:rPr lang="fr-FR" sz="2800" b="1" dirty="0">
                <a:solidFill>
                  <a:schemeClr val="bg1"/>
                </a:solidFill>
                <a:cs typeface="Calibri"/>
              </a:rPr>
              <a:t>, Elan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5DF352-AA65-CB42-8FD9-DD2D9486BF18}"/>
              </a:ext>
            </a:extLst>
          </p:cNvPr>
          <p:cNvSpPr txBox="1"/>
          <p:nvPr/>
        </p:nvSpPr>
        <p:spPr>
          <a:xfrm>
            <a:off x="1406071" y="2848401"/>
            <a:ext cx="65060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Quelles caractéristiques clefs retrouve-t-on permettant de valider les indicateurs RE2020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382E35C-8AD3-0BC4-82FD-62444584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039" y="3672805"/>
            <a:ext cx="2855220" cy="13849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61E68C-806E-DE1E-37F7-22B4CEFD1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553" y="4772808"/>
            <a:ext cx="1782192" cy="17909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16CB8EF-2E67-866B-9627-24696536374C}"/>
              </a:ext>
            </a:extLst>
          </p:cNvPr>
          <p:cNvSpPr txBox="1"/>
          <p:nvPr/>
        </p:nvSpPr>
        <p:spPr>
          <a:xfrm>
            <a:off x="11292114" y="0"/>
            <a:ext cx="89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11h25</a:t>
            </a:r>
          </a:p>
        </p:txBody>
      </p:sp>
    </p:spTree>
    <p:extLst>
      <p:ext uri="{BB962C8B-B14F-4D97-AF65-F5344CB8AC3E}">
        <p14:creationId xmlns:p14="http://schemas.microsoft.com/office/powerpoint/2010/main" val="3142612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5F7B77B-1354-6090-1240-A820B8829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246" y="2211225"/>
            <a:ext cx="4068137" cy="214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F3E58DD-32EB-17F9-A777-50979948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en-GB" smtClean="0"/>
              <a:t>49</a:t>
            </a:fld>
            <a:endParaRPr lang="en-GB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67E25236-CB9F-F71E-34C4-DCD3DB5721D5}"/>
              </a:ext>
            </a:extLst>
          </p:cNvPr>
          <p:cNvGraphicFramePr>
            <a:graphicFrameLocks noGrp="1"/>
          </p:cNvGraphicFramePr>
          <p:nvPr/>
        </p:nvGraphicFramePr>
        <p:xfrm>
          <a:off x="136617" y="1138181"/>
          <a:ext cx="5060681" cy="2363739"/>
        </p:xfrm>
        <a:graphic>
          <a:graphicData uri="http://schemas.openxmlformats.org/drawingml/2006/table">
            <a:tbl>
              <a:tblPr firstRow="1" bandRow="1"/>
              <a:tblGrid>
                <a:gridCol w="209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0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Typologie/usages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Logements collectifs (14)</a:t>
                      </a:r>
                      <a:endParaRPr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57912"/>
                  </a:ext>
                </a:extLst>
              </a:tr>
              <a:tr h="372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latin typeface="+mn-lt"/>
                        </a:rPr>
                        <a:t>1 078 m²  SHAB</a:t>
                      </a:r>
                      <a:endParaRPr lang="fr-FR"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87867"/>
                  </a:ext>
                </a:extLst>
              </a:tr>
              <a:tr h="4116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 b="1" i="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Nb d’étages (en infra et super structure)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>
                          <a:latin typeface="+mn-lt"/>
                        </a:rPr>
                        <a:t>R+2</a:t>
                      </a:r>
                    </a:p>
                    <a:p>
                      <a:pPr marL="0" indent="0" defTabSz="121917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FR" sz="1400">
                          <a:latin typeface="+mn-lt"/>
                        </a:rPr>
                        <a:t>Avec parking au RDC</a:t>
                      </a: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6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 b="1" i="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État d’avancement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121917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FR" sz="1400">
                          <a:latin typeface="+mn-lt"/>
                        </a:rPr>
                        <a:t>Phase conception (APD)</a:t>
                      </a: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154902"/>
                  </a:ext>
                </a:extLst>
              </a:tr>
              <a:tr h="4116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 b="1" i="0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Ambitions de l’opération 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121917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r-FR" sz="1400">
                          <a:latin typeface="+mn-lt"/>
                        </a:rPr>
                        <a:t>RE 2020</a:t>
                      </a: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60060"/>
                  </a:ext>
                </a:extLst>
              </a:tr>
            </a:tbl>
          </a:graphicData>
        </a:graphic>
      </p:graphicFrame>
      <p:sp>
        <p:nvSpPr>
          <p:cNvPr id="12" name="ZoneTexte 36">
            <a:extLst>
              <a:ext uri="{FF2B5EF4-FFF2-40B4-BE49-F238E27FC236}">
                <a16:creationId xmlns:a16="http://schemas.microsoft.com/office/drawing/2014/main" id="{9FBB4203-0B65-43F9-0C39-05ADC2C87CA7}"/>
              </a:ext>
            </a:extLst>
          </p:cNvPr>
          <p:cNvSpPr txBox="1"/>
          <p:nvPr/>
        </p:nvSpPr>
        <p:spPr bwMode="auto">
          <a:xfrm>
            <a:off x="136618" y="772136"/>
            <a:ext cx="236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fr-FR" b="1" cap="small" dirty="0"/>
              <a:t>Descriptif du projet</a:t>
            </a:r>
            <a:endParaRPr sz="2800" b="1" dirty="0"/>
          </a:p>
        </p:txBody>
      </p:sp>
      <p:graphicFrame>
        <p:nvGraphicFramePr>
          <p:cNvPr id="13" name="Tableau 5">
            <a:extLst>
              <a:ext uri="{FF2B5EF4-FFF2-40B4-BE49-F238E27FC236}">
                <a16:creationId xmlns:a16="http://schemas.microsoft.com/office/drawing/2014/main" id="{48014D56-218C-E54F-E452-45B80F1A0A23}"/>
              </a:ext>
            </a:extLst>
          </p:cNvPr>
          <p:cNvGraphicFramePr>
            <a:graphicFrameLocks noGrp="1"/>
          </p:cNvGraphicFramePr>
          <p:nvPr/>
        </p:nvGraphicFramePr>
        <p:xfrm>
          <a:off x="136616" y="4237297"/>
          <a:ext cx="5060681" cy="1402748"/>
        </p:xfrm>
        <a:graphic>
          <a:graphicData uri="http://schemas.openxmlformats.org/drawingml/2006/table">
            <a:tbl>
              <a:tblPr firstRow="1" bandRow="1"/>
              <a:tblGrid>
                <a:gridCol w="242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0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MOA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Linkcity</a:t>
                      </a:r>
                      <a:endParaRPr sz="16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bg1">
                          <a:lumMod val="85000"/>
                        </a:schemeClr>
                      </a:solidFill>
                    </a:lnT>
                    <a:lnB w="12700" algn="ctr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57912"/>
                  </a:ext>
                </a:extLst>
              </a:tr>
              <a:tr h="372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MOE</a:t>
                      </a:r>
                    </a:p>
                  </a:txBody>
                  <a:tcPr marL="167974" marR="167974" marT="83987" marB="83987">
                    <a:lnL w="12700" algn="ctr">
                      <a:solidFill>
                        <a:schemeClr val="bg1">
                          <a:lumMod val="8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0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>
                          <a:latin typeface="+mn-lt"/>
                        </a:rPr>
                        <a:t>Architectes: ANMA Architectes et Urbanistes</a:t>
                      </a:r>
                    </a:p>
                    <a:p>
                      <a:pPr>
                        <a:defRPr/>
                      </a:pPr>
                      <a:r>
                        <a:rPr lang="fr-FR" sz="1400">
                          <a:latin typeface="+mn-lt"/>
                        </a:rPr>
                        <a:t>Entreprise générale : BBNE</a:t>
                      </a:r>
                    </a:p>
                    <a:p>
                      <a:pPr>
                        <a:defRPr/>
                      </a:pPr>
                      <a:r>
                        <a:rPr lang="fr-FR" sz="1400">
                          <a:latin typeface="+mn-lt"/>
                        </a:rPr>
                        <a:t>AMO Environnement : ELAN</a:t>
                      </a:r>
                    </a:p>
                  </a:txBody>
                  <a:tcPr marL="167974" marR="167974" marT="83987" marB="83987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87867"/>
                  </a:ext>
                </a:extLst>
              </a:tr>
            </a:tbl>
          </a:graphicData>
        </a:graphic>
      </p:graphicFrame>
      <p:sp>
        <p:nvSpPr>
          <p:cNvPr id="14" name="ZoneTexte 36">
            <a:extLst>
              <a:ext uri="{FF2B5EF4-FFF2-40B4-BE49-F238E27FC236}">
                <a16:creationId xmlns:a16="http://schemas.microsoft.com/office/drawing/2014/main" id="{3BBE75D4-0446-6FEA-FBA1-82BFF0DCD179}"/>
              </a:ext>
            </a:extLst>
          </p:cNvPr>
          <p:cNvSpPr txBox="1"/>
          <p:nvPr/>
        </p:nvSpPr>
        <p:spPr bwMode="auto">
          <a:xfrm>
            <a:off x="136617" y="3867965"/>
            <a:ext cx="236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fr-FR" b="1" cap="small" dirty="0"/>
              <a:t>Equipe</a:t>
            </a:r>
            <a:endParaRPr sz="28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5E2594-17BE-A9CE-7F7F-440BC72AC71B}"/>
              </a:ext>
            </a:extLst>
          </p:cNvPr>
          <p:cNvSpPr txBox="1"/>
          <p:nvPr/>
        </p:nvSpPr>
        <p:spPr>
          <a:xfrm>
            <a:off x="6340578" y="370944"/>
            <a:ext cx="4689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fr-FR" sz="2000" b="1" dirty="0"/>
              <a:t>REX : Quai 22 bâtiment B – Lille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4CFC36-A04C-D18B-466C-6D2A569497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64" t="14140" r="11923" b="21924"/>
          <a:stretch/>
        </p:blipFill>
        <p:spPr>
          <a:xfrm>
            <a:off x="9914467" y="6248260"/>
            <a:ext cx="1049867" cy="4233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C6A60FA-17FB-1F4E-61EA-35EFC3082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841" y="4182370"/>
            <a:ext cx="6977448" cy="1705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E151596-249A-67C9-FC91-F092E093D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719" y="889259"/>
            <a:ext cx="2933295" cy="3025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6549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F962C35-ADEB-C377-8437-BF655402F9DD}"/>
              </a:ext>
            </a:extLst>
          </p:cNvPr>
          <p:cNvSpPr/>
          <p:nvPr/>
        </p:nvSpPr>
        <p:spPr>
          <a:xfrm>
            <a:off x="8481584" y="1939954"/>
            <a:ext cx="3369579" cy="1732686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7DF09B4-9567-1502-15AD-0A73388C9FFD}"/>
              </a:ext>
            </a:extLst>
          </p:cNvPr>
          <p:cNvSpPr/>
          <p:nvPr/>
        </p:nvSpPr>
        <p:spPr>
          <a:xfrm>
            <a:off x="4003744" y="1971423"/>
            <a:ext cx="4263143" cy="4663111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A7A211C-1260-CEAE-7E66-438222AF7268}"/>
              </a:ext>
            </a:extLst>
          </p:cNvPr>
          <p:cNvSpPr/>
          <p:nvPr/>
        </p:nvSpPr>
        <p:spPr>
          <a:xfrm>
            <a:off x="188585" y="1939953"/>
            <a:ext cx="3589271" cy="3994484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D4563D-9E27-8046-20D1-5A28FB33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9" y="312928"/>
            <a:ext cx="6767900" cy="1051415"/>
          </a:xfrm>
        </p:spPr>
        <p:txBody>
          <a:bodyPr>
            <a:normAutofit/>
          </a:bodyPr>
          <a:lstStyle/>
          <a:p>
            <a:r>
              <a:rPr lang="fr-FR"/>
              <a:t>Contexte : les indicateurs RE2020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74DD6E-4C06-AE21-45E0-5CEDDCCEB3AB}"/>
              </a:ext>
            </a:extLst>
          </p:cNvPr>
          <p:cNvSpPr txBox="1"/>
          <p:nvPr/>
        </p:nvSpPr>
        <p:spPr>
          <a:xfrm>
            <a:off x="11511419" y="0"/>
            <a:ext cx="68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CRO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4723645B-EF67-EF40-1AEA-5D240A431F0F}"/>
              </a:ext>
            </a:extLst>
          </p:cNvPr>
          <p:cNvSpPr/>
          <p:nvPr/>
        </p:nvSpPr>
        <p:spPr>
          <a:xfrm>
            <a:off x="741119" y="1510639"/>
            <a:ext cx="2375210" cy="802888"/>
          </a:xfrm>
          <a:prstGeom prst="roundRect">
            <a:avLst/>
          </a:prstGeom>
          <a:solidFill>
            <a:srgbClr val="FF55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Tx/>
              <a:buNone/>
              <a:tabLst>
                <a:tab pos="431800" algn="l"/>
              </a:tabLst>
              <a:defRPr/>
            </a:pPr>
            <a:r>
              <a:rPr lang="fr-FR" sz="2000" kern="0">
                <a:solidFill>
                  <a:srgbClr val="FFFFFF"/>
                </a:solidFill>
                <a:latin typeface="Century Gothic" panose="020B0502020202020204" pitchFamily="34" charset="0"/>
              </a:rPr>
              <a:t>Énergie</a:t>
            </a:r>
            <a:endParaRPr kumimoji="0" lang="fr-FR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B40B0BA5-B89D-FAB4-F369-32A12F180CDD}"/>
              </a:ext>
            </a:extLst>
          </p:cNvPr>
          <p:cNvSpPr/>
          <p:nvPr/>
        </p:nvSpPr>
        <p:spPr>
          <a:xfrm>
            <a:off x="4955640" y="1526029"/>
            <a:ext cx="2375210" cy="802888"/>
          </a:xfrm>
          <a:prstGeom prst="roundRect">
            <a:avLst/>
          </a:prstGeom>
          <a:solidFill>
            <a:srgbClr val="5F8C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Tx/>
              <a:buNone/>
              <a:tabLst>
                <a:tab pos="431800" algn="l"/>
              </a:tabLst>
              <a:defRPr/>
            </a:pP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Carbone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B8D38CDC-7EA5-8F32-7A66-BAA7F93F2B89}"/>
              </a:ext>
            </a:extLst>
          </p:cNvPr>
          <p:cNvSpPr/>
          <p:nvPr/>
        </p:nvSpPr>
        <p:spPr>
          <a:xfrm>
            <a:off x="8881169" y="1510639"/>
            <a:ext cx="2375210" cy="802888"/>
          </a:xfrm>
          <a:prstGeom prst="roundRect">
            <a:avLst/>
          </a:prstGeom>
          <a:solidFill>
            <a:srgbClr val="5573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Tx/>
              <a:buNone/>
              <a:tabLst>
                <a:tab pos="431800" algn="l"/>
              </a:tabLst>
              <a:defRPr/>
            </a:pPr>
            <a:r>
              <a: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Confort d’été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7A28418-3F82-50DE-36DC-2FA80529658D}"/>
              </a:ext>
            </a:extLst>
          </p:cNvPr>
          <p:cNvSpPr/>
          <p:nvPr/>
        </p:nvSpPr>
        <p:spPr>
          <a:xfrm>
            <a:off x="340837" y="2769703"/>
            <a:ext cx="1438507" cy="468351"/>
          </a:xfrm>
          <a:prstGeom prst="roundRect">
            <a:avLst>
              <a:gd name="adj" fmla="val 19048"/>
            </a:avLst>
          </a:prstGeom>
          <a:solidFill>
            <a:srgbClr val="FFAA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Tx/>
              <a:buNone/>
              <a:tabLst>
                <a:tab pos="431800" algn="l"/>
              </a:tabLst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Bbio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8FABCF67-34B7-4D0B-DB0E-6EBB998F30B7}"/>
              </a:ext>
            </a:extLst>
          </p:cNvPr>
          <p:cNvSpPr/>
          <p:nvPr/>
        </p:nvSpPr>
        <p:spPr>
          <a:xfrm>
            <a:off x="4265687" y="2794033"/>
            <a:ext cx="1587191" cy="468351"/>
          </a:xfrm>
          <a:prstGeom prst="roundRect">
            <a:avLst>
              <a:gd name="adj" fmla="val 19048"/>
            </a:avLst>
          </a:prstGeom>
          <a:solidFill>
            <a:srgbClr val="A0C8B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Tx/>
              <a:buNone/>
              <a:tabLst>
                <a:tab pos="431800" algn="l"/>
              </a:tabLst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 énergie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C82CC367-C4D5-1D10-3331-3CB97A32479C}"/>
              </a:ext>
            </a:extLst>
          </p:cNvPr>
          <p:cNvSpPr/>
          <p:nvPr/>
        </p:nvSpPr>
        <p:spPr>
          <a:xfrm>
            <a:off x="4265686" y="3487995"/>
            <a:ext cx="1587191" cy="468351"/>
          </a:xfrm>
          <a:prstGeom prst="roundRect">
            <a:avLst>
              <a:gd name="adj" fmla="val 19048"/>
            </a:avLst>
          </a:prstGeom>
          <a:solidFill>
            <a:srgbClr val="A0C8B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Tx/>
              <a:buNone/>
              <a:tabLst>
                <a:tab pos="431800" algn="l"/>
              </a:tabLst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 construction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E31F4B9-C6FD-705D-8726-01FDF8A6BB74}"/>
              </a:ext>
            </a:extLst>
          </p:cNvPr>
          <p:cNvSpPr txBox="1"/>
          <p:nvPr/>
        </p:nvSpPr>
        <p:spPr>
          <a:xfrm>
            <a:off x="6002259" y="2798044"/>
            <a:ext cx="216208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>
                <a:solidFill>
                  <a:srgbClr val="000000"/>
                </a:solidFill>
                <a:latin typeface="Century Gothic" panose="020F0302020204030204"/>
              </a:rPr>
              <a:t>Impact carbone des consommations d’énergie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DABAD80-6D1A-8DC5-8F56-C46ED83A2813}"/>
              </a:ext>
            </a:extLst>
          </p:cNvPr>
          <p:cNvSpPr txBox="1"/>
          <p:nvPr/>
        </p:nvSpPr>
        <p:spPr>
          <a:xfrm>
            <a:off x="6002258" y="3506727"/>
            <a:ext cx="227088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>
                <a:solidFill>
                  <a:srgbClr val="000000"/>
                </a:solidFill>
                <a:latin typeface="Century Gothic" panose="020F0302020204030204"/>
              </a:rPr>
              <a:t>Impact carbone matériaux, équipements et chantier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3E44AD4F-A3AE-0899-4398-061F66FF2DD4}"/>
              </a:ext>
            </a:extLst>
          </p:cNvPr>
          <p:cNvSpPr/>
          <p:nvPr/>
        </p:nvSpPr>
        <p:spPr>
          <a:xfrm>
            <a:off x="8707472" y="2769703"/>
            <a:ext cx="1253539" cy="468351"/>
          </a:xfrm>
          <a:prstGeom prst="roundRect">
            <a:avLst>
              <a:gd name="adj" fmla="val 19048"/>
            </a:avLst>
          </a:prstGeom>
          <a:solidFill>
            <a:srgbClr val="55739B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Tx/>
              <a:buNone/>
              <a:tabLst>
                <a:tab pos="431800" algn="l"/>
              </a:tabLst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Degrés-heures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5FD97B0-ED24-DF86-C0D9-80BDB38389C3}"/>
              </a:ext>
            </a:extLst>
          </p:cNvPr>
          <p:cNvSpPr txBox="1"/>
          <p:nvPr/>
        </p:nvSpPr>
        <p:spPr>
          <a:xfrm>
            <a:off x="10111520" y="2773714"/>
            <a:ext cx="16012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>
                <a:solidFill>
                  <a:srgbClr val="000000"/>
                </a:solidFill>
                <a:latin typeface="Century Gothic" panose="020F0302020204030204"/>
              </a:rPr>
              <a:t>Nombre d’heures d’inconfort estival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400BDF8-0A4F-8A1A-F88E-ED31C9BFEE6D}"/>
              </a:ext>
            </a:extLst>
          </p:cNvPr>
          <p:cNvSpPr txBox="1"/>
          <p:nvPr/>
        </p:nvSpPr>
        <p:spPr>
          <a:xfrm>
            <a:off x="1928725" y="2896155"/>
            <a:ext cx="182697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>
                <a:solidFill>
                  <a:srgbClr val="000000"/>
                </a:solidFill>
                <a:latin typeface="Century Gothic" panose="020F0302020204030204"/>
              </a:rPr>
              <a:t>Besoins bioclimatiques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54E05899-B66D-7577-A8D7-B34B5A2157ED}"/>
              </a:ext>
            </a:extLst>
          </p:cNvPr>
          <p:cNvSpPr/>
          <p:nvPr/>
        </p:nvSpPr>
        <p:spPr>
          <a:xfrm>
            <a:off x="340835" y="3631923"/>
            <a:ext cx="1438507" cy="468351"/>
          </a:xfrm>
          <a:prstGeom prst="roundRect">
            <a:avLst>
              <a:gd name="adj" fmla="val 19048"/>
            </a:avLst>
          </a:prstGeom>
          <a:solidFill>
            <a:srgbClr val="FFAA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Tx/>
              <a:buNone/>
              <a:tabLst>
                <a:tab pos="431800" algn="l"/>
              </a:tabLst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Cep,nr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EDE9077E-F418-634C-9B3E-E18F79F7B830}"/>
              </a:ext>
            </a:extLst>
          </p:cNvPr>
          <p:cNvSpPr/>
          <p:nvPr/>
        </p:nvSpPr>
        <p:spPr>
          <a:xfrm>
            <a:off x="340835" y="4391324"/>
            <a:ext cx="1438507" cy="468351"/>
          </a:xfrm>
          <a:prstGeom prst="roundRect">
            <a:avLst>
              <a:gd name="adj" fmla="val 19048"/>
            </a:avLst>
          </a:prstGeom>
          <a:solidFill>
            <a:srgbClr val="FFAA96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Tx/>
              <a:buNone/>
              <a:tabLst>
                <a:tab pos="431800" algn="l"/>
              </a:tabLst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Cep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5CE19BD-5FA5-0B22-18EE-E11A1754904A}"/>
              </a:ext>
            </a:extLst>
          </p:cNvPr>
          <p:cNvSpPr txBox="1"/>
          <p:nvPr/>
        </p:nvSpPr>
        <p:spPr>
          <a:xfrm>
            <a:off x="1928724" y="3534330"/>
            <a:ext cx="182697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>
                <a:solidFill>
                  <a:srgbClr val="000000"/>
                </a:solidFill>
                <a:latin typeface="Century Gothic" panose="020F0302020204030204"/>
              </a:rPr>
              <a:t>Consommation en énergie primaire non renouvelable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FC7CA56-F50B-BBE1-AF71-2635E01EC22D}"/>
              </a:ext>
            </a:extLst>
          </p:cNvPr>
          <p:cNvSpPr txBox="1"/>
          <p:nvPr/>
        </p:nvSpPr>
        <p:spPr>
          <a:xfrm>
            <a:off x="1928725" y="4408177"/>
            <a:ext cx="182697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>
                <a:solidFill>
                  <a:srgbClr val="000000"/>
                </a:solidFill>
                <a:latin typeface="Century Gothic" panose="020F0302020204030204"/>
              </a:rPr>
              <a:t>Consommation en énergie primaire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0DBA537-82DF-B079-C084-71684501E9AB}"/>
              </a:ext>
            </a:extLst>
          </p:cNvPr>
          <p:cNvSpPr/>
          <p:nvPr/>
        </p:nvSpPr>
        <p:spPr>
          <a:xfrm>
            <a:off x="4252141" y="4643561"/>
            <a:ext cx="1587191" cy="468351"/>
          </a:xfrm>
          <a:prstGeom prst="roundRect">
            <a:avLst>
              <a:gd name="adj" fmla="val 19048"/>
            </a:avLst>
          </a:prstGeom>
          <a:pattFill prst="wdDnDiag">
            <a:fgClr>
              <a:srgbClr val="A0C8B9">
                <a:lumMod val="40000"/>
                <a:lumOff val="60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Tx/>
              <a:buNone/>
              <a:tabLst>
                <a:tab pos="431800" algn="l"/>
              </a:tabLst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 bâtiment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C67656DC-E023-7CE2-E464-9A2549C7DF33}"/>
              </a:ext>
            </a:extLst>
          </p:cNvPr>
          <p:cNvSpPr/>
          <p:nvPr/>
        </p:nvSpPr>
        <p:spPr>
          <a:xfrm>
            <a:off x="4252140" y="5247278"/>
            <a:ext cx="1587191" cy="468351"/>
          </a:xfrm>
          <a:prstGeom prst="roundRect">
            <a:avLst>
              <a:gd name="adj" fmla="val 19048"/>
            </a:avLst>
          </a:prstGeom>
          <a:pattFill prst="wdDnDiag">
            <a:fgClr>
              <a:srgbClr val="A0C8B9">
                <a:lumMod val="40000"/>
                <a:lumOff val="60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Tx/>
              <a:buNone/>
              <a:tabLst>
                <a:tab pos="431800" algn="l"/>
              </a:tabLst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StockC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AFCE1CB-57E3-3B47-FF2A-52EBB6F7473F}"/>
              </a:ext>
            </a:extLst>
          </p:cNvPr>
          <p:cNvSpPr txBox="1"/>
          <p:nvPr/>
        </p:nvSpPr>
        <p:spPr>
          <a:xfrm>
            <a:off x="5988714" y="4533869"/>
            <a:ext cx="197748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>
                <a:solidFill>
                  <a:srgbClr val="000000"/>
                </a:solidFill>
                <a:latin typeface="Century Gothic" panose="020F0302020204030204"/>
              </a:rPr>
              <a:t>Impact carbone construction + énergie + eau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4B74EAAD-29D0-08C1-5324-F2CE720EA744}"/>
              </a:ext>
            </a:extLst>
          </p:cNvPr>
          <p:cNvSpPr/>
          <p:nvPr/>
        </p:nvSpPr>
        <p:spPr>
          <a:xfrm>
            <a:off x="4252139" y="5853675"/>
            <a:ext cx="1587191" cy="468351"/>
          </a:xfrm>
          <a:prstGeom prst="roundRect">
            <a:avLst>
              <a:gd name="adj" fmla="val 19048"/>
            </a:avLst>
          </a:prstGeom>
          <a:pattFill prst="wdDnDiag">
            <a:fgClr>
              <a:srgbClr val="A0C8B9">
                <a:lumMod val="40000"/>
                <a:lumOff val="60000"/>
              </a:srgbClr>
            </a:fgClr>
            <a:bgClr>
              <a:srgbClr val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54B"/>
              </a:buClr>
              <a:buSzPct val="100000"/>
              <a:buFontTx/>
              <a:buNone/>
              <a:tabLst>
                <a:tab pos="431800" algn="l"/>
              </a:tabLst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Icparcelle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A782C29-2ADB-59FD-F9AE-99627886EE7D}"/>
              </a:ext>
            </a:extLst>
          </p:cNvPr>
          <p:cNvSpPr txBox="1"/>
          <p:nvPr/>
        </p:nvSpPr>
        <p:spPr>
          <a:xfrm>
            <a:off x="5988714" y="5266009"/>
            <a:ext cx="197748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>
                <a:solidFill>
                  <a:srgbClr val="000000"/>
                </a:solidFill>
                <a:latin typeface="Century Gothic" panose="020F0302020204030204"/>
              </a:rPr>
              <a:t>Stockage carbone matériaux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2A5E295-E9BC-EA9C-4D01-69F264084362}"/>
              </a:ext>
            </a:extLst>
          </p:cNvPr>
          <p:cNvSpPr txBox="1"/>
          <p:nvPr/>
        </p:nvSpPr>
        <p:spPr>
          <a:xfrm>
            <a:off x="5988714" y="5837984"/>
            <a:ext cx="19774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>
                <a:solidFill>
                  <a:srgbClr val="000000"/>
                </a:solidFill>
                <a:latin typeface="Century Gothic" panose="020F0302020204030204"/>
              </a:rPr>
              <a:t>Impact carbone VRD parcelle</a:t>
            </a:r>
          </a:p>
        </p:txBody>
      </p:sp>
      <p:sp>
        <p:nvSpPr>
          <p:cNvPr id="49" name="Accolade fermante 48">
            <a:extLst>
              <a:ext uri="{FF2B5EF4-FFF2-40B4-BE49-F238E27FC236}">
                <a16:creationId xmlns:a16="http://schemas.microsoft.com/office/drawing/2014/main" id="{DDFC58DD-1CE3-DE51-0FC5-D66E2D8882D1}"/>
              </a:ext>
            </a:extLst>
          </p:cNvPr>
          <p:cNvSpPr/>
          <p:nvPr/>
        </p:nvSpPr>
        <p:spPr>
          <a:xfrm>
            <a:off x="8467315" y="4523326"/>
            <a:ext cx="312231" cy="1732685"/>
          </a:xfrm>
          <a:prstGeom prst="rightBrace">
            <a:avLst>
              <a:gd name="adj1" fmla="val 71078"/>
              <a:gd name="adj2" fmla="val 50000"/>
            </a:avLst>
          </a:prstGeom>
          <a:noFill/>
          <a:ln w="9525" cap="flat" cmpd="sng" algn="ctr">
            <a:solidFill>
              <a:srgbClr val="2832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0A6412D0-8574-F818-6C1F-2B6646A63390}"/>
              </a:ext>
            </a:extLst>
          </p:cNvPr>
          <p:cNvSpPr txBox="1"/>
          <p:nvPr/>
        </p:nvSpPr>
        <p:spPr>
          <a:xfrm>
            <a:off x="8881950" y="5106659"/>
            <a:ext cx="216843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>
                <a:solidFill>
                  <a:srgbClr val="000000"/>
                </a:solidFill>
                <a:latin typeface="Century Gothic" panose="020F0302020204030204"/>
              </a:rPr>
              <a:t>Indicateurs donnés à titre indicatif</a:t>
            </a:r>
            <a:br>
              <a:rPr lang="fr-FR" sz="1400">
                <a:solidFill>
                  <a:srgbClr val="000000"/>
                </a:solidFill>
                <a:latin typeface="Century Gothic" panose="020F0302020204030204"/>
              </a:rPr>
            </a:br>
            <a:r>
              <a:rPr lang="fr-FR" sz="1400">
                <a:solidFill>
                  <a:srgbClr val="000000"/>
                </a:solidFill>
                <a:latin typeface="Century Gothic" panose="020F0302020204030204"/>
              </a:rPr>
              <a:t>(non soumis à des seuils)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03918E1B-09CD-DA08-A3EF-C32A68C6D56C}"/>
              </a:ext>
            </a:extLst>
          </p:cNvPr>
          <p:cNvSpPr txBox="1">
            <a:spLocks/>
          </p:cNvSpPr>
          <p:nvPr/>
        </p:nvSpPr>
        <p:spPr>
          <a:xfrm>
            <a:off x="6962504" y="459224"/>
            <a:ext cx="4109470" cy="41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435178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A33A45E2-5E00-75DB-6FAA-ED7DE07ADA55}"/>
              </a:ext>
            </a:extLst>
          </p:cNvPr>
          <p:cNvSpPr/>
          <p:nvPr/>
        </p:nvSpPr>
        <p:spPr>
          <a:xfrm>
            <a:off x="5891195" y="2525424"/>
            <a:ext cx="5385297" cy="3379620"/>
          </a:xfrm>
          <a:prstGeom prst="roundRect">
            <a:avLst>
              <a:gd name="adj" fmla="val 12164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fr-FR" sz="1800">
                <a:effectLst/>
              </a:rPr>
              <a:t>Poteau/Poutres bois</a:t>
            </a:r>
          </a:p>
          <a:p>
            <a:pPr fontAlgn="base"/>
            <a:r>
              <a:rPr lang="fr-FR" sz="1800">
                <a:effectLst/>
              </a:rPr>
              <a:t>Plancher solivage</a:t>
            </a:r>
          </a:p>
          <a:p>
            <a:pPr fontAlgn="base"/>
            <a:r>
              <a:rPr lang="fr-FR" sz="1800">
                <a:effectLst/>
              </a:rPr>
              <a:t>Dalle R+1 béton CEM II</a:t>
            </a:r>
            <a:endParaRPr lang="fr-FR" sz="1800" dirty="0">
              <a:effectLst/>
            </a:endParaRP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86F985A7-FECA-2853-9484-7D142060C982}"/>
              </a:ext>
            </a:extLst>
          </p:cNvPr>
          <p:cNvSpPr/>
          <p:nvPr/>
        </p:nvSpPr>
        <p:spPr>
          <a:xfrm>
            <a:off x="504445" y="1429731"/>
            <a:ext cx="3362629" cy="2342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99A04FA0-B510-654B-C345-2B665022209D}"/>
              </a:ext>
            </a:extLst>
          </p:cNvPr>
          <p:cNvSpPr/>
          <p:nvPr/>
        </p:nvSpPr>
        <p:spPr>
          <a:xfrm>
            <a:off x="3744414" y="774875"/>
            <a:ext cx="2560663" cy="3818460"/>
          </a:xfrm>
          <a:prstGeom prst="roundRect">
            <a:avLst>
              <a:gd name="adj" fmla="val 12164"/>
            </a:avLst>
          </a:prstGeom>
          <a:solidFill>
            <a:schemeClr val="bg1"/>
          </a:solidFill>
          <a:ln w="28575">
            <a:solidFill>
              <a:srgbClr val="94D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4" name="Image 153">
            <a:extLst>
              <a:ext uri="{FF2B5EF4-FFF2-40B4-BE49-F238E27FC236}">
                <a16:creationId xmlns:a16="http://schemas.microsoft.com/office/drawing/2014/main" id="{8D567FB4-9FF8-813A-FF54-6D0628E0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08" y="3553937"/>
            <a:ext cx="4279763" cy="2832532"/>
          </a:xfrm>
          <a:prstGeom prst="rect">
            <a:avLst/>
          </a:prstGeom>
        </p:spPr>
      </p:pic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id="{A68B3AC2-2F39-4185-F645-D7A05811852E}"/>
              </a:ext>
            </a:extLst>
          </p:cNvPr>
          <p:cNvSpPr/>
          <p:nvPr/>
        </p:nvSpPr>
        <p:spPr>
          <a:xfrm rot="10800000">
            <a:off x="687386" y="2662911"/>
            <a:ext cx="597999" cy="58867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7BE642-17C2-1F6F-7B24-AA0CC1837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" y="2714770"/>
            <a:ext cx="484958" cy="48495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E34C7D-FC99-BD50-AA85-29C4F238C5C6}"/>
              </a:ext>
            </a:extLst>
          </p:cNvPr>
          <p:cNvSpPr txBox="1"/>
          <p:nvPr/>
        </p:nvSpPr>
        <p:spPr>
          <a:xfrm>
            <a:off x="1342863" y="2583952"/>
            <a:ext cx="2459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Echanges importants entre la MOE et le MOA pour définir un maximum d’éléments en amont </a:t>
            </a:r>
            <a:r>
              <a:rPr lang="fr-FR" sz="1200" dirty="0">
                <a:effectLst/>
                <a:ea typeface="Calibri" panose="020F0502020204030204" pitchFamily="34" charset="0"/>
              </a:rPr>
              <a:t>des études (structure, finitions, métré)</a:t>
            </a:r>
            <a:endParaRPr lang="fr-FR" sz="1200" dirty="0">
              <a:ea typeface="Calibri" panose="020F0502020204030204" pitchFamily="34" charset="0"/>
            </a:endParaRPr>
          </a:p>
          <a:p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98DD83-F63B-1264-230F-9ADDA3792847}"/>
              </a:ext>
            </a:extLst>
          </p:cNvPr>
          <p:cNvSpPr txBox="1"/>
          <p:nvPr/>
        </p:nvSpPr>
        <p:spPr>
          <a:xfrm>
            <a:off x="1305055" y="1730722"/>
            <a:ext cx="2459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38% DED</a:t>
            </a:r>
            <a:r>
              <a:rPr lang="fr-FR" sz="12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</a:t>
            </a:r>
            <a:r>
              <a:rPr lang="fr-FR" sz="1200" dirty="0">
                <a:effectLst/>
              </a:rPr>
              <a:t> (en poids carbone)</a:t>
            </a:r>
            <a:endParaRPr lang="fr-FR" sz="1100" dirty="0">
              <a:effectLst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Lots 10 et 11 saisis en forfaitaires</a:t>
            </a:r>
          </a:p>
        </p:txBody>
      </p:sp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E2990F88-E815-C88F-0D2B-7FDF8D7349E7}"/>
              </a:ext>
            </a:extLst>
          </p:cNvPr>
          <p:cNvSpPr/>
          <p:nvPr/>
        </p:nvSpPr>
        <p:spPr>
          <a:xfrm rot="10800000">
            <a:off x="686217" y="1750682"/>
            <a:ext cx="598000" cy="588678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9AE5D6A-6905-9A8D-B6E3-4B00EC4433EF}"/>
              </a:ext>
            </a:extLst>
          </p:cNvPr>
          <p:cNvGrpSpPr/>
          <p:nvPr/>
        </p:nvGrpSpPr>
        <p:grpSpPr>
          <a:xfrm>
            <a:off x="728916" y="1823056"/>
            <a:ext cx="491581" cy="461664"/>
            <a:chOff x="4215379" y="6961661"/>
            <a:chExt cx="549475" cy="549475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01A9FBE-C06C-61AB-AA24-688CE4E1E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379" y="6961661"/>
              <a:ext cx="549475" cy="549475"/>
            </a:xfrm>
            <a:prstGeom prst="rect">
              <a:avLst/>
            </a:prstGeom>
          </p:spPr>
        </p:pic>
        <p:pic>
          <p:nvPicPr>
            <p:cNvPr id="14" name="Picture 2" descr="Projet de compensation carbone &quot;Légumineuses&quot; - Agrosolutions">
              <a:extLst>
                <a:ext uri="{FF2B5EF4-FFF2-40B4-BE49-F238E27FC236}">
                  <a16:creationId xmlns:a16="http://schemas.microsoft.com/office/drawing/2014/main" id="{393D13EC-11C2-C26D-3D65-101852334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4390933" y="7127520"/>
              <a:ext cx="215924" cy="225002"/>
            </a:xfrm>
            <a:prstGeom prst="rect">
              <a:avLst/>
            </a:prstGeom>
            <a:noFill/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89FB942-C7F9-5B8D-1396-D8F3E8C301D2}"/>
              </a:ext>
            </a:extLst>
          </p:cNvPr>
          <p:cNvSpPr txBox="1"/>
          <p:nvPr/>
        </p:nvSpPr>
        <p:spPr>
          <a:xfrm>
            <a:off x="6339899" y="2598623"/>
            <a:ext cx="94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FR" sz="1200" dirty="0"/>
              <a:t>S</a:t>
            </a:r>
            <a:r>
              <a:rPr lang="fr-FR" sz="1200" dirty="0">
                <a:effectLst/>
              </a:rPr>
              <a:t>tructure</a:t>
            </a:r>
          </a:p>
        </p:txBody>
      </p:sp>
      <p:sp>
        <p:nvSpPr>
          <p:cNvPr id="16" name="Rectangle : avec coins arrondis en diagonale 15">
            <a:extLst>
              <a:ext uri="{FF2B5EF4-FFF2-40B4-BE49-F238E27FC236}">
                <a16:creationId xmlns:a16="http://schemas.microsoft.com/office/drawing/2014/main" id="{A57B92C4-DD55-7703-71AC-3F0EFAD4FD75}"/>
              </a:ext>
            </a:extLst>
          </p:cNvPr>
          <p:cNvSpPr/>
          <p:nvPr/>
        </p:nvSpPr>
        <p:spPr>
          <a:xfrm rot="10800000">
            <a:off x="3886500" y="1596903"/>
            <a:ext cx="599665" cy="588303"/>
          </a:xfrm>
          <a:prstGeom prst="round2DiagRect">
            <a:avLst/>
          </a:prstGeom>
          <a:solidFill>
            <a:srgbClr val="8DCDC7"/>
          </a:solidFill>
          <a:ln w="38100">
            <a:solidFill>
              <a:srgbClr val="DEF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9880F6A-E812-7A11-1784-06BF2B3F96D2}"/>
              </a:ext>
            </a:extLst>
          </p:cNvPr>
          <p:cNvSpPr/>
          <p:nvPr/>
        </p:nvSpPr>
        <p:spPr>
          <a:xfrm>
            <a:off x="3992908" y="1741448"/>
            <a:ext cx="355596" cy="348460"/>
          </a:xfrm>
          <a:prstGeom prst="arc">
            <a:avLst>
              <a:gd name="adj1" fmla="val 2842554"/>
              <a:gd name="adj2" fmla="val 13385889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1CD1013D-999A-C087-20D9-9B6FACD0EFB4}"/>
              </a:ext>
            </a:extLst>
          </p:cNvPr>
          <p:cNvSpPr/>
          <p:nvPr/>
        </p:nvSpPr>
        <p:spPr>
          <a:xfrm>
            <a:off x="4023930" y="1708551"/>
            <a:ext cx="363054" cy="318795"/>
          </a:xfrm>
          <a:prstGeom prst="arc">
            <a:avLst>
              <a:gd name="adj1" fmla="val 14099199"/>
              <a:gd name="adj2" fmla="val 2070247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071C193-ADF8-7A0D-BB8D-9561B1A9A184}"/>
              </a:ext>
            </a:extLst>
          </p:cNvPr>
          <p:cNvSpPr txBox="1"/>
          <p:nvPr/>
        </p:nvSpPr>
        <p:spPr>
          <a:xfrm>
            <a:off x="4530186" y="1016654"/>
            <a:ext cx="1788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Taux de compacité</a:t>
            </a:r>
            <a:r>
              <a:rPr lang="fr-FR" sz="1200" baseline="30000" dirty="0">
                <a:solidFill>
                  <a:srgbClr val="65A3A0"/>
                </a:solidFill>
              </a:rPr>
              <a:t>1 </a:t>
            </a:r>
            <a:r>
              <a:rPr lang="fr-FR" sz="1200" dirty="0"/>
              <a:t>= 1,7</a:t>
            </a:r>
          </a:p>
        </p:txBody>
      </p:sp>
      <p:sp>
        <p:nvSpPr>
          <p:cNvPr id="20" name="Rectangle : avec coins arrondis en diagonale 19">
            <a:extLst>
              <a:ext uri="{FF2B5EF4-FFF2-40B4-BE49-F238E27FC236}">
                <a16:creationId xmlns:a16="http://schemas.microsoft.com/office/drawing/2014/main" id="{EC9DF91C-9519-BC77-E68C-F7C818695020}"/>
              </a:ext>
            </a:extLst>
          </p:cNvPr>
          <p:cNvSpPr/>
          <p:nvPr/>
        </p:nvSpPr>
        <p:spPr>
          <a:xfrm rot="10800000">
            <a:off x="3906521" y="876823"/>
            <a:ext cx="598000" cy="593960"/>
          </a:xfrm>
          <a:prstGeom prst="round2DiagRect">
            <a:avLst/>
          </a:prstGeom>
          <a:solidFill>
            <a:srgbClr val="8DCDC7"/>
          </a:solidFill>
          <a:ln w="38100">
            <a:solidFill>
              <a:srgbClr val="DEF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FE56B93-5725-BFCE-F7D8-06BAD6FE5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13" y="954600"/>
            <a:ext cx="448724" cy="44872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8CF75DC-CDEA-7C53-02BE-6AF6015AFEB9}"/>
              </a:ext>
            </a:extLst>
          </p:cNvPr>
          <p:cNvSpPr txBox="1"/>
          <p:nvPr/>
        </p:nvSpPr>
        <p:spPr>
          <a:xfrm>
            <a:off x="4515923" y="2483032"/>
            <a:ext cx="15992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Taux de vitrage</a:t>
            </a:r>
            <a:r>
              <a:rPr lang="fr-FR" sz="1200" baseline="30000" dirty="0">
                <a:solidFill>
                  <a:srgbClr val="65A3A0"/>
                </a:solidFill>
              </a:rPr>
              <a:t>2</a:t>
            </a:r>
            <a:r>
              <a:rPr lang="fr-FR" sz="1200" dirty="0"/>
              <a:t> = 20</a:t>
            </a:r>
            <a:r>
              <a:rPr lang="en-GB" sz="1200" dirty="0">
                <a:effectLst/>
              </a:rPr>
              <a:t>%</a:t>
            </a:r>
          </a:p>
        </p:txBody>
      </p:sp>
      <p:sp>
        <p:nvSpPr>
          <p:cNvPr id="25" name="Rectangle : avec coins arrondis en diagonale 24">
            <a:extLst>
              <a:ext uri="{FF2B5EF4-FFF2-40B4-BE49-F238E27FC236}">
                <a16:creationId xmlns:a16="http://schemas.microsoft.com/office/drawing/2014/main" id="{7FBCEF4A-BA06-289D-40F5-729729C06A12}"/>
              </a:ext>
            </a:extLst>
          </p:cNvPr>
          <p:cNvSpPr/>
          <p:nvPr/>
        </p:nvSpPr>
        <p:spPr>
          <a:xfrm rot="10800000">
            <a:off x="3865894" y="3011218"/>
            <a:ext cx="598000" cy="593959"/>
          </a:xfrm>
          <a:prstGeom prst="round2DiagRect">
            <a:avLst/>
          </a:prstGeom>
          <a:solidFill>
            <a:srgbClr val="8DCDC7"/>
          </a:solidFill>
          <a:ln w="38100">
            <a:solidFill>
              <a:srgbClr val="DEF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sp>
        <p:nvSpPr>
          <p:cNvPr id="26" name="Rectangle : avec coins arrondis en diagonale 25">
            <a:extLst>
              <a:ext uri="{FF2B5EF4-FFF2-40B4-BE49-F238E27FC236}">
                <a16:creationId xmlns:a16="http://schemas.microsoft.com/office/drawing/2014/main" id="{7A264F5E-824D-1E95-2FFF-99B6123DCC5A}"/>
              </a:ext>
            </a:extLst>
          </p:cNvPr>
          <p:cNvSpPr/>
          <p:nvPr/>
        </p:nvSpPr>
        <p:spPr>
          <a:xfrm rot="10800000">
            <a:off x="6427444" y="2824607"/>
            <a:ext cx="598002" cy="5939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10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sp>
        <p:nvSpPr>
          <p:cNvPr id="28" name="Rectangle : avec coins arrondis en diagonale 27">
            <a:extLst>
              <a:ext uri="{FF2B5EF4-FFF2-40B4-BE49-F238E27FC236}">
                <a16:creationId xmlns:a16="http://schemas.microsoft.com/office/drawing/2014/main" id="{DE6A75BE-AB8A-1E51-95D8-FBC53D32982E}"/>
              </a:ext>
            </a:extLst>
          </p:cNvPr>
          <p:cNvSpPr/>
          <p:nvPr/>
        </p:nvSpPr>
        <p:spPr>
          <a:xfrm rot="10800000">
            <a:off x="6416205" y="5035787"/>
            <a:ext cx="593960" cy="595747"/>
          </a:xfrm>
          <a:prstGeom prst="round2DiagRect">
            <a:avLst/>
          </a:prstGeom>
          <a:solidFill>
            <a:srgbClr val="FFC10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29" name="Graphique 28" descr="Éclair avec un remplissage uni">
            <a:extLst>
              <a:ext uri="{FF2B5EF4-FFF2-40B4-BE49-F238E27FC236}">
                <a16:creationId xmlns:a16="http://schemas.microsoft.com/office/drawing/2014/main" id="{CD87FACC-7A3C-A874-42A3-B43398DBA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80784">
            <a:off x="6408567" y="5074406"/>
            <a:ext cx="585141" cy="58514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1162ED2-5485-0552-CC53-1D57D4954B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7929" y="3059129"/>
            <a:ext cx="508043" cy="508043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3FB2544-79C2-A253-CA49-FDFD78764C8C}"/>
              </a:ext>
            </a:extLst>
          </p:cNvPr>
          <p:cNvSpPr txBox="1"/>
          <p:nvPr/>
        </p:nvSpPr>
        <p:spPr>
          <a:xfrm>
            <a:off x="4477757" y="3070469"/>
            <a:ext cx="16543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Parking intérieur RDC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D6B7DE8-79DF-2DD6-FFA1-CA2A646DAA6E}"/>
              </a:ext>
            </a:extLst>
          </p:cNvPr>
          <p:cNvSpPr txBox="1"/>
          <p:nvPr/>
        </p:nvSpPr>
        <p:spPr>
          <a:xfrm>
            <a:off x="4517724" y="1729448"/>
            <a:ext cx="12848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Pas de réemploi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A76EEF1-7B58-AA43-6514-CBF1B8663319}"/>
              </a:ext>
            </a:extLst>
          </p:cNvPr>
          <p:cNvSpPr txBox="1"/>
          <p:nvPr/>
        </p:nvSpPr>
        <p:spPr>
          <a:xfrm>
            <a:off x="6996730" y="5078415"/>
            <a:ext cx="4279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C</a:t>
            </a:r>
            <a:r>
              <a:rPr lang="fr-FR" sz="1200" dirty="0">
                <a:effectLst/>
              </a:rPr>
              <a:t>hauffage et ECS: Pompe à chaleur individuelle de type AIR/EAU : </a:t>
            </a:r>
            <a:r>
              <a:rPr lang="fr-FR" sz="1200" dirty="0" err="1">
                <a:effectLst/>
              </a:rPr>
              <a:t>Alféa</a:t>
            </a:r>
            <a:r>
              <a:rPr lang="fr-FR" sz="1200" dirty="0">
                <a:effectLst/>
              </a:rPr>
              <a:t> </a:t>
            </a:r>
            <a:r>
              <a:rPr lang="fr-FR" sz="1200" dirty="0" err="1">
                <a:effectLst/>
              </a:rPr>
              <a:t>Extensa</a:t>
            </a:r>
            <a:r>
              <a:rPr lang="fr-FR" sz="1200" dirty="0">
                <a:effectLst/>
              </a:rPr>
              <a:t> Duo R32 (PEP Atlantic)(52 kgCO2e/m²)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Caisson de ventilation individuel simple flux</a:t>
            </a:r>
          </a:p>
        </p:txBody>
      </p:sp>
      <p:sp>
        <p:nvSpPr>
          <p:cNvPr id="38" name="Larme 96">
            <a:extLst>
              <a:ext uri="{FF2B5EF4-FFF2-40B4-BE49-F238E27FC236}">
                <a16:creationId xmlns:a16="http://schemas.microsoft.com/office/drawing/2014/main" id="{D038AF96-3A21-3202-5367-66A6697D4525}"/>
              </a:ext>
            </a:extLst>
          </p:cNvPr>
          <p:cNvSpPr/>
          <p:nvPr/>
        </p:nvSpPr>
        <p:spPr bwMode="auto">
          <a:xfrm rot="16200000" flipH="1">
            <a:off x="8556351" y="1093990"/>
            <a:ext cx="1304319" cy="1296113"/>
          </a:xfrm>
          <a:prstGeom prst="teardrop">
            <a:avLst>
              <a:gd name="adj" fmla="val 100000"/>
            </a:avLst>
          </a:prstGeom>
          <a:solidFill>
            <a:srgbClr val="94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246" dirty="0"/>
          </a:p>
        </p:txBody>
      </p:sp>
      <p:sp>
        <p:nvSpPr>
          <p:cNvPr id="39" name="Larme 96">
            <a:extLst>
              <a:ext uri="{FF2B5EF4-FFF2-40B4-BE49-F238E27FC236}">
                <a16:creationId xmlns:a16="http://schemas.microsoft.com/office/drawing/2014/main" id="{5FBF470F-DDB7-83AE-9694-DEF59F6A77F0}"/>
              </a:ext>
            </a:extLst>
          </p:cNvPr>
          <p:cNvSpPr/>
          <p:nvPr/>
        </p:nvSpPr>
        <p:spPr bwMode="auto">
          <a:xfrm rot="5400000">
            <a:off x="7254199" y="1197845"/>
            <a:ext cx="1096614" cy="1296113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246"/>
          </a:p>
        </p:txBody>
      </p:sp>
      <p:sp>
        <p:nvSpPr>
          <p:cNvPr id="40" name="ZoneTexte 97">
            <a:extLst>
              <a:ext uri="{FF2B5EF4-FFF2-40B4-BE49-F238E27FC236}">
                <a16:creationId xmlns:a16="http://schemas.microsoft.com/office/drawing/2014/main" id="{BB48FA22-6CFC-8B4D-EEB3-AD476599A9C4}"/>
              </a:ext>
            </a:extLst>
          </p:cNvPr>
          <p:cNvSpPr txBox="1"/>
          <p:nvPr/>
        </p:nvSpPr>
        <p:spPr bwMode="auto">
          <a:xfrm>
            <a:off x="7088394" y="1675689"/>
            <a:ext cx="144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~ +15 à 20 %</a:t>
            </a:r>
            <a:r>
              <a:rPr lang="fr-FR" b="1" baseline="30000" dirty="0">
                <a:solidFill>
                  <a:schemeClr val="bg1"/>
                </a:solidFill>
              </a:rPr>
              <a:t>3</a:t>
            </a:r>
            <a:endParaRPr lang="en-GB" b="1" baseline="30000" dirty="0">
              <a:solidFill>
                <a:schemeClr val="bg1"/>
              </a:solidFill>
            </a:endParaRPr>
          </a:p>
        </p:txBody>
      </p:sp>
      <p:pic>
        <p:nvPicPr>
          <p:cNvPr id="41" name="Picture 2" descr="Projet de compensation carbone &quot;Légumineuses&quot; - Agrosolutions">
            <a:extLst>
              <a:ext uri="{FF2B5EF4-FFF2-40B4-BE49-F238E27FC236}">
                <a16:creationId xmlns:a16="http://schemas.microsoft.com/office/drawing/2014/main" id="{502B91D7-42E2-CAE6-2C34-3A1D3A47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422792" y="826020"/>
            <a:ext cx="680977" cy="780314"/>
          </a:xfrm>
          <a:prstGeom prst="rect">
            <a:avLst/>
          </a:prstGeom>
          <a:noFill/>
        </p:spPr>
      </p:pic>
      <p:sp>
        <p:nvSpPr>
          <p:cNvPr id="42" name="ZoneTexte 97">
            <a:extLst>
              <a:ext uri="{FF2B5EF4-FFF2-40B4-BE49-F238E27FC236}">
                <a16:creationId xmlns:a16="http://schemas.microsoft.com/office/drawing/2014/main" id="{E4EFF254-4090-F075-4BDD-826E89767695}"/>
              </a:ext>
            </a:extLst>
          </p:cNvPr>
          <p:cNvSpPr txBox="1"/>
          <p:nvPr/>
        </p:nvSpPr>
        <p:spPr bwMode="auto">
          <a:xfrm>
            <a:off x="8417988" y="1399084"/>
            <a:ext cx="1496479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 dirty="0" err="1">
                <a:solidFill>
                  <a:schemeClr val="bg1"/>
                </a:solidFill>
              </a:rPr>
              <a:t>Ic</a:t>
            </a:r>
            <a:r>
              <a:rPr lang="fr-FR" b="1" dirty="0">
                <a:solidFill>
                  <a:schemeClr val="bg1"/>
                </a:solidFill>
              </a:rPr>
              <a:t> total</a:t>
            </a:r>
          </a:p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557</a:t>
            </a:r>
          </a:p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kgCO2e/m²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F9977DC6-DBF0-07E2-F68E-5DB9FABEB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0137" y="1129807"/>
            <a:ext cx="477083" cy="477083"/>
          </a:xfrm>
          <a:prstGeom prst="rect">
            <a:avLst/>
          </a:prstGeom>
        </p:spPr>
      </p:pic>
      <p:sp>
        <p:nvSpPr>
          <p:cNvPr id="45" name="Espace réservé du numéro de diapositive 1">
            <a:extLst>
              <a:ext uri="{FF2B5EF4-FFF2-40B4-BE49-F238E27FC236}">
                <a16:creationId xmlns:a16="http://schemas.microsoft.com/office/drawing/2014/main" id="{C804F2BB-C1CD-6034-9B2A-5D26FB99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968" y="6412802"/>
            <a:ext cx="2743200" cy="365125"/>
          </a:xfrm>
        </p:spPr>
        <p:txBody>
          <a:bodyPr/>
          <a:lstStyle/>
          <a:p>
            <a:fld id="{F09D415D-CA15-414D-990A-BDF5E3CD4AEA}" type="slidenum">
              <a:rPr lang="fr-FR" smtClean="0"/>
              <a:t>50</a:t>
            </a:fld>
            <a:endParaRPr lang="fr-FR" dirty="0"/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97B73E90-8806-EDB4-DB16-928E3FB54338}"/>
              </a:ext>
            </a:extLst>
          </p:cNvPr>
          <p:cNvSpPr/>
          <p:nvPr/>
        </p:nvSpPr>
        <p:spPr>
          <a:xfrm>
            <a:off x="186362" y="5653327"/>
            <a:ext cx="1339459" cy="604637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Décarbonation des bâtiments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4" name="Rectangle : avec coins arrondis en diagonale 33">
            <a:extLst>
              <a:ext uri="{FF2B5EF4-FFF2-40B4-BE49-F238E27FC236}">
                <a16:creationId xmlns:a16="http://schemas.microsoft.com/office/drawing/2014/main" id="{B5490B20-6EB3-ACD1-DE7C-A5521C0FDD6D}"/>
              </a:ext>
            </a:extLst>
          </p:cNvPr>
          <p:cNvSpPr/>
          <p:nvPr/>
        </p:nvSpPr>
        <p:spPr>
          <a:xfrm rot="10800000">
            <a:off x="3852458" y="3726601"/>
            <a:ext cx="598000" cy="593959"/>
          </a:xfrm>
          <a:prstGeom prst="round2DiagRect">
            <a:avLst/>
          </a:prstGeom>
          <a:solidFill>
            <a:srgbClr val="8DCDC7"/>
          </a:solidFill>
          <a:ln w="38100">
            <a:solidFill>
              <a:srgbClr val="DEF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16D99669-AC47-AFC9-E3C8-29089CD893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8742" y="3733951"/>
            <a:ext cx="542050" cy="542050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B8DF529-5882-1D20-267C-DF7BB27CFC59}"/>
              </a:ext>
            </a:extLst>
          </p:cNvPr>
          <p:cNvSpPr txBox="1"/>
          <p:nvPr/>
        </p:nvSpPr>
        <p:spPr>
          <a:xfrm>
            <a:off x="4460778" y="3842573"/>
            <a:ext cx="1776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0 cage d’escaliers</a:t>
            </a:r>
          </a:p>
          <a:p>
            <a:r>
              <a:rPr lang="fr-FR" sz="1200" dirty="0"/>
              <a:t>0 ascenseur</a:t>
            </a:r>
          </a:p>
        </p:txBody>
      </p:sp>
      <p:sp>
        <p:nvSpPr>
          <p:cNvPr id="55" name="Rectangle : avec coins arrondis en diagonale 54">
            <a:extLst>
              <a:ext uri="{FF2B5EF4-FFF2-40B4-BE49-F238E27FC236}">
                <a16:creationId xmlns:a16="http://schemas.microsoft.com/office/drawing/2014/main" id="{F9C96FA8-808B-1CEE-22C2-ACDD7E92DD49}"/>
              </a:ext>
            </a:extLst>
          </p:cNvPr>
          <p:cNvSpPr/>
          <p:nvPr/>
        </p:nvSpPr>
        <p:spPr>
          <a:xfrm rot="10800000">
            <a:off x="6426583" y="3553937"/>
            <a:ext cx="598002" cy="5939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10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39791328-E986-3516-3524-6BF0528976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480950" y="2835892"/>
            <a:ext cx="384676" cy="449972"/>
          </a:xfrm>
          <a:prstGeom prst="rect">
            <a:avLst/>
          </a:prstGeom>
        </p:spPr>
      </p:pic>
      <p:sp>
        <p:nvSpPr>
          <p:cNvPr id="58" name="Rectangle : avec coins arrondis en diagonale 57">
            <a:extLst>
              <a:ext uri="{FF2B5EF4-FFF2-40B4-BE49-F238E27FC236}">
                <a16:creationId xmlns:a16="http://schemas.microsoft.com/office/drawing/2014/main" id="{12B91623-DB67-7AB0-7780-7678A4781C62}"/>
              </a:ext>
            </a:extLst>
          </p:cNvPr>
          <p:cNvSpPr/>
          <p:nvPr/>
        </p:nvSpPr>
        <p:spPr>
          <a:xfrm rot="10800000">
            <a:off x="6426583" y="4286709"/>
            <a:ext cx="598002" cy="5939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10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7C36F36A-22E5-D1BC-90E8-F3EA1EF54D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51269" y="3582454"/>
            <a:ext cx="523853" cy="523853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9D4AE66A-BA08-49C5-3094-C53F26CEDD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52099" y="4302116"/>
            <a:ext cx="544631" cy="544631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ACEB5399-1552-C66B-883A-088AC4E5462A}"/>
              </a:ext>
            </a:extLst>
          </p:cNvPr>
          <p:cNvSpPr txBox="1"/>
          <p:nvPr/>
        </p:nvSpPr>
        <p:spPr>
          <a:xfrm>
            <a:off x="7127886" y="3649146"/>
            <a:ext cx="2027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MOB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Bardage bois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56D8F9AF-D768-0BC5-D478-5BC1B90BEC80}"/>
              </a:ext>
            </a:extLst>
          </p:cNvPr>
          <p:cNvSpPr txBox="1"/>
          <p:nvPr/>
        </p:nvSpPr>
        <p:spPr>
          <a:xfrm>
            <a:off x="7126975" y="4435931"/>
            <a:ext cx="2027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defRPr/>
            </a:pPr>
            <a:r>
              <a:rPr lang="fr-FR" sz="1200" dirty="0">
                <a:effectLst/>
              </a:rPr>
              <a:t>Charpente industrielle bois</a:t>
            </a:r>
          </a:p>
        </p:txBody>
      </p:sp>
      <p:sp>
        <p:nvSpPr>
          <p:cNvPr id="132" name="Rectangle : avec coins arrondis en diagonale 131">
            <a:extLst>
              <a:ext uri="{FF2B5EF4-FFF2-40B4-BE49-F238E27FC236}">
                <a16:creationId xmlns:a16="http://schemas.microsoft.com/office/drawing/2014/main" id="{3C849B04-BB4B-4563-28A6-C95EDDE9BBC5}"/>
              </a:ext>
            </a:extLst>
          </p:cNvPr>
          <p:cNvSpPr/>
          <p:nvPr/>
        </p:nvSpPr>
        <p:spPr>
          <a:xfrm rot="10800000">
            <a:off x="3862779" y="2307022"/>
            <a:ext cx="597999" cy="588303"/>
          </a:xfrm>
          <a:prstGeom prst="round2DiagRect">
            <a:avLst/>
          </a:prstGeom>
          <a:solidFill>
            <a:srgbClr val="8DCDC7"/>
          </a:solidFill>
          <a:ln w="38100">
            <a:solidFill>
              <a:srgbClr val="DEF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7A781C9-D222-9640-DF5D-06A5A573E9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11344" y="2350669"/>
            <a:ext cx="491345" cy="5172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EB5098-AF32-4B97-654B-6A76D98D7682}"/>
              </a:ext>
            </a:extLst>
          </p:cNvPr>
          <p:cNvSpPr txBox="1"/>
          <p:nvPr/>
        </p:nvSpPr>
        <p:spPr>
          <a:xfrm>
            <a:off x="6340578" y="370944"/>
            <a:ext cx="4689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fr-FR" sz="2000" b="1" dirty="0"/>
              <a:t>REX : Quai 22 bâtiment B – Lille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7E06EB-133D-3362-A663-A7E1E774AF5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164" t="14140" r="11923" b="21924"/>
          <a:stretch/>
        </p:blipFill>
        <p:spPr>
          <a:xfrm>
            <a:off x="9914467" y="6248260"/>
            <a:ext cx="1049867" cy="42333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BF94C3-40EF-8975-78ED-43914CB728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0838" y="3019077"/>
            <a:ext cx="450382" cy="450382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9D6BF19B-0FE1-E5A9-61B5-713F86917F62}"/>
              </a:ext>
            </a:extLst>
          </p:cNvPr>
          <p:cNvSpPr txBox="1"/>
          <p:nvPr/>
        </p:nvSpPr>
        <p:spPr>
          <a:xfrm>
            <a:off x="7112991" y="2828993"/>
            <a:ext cx="2569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Poteau/Poutres bois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Plancher solivage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Dalle R+1 béton CEM II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C79E18B-FE5D-FCD3-8D53-F6170D248DC7}"/>
              </a:ext>
            </a:extLst>
          </p:cNvPr>
          <p:cNvSpPr txBox="1"/>
          <p:nvPr/>
        </p:nvSpPr>
        <p:spPr>
          <a:xfrm>
            <a:off x="6426582" y="3365360"/>
            <a:ext cx="787076" cy="28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Façade</a:t>
            </a:r>
            <a:endParaRPr lang="fr-FR" dirty="0"/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1D3DBFB0-330B-D00A-3871-168CB2BD9294}"/>
              </a:ext>
            </a:extLst>
          </p:cNvPr>
          <p:cNvSpPr txBox="1"/>
          <p:nvPr/>
        </p:nvSpPr>
        <p:spPr>
          <a:xfrm>
            <a:off x="6433644" y="4104543"/>
            <a:ext cx="9859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Toiture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F421EC-6562-BB65-057B-5A62DDB17E2D}"/>
              </a:ext>
            </a:extLst>
          </p:cNvPr>
          <p:cNvSpPr txBox="1"/>
          <p:nvPr/>
        </p:nvSpPr>
        <p:spPr>
          <a:xfrm>
            <a:off x="1622339" y="6193152"/>
            <a:ext cx="6094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2">
                    <a:lumMod val="50000"/>
                  </a:schemeClr>
                </a:solidFill>
                <a:effectLst/>
              </a:rPr>
              <a:t>0.Le pourcentage de DED inclus les lots forfaitaires, hors voirie et infrastructure</a:t>
            </a:r>
          </a:p>
          <a:p>
            <a:r>
              <a:rPr lang="fr-FR" sz="800" dirty="0">
                <a:solidFill>
                  <a:srgbClr val="7EB2AF"/>
                </a:solidFill>
                <a:effectLst/>
              </a:rPr>
              <a:t>1.  Taux de compacité = S déperditives/SHAB; en considérant le plancher bas</a:t>
            </a:r>
          </a:p>
          <a:p>
            <a:r>
              <a:rPr lang="fr-FR" sz="800" dirty="0">
                <a:solidFill>
                  <a:srgbClr val="7EB2AF"/>
                </a:solidFill>
              </a:rPr>
              <a:t>2. Taux de vitrage = façade vitrée/SHAB</a:t>
            </a:r>
          </a:p>
          <a:p>
            <a:r>
              <a:rPr lang="en-GB" sz="800" dirty="0">
                <a:solidFill>
                  <a:schemeClr val="accent4"/>
                </a:solidFill>
                <a:effectLst/>
              </a:rPr>
              <a:t>3. </a:t>
            </a:r>
            <a:r>
              <a:rPr lang="fr-FR" sz="800" dirty="0">
                <a:solidFill>
                  <a:schemeClr val="accent4"/>
                </a:solidFill>
                <a:effectLst/>
              </a:rPr>
              <a:t>Surcoût estime lié au recours à une structure bois</a:t>
            </a:r>
            <a:endParaRPr lang="fr-FR" sz="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49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49BCD207-BF75-5B9B-92EB-B60110AA740E}"/>
              </a:ext>
            </a:extLst>
          </p:cNvPr>
          <p:cNvSpPr txBox="1"/>
          <p:nvPr/>
        </p:nvSpPr>
        <p:spPr>
          <a:xfrm>
            <a:off x="550619" y="2650085"/>
            <a:ext cx="5689454" cy="338554"/>
          </a:xfrm>
          <a:prstGeom prst="rect">
            <a:avLst/>
          </a:prstGeom>
          <a:solidFill>
            <a:srgbClr val="DDF0C8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b="1" dirty="0" err="1">
                <a:latin typeface="Calibri"/>
                <a:cs typeface="Arial"/>
              </a:rPr>
              <a:t>Ic</a:t>
            </a:r>
            <a:r>
              <a:rPr lang="fr-FR" sz="1600" b="1" baseline="-25000" dirty="0" err="1">
                <a:effectLst/>
                <a:latin typeface="Calibri"/>
                <a:cs typeface="Arial"/>
              </a:rPr>
              <a:t>construction</a:t>
            </a:r>
            <a:r>
              <a:rPr lang="fr-FR" sz="1600" b="1" baseline="-25000" dirty="0">
                <a:latin typeface="Calibri"/>
                <a:cs typeface="Arial"/>
              </a:rPr>
              <a:t> </a:t>
            </a:r>
            <a:r>
              <a:rPr lang="fr-FR" sz="1600" b="1" dirty="0">
                <a:latin typeface="Calibri"/>
                <a:cs typeface="Arial"/>
              </a:rPr>
              <a:t>: </a:t>
            </a:r>
            <a:r>
              <a:rPr lang="fr-FR" sz="1600" dirty="0">
                <a:latin typeface="Calibri"/>
                <a:cs typeface="Arial"/>
              </a:rPr>
              <a:t>499 kgCO2e/m²SHAB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DAC3E23C-C17E-5D31-4899-E4A2E93B98A4}"/>
              </a:ext>
            </a:extLst>
          </p:cNvPr>
          <p:cNvSpPr/>
          <p:nvPr/>
        </p:nvSpPr>
        <p:spPr>
          <a:xfrm>
            <a:off x="5157876" y="2283422"/>
            <a:ext cx="677695" cy="756539"/>
          </a:xfrm>
          <a:prstGeom prst="roundRect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703CE9AF-049D-819F-F5B5-81789EE2E70A}"/>
              </a:ext>
            </a:extLst>
          </p:cNvPr>
          <p:cNvSpPr/>
          <p:nvPr/>
        </p:nvSpPr>
        <p:spPr>
          <a:xfrm>
            <a:off x="4313533" y="2284513"/>
            <a:ext cx="677695" cy="756539"/>
          </a:xfrm>
          <a:prstGeom prst="roundRect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A5300366-C6CD-C996-8911-A404C7989B50}"/>
              </a:ext>
            </a:extLst>
          </p:cNvPr>
          <p:cNvSpPr/>
          <p:nvPr/>
        </p:nvSpPr>
        <p:spPr>
          <a:xfrm>
            <a:off x="5947902" y="2278920"/>
            <a:ext cx="677695" cy="756539"/>
          </a:xfrm>
          <a:prstGeom prst="roundRect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Espace réservé du numéro de diapositive 1">
            <a:extLst>
              <a:ext uri="{FF2B5EF4-FFF2-40B4-BE49-F238E27FC236}">
                <a16:creationId xmlns:a16="http://schemas.microsoft.com/office/drawing/2014/main" id="{7B6B2EAE-11B2-FE2B-670D-FFEBB44C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968" y="6339378"/>
            <a:ext cx="2743200" cy="365125"/>
          </a:xfrm>
        </p:spPr>
        <p:txBody>
          <a:bodyPr/>
          <a:lstStyle/>
          <a:p>
            <a:fld id="{F09D415D-CA15-414D-990A-BDF5E3CD4AEA}" type="slidenum">
              <a:rPr lang="fr-FR" smtClean="0"/>
              <a:t>51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B124B71-D395-1BC7-4C69-2CBCE1D4992C}"/>
              </a:ext>
            </a:extLst>
          </p:cNvPr>
          <p:cNvSpPr txBox="1"/>
          <p:nvPr/>
        </p:nvSpPr>
        <p:spPr>
          <a:xfrm>
            <a:off x="7304872" y="3332953"/>
            <a:ext cx="2311022" cy="345842"/>
          </a:xfrm>
          <a:prstGeom prst="rect">
            <a:avLst/>
          </a:prstGeom>
          <a:solidFill>
            <a:srgbClr val="DDF0C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b="1" dirty="0"/>
              <a:t>Cep: </a:t>
            </a:r>
            <a:r>
              <a:rPr lang="fr-FR" sz="1600" dirty="0"/>
              <a:t>49 kWhEp/m².an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B29CE6-258B-2E87-8D68-5362C477F100}"/>
              </a:ext>
            </a:extLst>
          </p:cNvPr>
          <p:cNvSpPr txBox="1"/>
          <p:nvPr/>
        </p:nvSpPr>
        <p:spPr>
          <a:xfrm>
            <a:off x="7312137" y="1676949"/>
            <a:ext cx="2311023" cy="345842"/>
          </a:xfrm>
          <a:prstGeom prst="rect">
            <a:avLst/>
          </a:prstGeom>
          <a:solidFill>
            <a:srgbClr val="DDF0C8"/>
          </a:solidFill>
        </p:spPr>
        <p:txBody>
          <a:bodyPr wrap="square">
            <a:spAutoFit/>
          </a:bodyPr>
          <a:lstStyle/>
          <a:p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Bbio: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55,6 pts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09EC7D-E2C0-4A9C-77D1-B9354F00B905}"/>
              </a:ext>
            </a:extLst>
          </p:cNvPr>
          <p:cNvSpPr txBox="1"/>
          <p:nvPr/>
        </p:nvSpPr>
        <p:spPr>
          <a:xfrm>
            <a:off x="7283816" y="2428414"/>
            <a:ext cx="2322884" cy="345842"/>
          </a:xfrm>
          <a:prstGeom prst="rect">
            <a:avLst/>
          </a:prstGeom>
          <a:solidFill>
            <a:srgbClr val="DDF0C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b="1" dirty="0"/>
              <a:t>Degré-heure: 890</a:t>
            </a:r>
            <a:r>
              <a:rPr lang="fr-FR" sz="1600" dirty="0"/>
              <a:t> °</a:t>
            </a:r>
            <a:r>
              <a:rPr lang="fr-FR" sz="1600" dirty="0" err="1"/>
              <a:t>C.h</a:t>
            </a:r>
            <a:endParaRPr lang="fr-FR" sz="1600" dirty="0"/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FE773574-F7CC-9BEA-952D-7109506F4A35}"/>
              </a:ext>
            </a:extLst>
          </p:cNvPr>
          <p:cNvSpPr/>
          <p:nvPr/>
        </p:nvSpPr>
        <p:spPr>
          <a:xfrm>
            <a:off x="6953177" y="1448804"/>
            <a:ext cx="385521" cy="385521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0C2F23-562D-9146-D1D5-FB0591AB3E8A}"/>
              </a:ext>
            </a:extLst>
          </p:cNvPr>
          <p:cNvSpPr txBox="1"/>
          <p:nvPr/>
        </p:nvSpPr>
        <p:spPr>
          <a:xfrm>
            <a:off x="7346005" y="3038276"/>
            <a:ext cx="2265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Consommation</a:t>
            </a:r>
          </a:p>
        </p:txBody>
      </p:sp>
      <p:pic>
        <p:nvPicPr>
          <p:cNvPr id="10" name="Picture 4" descr="Challenge Julien Lajoye 2016">
            <a:extLst>
              <a:ext uri="{FF2B5EF4-FFF2-40B4-BE49-F238E27FC236}">
                <a16:creationId xmlns:a16="http://schemas.microsoft.com/office/drawing/2014/main" id="{CE7DD4D0-47F9-1970-50CE-D6BAB2642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48" y="1388143"/>
            <a:ext cx="412811" cy="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C950445-651D-0BC1-79EC-179D7CD01753}"/>
              </a:ext>
            </a:extLst>
          </p:cNvPr>
          <p:cNvSpPr txBox="1"/>
          <p:nvPr/>
        </p:nvSpPr>
        <p:spPr>
          <a:xfrm>
            <a:off x="6856966" y="985448"/>
            <a:ext cx="104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</a:t>
            </a:r>
            <a:endParaRPr lang="en-GB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520420D-845D-B932-382F-1DD9C22EC25F}"/>
              </a:ext>
            </a:extLst>
          </p:cNvPr>
          <p:cNvSpPr txBox="1"/>
          <p:nvPr/>
        </p:nvSpPr>
        <p:spPr>
          <a:xfrm>
            <a:off x="197397" y="985448"/>
            <a:ext cx="1154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CARBONE</a:t>
            </a:r>
            <a:endParaRPr lang="en-GB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051C83-65E2-DC06-39A5-25BA980F5AED}"/>
              </a:ext>
            </a:extLst>
          </p:cNvPr>
          <p:cNvSpPr txBox="1"/>
          <p:nvPr/>
        </p:nvSpPr>
        <p:spPr>
          <a:xfrm>
            <a:off x="7304840" y="2112756"/>
            <a:ext cx="2338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Confort d’été</a:t>
            </a:r>
            <a:endParaRPr lang="en-GB"/>
          </a:p>
        </p:txBody>
      </p:sp>
      <p:sp>
        <p:nvSpPr>
          <p:cNvPr id="14" name="Rectangle : avec coins arrondis en diagonale 13">
            <a:extLst>
              <a:ext uri="{FF2B5EF4-FFF2-40B4-BE49-F238E27FC236}">
                <a16:creationId xmlns:a16="http://schemas.microsoft.com/office/drawing/2014/main" id="{D9F12B3F-72EE-8660-B59F-23E310BF170D}"/>
              </a:ext>
            </a:extLst>
          </p:cNvPr>
          <p:cNvSpPr/>
          <p:nvPr/>
        </p:nvSpPr>
        <p:spPr>
          <a:xfrm>
            <a:off x="6942559" y="2149871"/>
            <a:ext cx="385521" cy="385521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" descr="Challenge Julien Lajoye 2016">
            <a:extLst>
              <a:ext uri="{FF2B5EF4-FFF2-40B4-BE49-F238E27FC236}">
                <a16:creationId xmlns:a16="http://schemas.microsoft.com/office/drawing/2014/main" id="{F5E3726C-59BF-AFAD-C7C0-F7874265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30" y="2089210"/>
            <a:ext cx="412811" cy="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298573F-5B6F-1E82-05A1-677F4D524776}"/>
              </a:ext>
            </a:extLst>
          </p:cNvPr>
          <p:cNvSpPr txBox="1"/>
          <p:nvPr/>
        </p:nvSpPr>
        <p:spPr>
          <a:xfrm>
            <a:off x="7288886" y="1367408"/>
            <a:ext cx="2092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Qualité de l’enveloppe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DB73E33-501D-417A-5AAC-16E709C204B3}"/>
              </a:ext>
            </a:extLst>
          </p:cNvPr>
          <p:cNvSpPr txBox="1"/>
          <p:nvPr/>
        </p:nvSpPr>
        <p:spPr>
          <a:xfrm>
            <a:off x="519047" y="3943275"/>
            <a:ext cx="5163659" cy="338554"/>
          </a:xfrm>
          <a:prstGeom prst="rect">
            <a:avLst/>
          </a:prstGeom>
          <a:solidFill>
            <a:srgbClr val="DDF0C8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Ic</a:t>
            </a:r>
            <a:r>
              <a:rPr kumimoji="0" lang="fr-FR" sz="1600" b="1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énergie</a:t>
            </a:r>
            <a:r>
              <a:rPr lang="fr-FR" sz="1600" b="1" dirty="0">
                <a:latin typeface="Calibri"/>
                <a:cs typeface="Arial"/>
              </a:rPr>
              <a:t>: </a:t>
            </a:r>
            <a:r>
              <a:rPr lang="fr-FR" sz="1600" dirty="0">
                <a:latin typeface="Calibri"/>
                <a:cs typeface="Arial"/>
              </a:rPr>
              <a:t>58 kgCO2e/m²SHAB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0B8783-D642-7EDF-1F00-047A751BA631}"/>
              </a:ext>
            </a:extLst>
          </p:cNvPr>
          <p:cNvSpPr txBox="1"/>
          <p:nvPr/>
        </p:nvSpPr>
        <p:spPr>
          <a:xfrm>
            <a:off x="532278" y="3633731"/>
            <a:ext cx="2778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carbone lié à l’énergie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C679E03-73C1-A8A1-C58B-DDB72B134C90}"/>
              </a:ext>
            </a:extLst>
          </p:cNvPr>
          <p:cNvSpPr txBox="1"/>
          <p:nvPr/>
        </p:nvSpPr>
        <p:spPr>
          <a:xfrm>
            <a:off x="544285" y="2342308"/>
            <a:ext cx="4015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carbone lié aux composants et au chantier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ECE00D-E423-94AB-3644-86385C7746F5}"/>
              </a:ext>
            </a:extLst>
          </p:cNvPr>
          <p:cNvSpPr/>
          <p:nvPr/>
        </p:nvSpPr>
        <p:spPr>
          <a:xfrm flipV="1">
            <a:off x="7899977" y="1170227"/>
            <a:ext cx="31774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A1C0B2-D11B-813B-2175-9794580AB7AB}"/>
              </a:ext>
            </a:extLst>
          </p:cNvPr>
          <p:cNvSpPr/>
          <p:nvPr/>
        </p:nvSpPr>
        <p:spPr>
          <a:xfrm flipV="1">
            <a:off x="1314604" y="1146214"/>
            <a:ext cx="5291610" cy="542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 : avec coins arrondis en diagonale 22">
            <a:extLst>
              <a:ext uri="{FF2B5EF4-FFF2-40B4-BE49-F238E27FC236}">
                <a16:creationId xmlns:a16="http://schemas.microsoft.com/office/drawing/2014/main" id="{67CDA062-D031-9A58-7B23-F353665B302C}"/>
              </a:ext>
            </a:extLst>
          </p:cNvPr>
          <p:cNvSpPr/>
          <p:nvPr/>
        </p:nvSpPr>
        <p:spPr>
          <a:xfrm>
            <a:off x="170657" y="3741916"/>
            <a:ext cx="385521" cy="385521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4" descr="Challenge Julien Lajoye 2016">
            <a:extLst>
              <a:ext uri="{FF2B5EF4-FFF2-40B4-BE49-F238E27FC236}">
                <a16:creationId xmlns:a16="http://schemas.microsoft.com/office/drawing/2014/main" id="{3799F7E9-484B-45BC-14EE-B278AB42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8" y="3681255"/>
            <a:ext cx="412811" cy="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 : avec coins arrondis en diagonale 24">
            <a:extLst>
              <a:ext uri="{FF2B5EF4-FFF2-40B4-BE49-F238E27FC236}">
                <a16:creationId xmlns:a16="http://schemas.microsoft.com/office/drawing/2014/main" id="{F54D14C8-68CD-831A-46CB-16D886D994F4}"/>
              </a:ext>
            </a:extLst>
          </p:cNvPr>
          <p:cNvSpPr/>
          <p:nvPr/>
        </p:nvSpPr>
        <p:spPr>
          <a:xfrm>
            <a:off x="6942200" y="3112250"/>
            <a:ext cx="385521" cy="385521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4" descr="Challenge Julien Lajoye 2016">
            <a:extLst>
              <a:ext uri="{FF2B5EF4-FFF2-40B4-BE49-F238E27FC236}">
                <a16:creationId xmlns:a16="http://schemas.microsoft.com/office/drawing/2014/main" id="{4B786895-6372-70CA-0AAD-56E6EB87F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71" y="3051589"/>
            <a:ext cx="412811" cy="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 : avec coins arrondis en diagonale 26">
            <a:extLst>
              <a:ext uri="{FF2B5EF4-FFF2-40B4-BE49-F238E27FC236}">
                <a16:creationId xmlns:a16="http://schemas.microsoft.com/office/drawing/2014/main" id="{B1D9BD39-6AC6-608B-518D-0830B993A88E}"/>
              </a:ext>
            </a:extLst>
          </p:cNvPr>
          <p:cNvSpPr/>
          <p:nvPr/>
        </p:nvSpPr>
        <p:spPr>
          <a:xfrm>
            <a:off x="165856" y="2441366"/>
            <a:ext cx="385521" cy="385521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4" descr="Challenge Julien Lajoye 2016">
            <a:extLst>
              <a:ext uri="{FF2B5EF4-FFF2-40B4-BE49-F238E27FC236}">
                <a16:creationId xmlns:a16="http://schemas.microsoft.com/office/drawing/2014/main" id="{ECBF5856-78D4-7AF5-BB7C-135420419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7" y="2380705"/>
            <a:ext cx="412811" cy="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99B5741-FAA9-E0E3-A0FC-AF26E64B915F}"/>
              </a:ext>
            </a:extLst>
          </p:cNvPr>
          <p:cNvSpPr txBox="1"/>
          <p:nvPr/>
        </p:nvSpPr>
        <p:spPr>
          <a:xfrm>
            <a:off x="7263056" y="4091842"/>
            <a:ext cx="2333870" cy="338554"/>
          </a:xfrm>
          <a:prstGeom prst="rect">
            <a:avLst/>
          </a:prstGeom>
          <a:solidFill>
            <a:srgbClr val="DDF0C8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b="1" dirty="0"/>
              <a:t> </a:t>
            </a:r>
            <a:r>
              <a:rPr lang="fr-FR" sz="1600" b="1" dirty="0" err="1"/>
              <a:t>Cep,nr</a:t>
            </a:r>
            <a:r>
              <a:rPr lang="fr-FR" sz="1600" b="1" dirty="0"/>
              <a:t>: </a:t>
            </a:r>
            <a:r>
              <a:rPr lang="fr-FR" sz="1600" dirty="0"/>
              <a:t>49 kWhEp/m².an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:a16="http://schemas.microsoft.com/office/drawing/2014/main" id="{6BF2A89A-CF97-97C4-4A13-3B149AD3049F}"/>
              </a:ext>
            </a:extLst>
          </p:cNvPr>
          <p:cNvSpPr/>
          <p:nvPr/>
        </p:nvSpPr>
        <p:spPr>
          <a:xfrm>
            <a:off x="6919890" y="3843148"/>
            <a:ext cx="385521" cy="385521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4" descr="Challenge Julien Lajoye 2016">
            <a:extLst>
              <a:ext uri="{FF2B5EF4-FFF2-40B4-BE49-F238E27FC236}">
                <a16:creationId xmlns:a16="http://schemas.microsoft.com/office/drawing/2014/main" id="{32EE771F-ACFE-E2CE-4D8C-797AB28DE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61" y="3782487"/>
            <a:ext cx="412811" cy="4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D0C3470-AC20-5C41-12EA-17BA708DA2C8}"/>
              </a:ext>
            </a:extLst>
          </p:cNvPr>
          <p:cNvSpPr txBox="1"/>
          <p:nvPr/>
        </p:nvSpPr>
        <p:spPr>
          <a:xfrm>
            <a:off x="9791851" y="1673318"/>
            <a:ext cx="135466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Bbio max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93F81A8-91E9-1702-A654-A01983043C6E}"/>
              </a:ext>
            </a:extLst>
          </p:cNvPr>
          <p:cNvSpPr/>
          <p:nvPr/>
        </p:nvSpPr>
        <p:spPr>
          <a:xfrm>
            <a:off x="4360889" y="3853469"/>
            <a:ext cx="2198703" cy="654346"/>
          </a:xfrm>
          <a:prstGeom prst="ellipse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E5214AE-A7AA-4C3E-EC30-14328CB66E26}"/>
              </a:ext>
            </a:extLst>
          </p:cNvPr>
          <p:cNvSpPr txBox="1"/>
          <p:nvPr/>
        </p:nvSpPr>
        <p:spPr>
          <a:xfrm>
            <a:off x="5143699" y="3991990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-90%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FA6233A-7BFE-31C0-34FE-AE0FD1F27F39}"/>
              </a:ext>
            </a:extLst>
          </p:cNvPr>
          <p:cNvSpPr txBox="1"/>
          <p:nvPr/>
        </p:nvSpPr>
        <p:spPr>
          <a:xfrm>
            <a:off x="5158731" y="2670278"/>
            <a:ext cx="70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-16%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D670FF7-438C-434C-C5B5-288C466FD3C8}"/>
              </a:ext>
            </a:extLst>
          </p:cNvPr>
          <p:cNvSpPr txBox="1"/>
          <p:nvPr/>
        </p:nvSpPr>
        <p:spPr>
          <a:xfrm>
            <a:off x="9786780" y="2428414"/>
            <a:ext cx="1294824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 max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CBC84A9-471B-3E71-9B2B-F84E4ED3E2DF}"/>
              </a:ext>
            </a:extLst>
          </p:cNvPr>
          <p:cNvSpPr txBox="1"/>
          <p:nvPr/>
        </p:nvSpPr>
        <p:spPr>
          <a:xfrm>
            <a:off x="9786812" y="3288881"/>
            <a:ext cx="136213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Cep max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A33B346-86BC-CFD0-6DEE-6101C0845300}"/>
              </a:ext>
            </a:extLst>
          </p:cNvPr>
          <p:cNvSpPr txBox="1"/>
          <p:nvPr/>
        </p:nvSpPr>
        <p:spPr>
          <a:xfrm>
            <a:off x="9786288" y="4091842"/>
            <a:ext cx="1295808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Cep,nr</a:t>
            </a:r>
            <a:r>
              <a:rPr lang="fr-F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161782D-527E-D2CF-BBF1-144567ADB828}"/>
              </a:ext>
            </a:extLst>
          </p:cNvPr>
          <p:cNvSpPr txBox="1"/>
          <p:nvPr/>
        </p:nvSpPr>
        <p:spPr>
          <a:xfrm>
            <a:off x="5982870" y="2653352"/>
            <a:ext cx="70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-1%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49AB6C6-9A21-B4B5-A9AC-B37BBA45B7D1}"/>
              </a:ext>
            </a:extLst>
          </p:cNvPr>
          <p:cNvSpPr txBox="1"/>
          <p:nvPr/>
        </p:nvSpPr>
        <p:spPr>
          <a:xfrm>
            <a:off x="4380135" y="2670278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-24%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13D97BC-57D9-ABF9-F9DE-10F6A9D9C148}"/>
              </a:ext>
            </a:extLst>
          </p:cNvPr>
          <p:cNvSpPr/>
          <p:nvPr/>
        </p:nvSpPr>
        <p:spPr>
          <a:xfrm>
            <a:off x="11010957" y="1507152"/>
            <a:ext cx="652211" cy="654346"/>
          </a:xfrm>
          <a:prstGeom prst="ellipse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76298EF-B786-C073-9069-86F68C09ED14}"/>
              </a:ext>
            </a:extLst>
          </p:cNvPr>
          <p:cNvSpPr txBox="1"/>
          <p:nvPr/>
        </p:nvSpPr>
        <p:spPr>
          <a:xfrm>
            <a:off x="11042969" y="164875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-28%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A0CADF9-D4DC-9D4E-3E82-9D38BC464E3B}"/>
              </a:ext>
            </a:extLst>
          </p:cNvPr>
          <p:cNvSpPr/>
          <p:nvPr/>
        </p:nvSpPr>
        <p:spPr>
          <a:xfrm>
            <a:off x="11000547" y="2248312"/>
            <a:ext cx="657551" cy="654346"/>
          </a:xfrm>
          <a:prstGeom prst="ellipse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0C3B808-82C5-28C7-6ECA-685502A5464E}"/>
              </a:ext>
            </a:extLst>
          </p:cNvPr>
          <p:cNvSpPr txBox="1"/>
          <p:nvPr/>
        </p:nvSpPr>
        <p:spPr>
          <a:xfrm>
            <a:off x="11030751" y="238950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-29%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5C60412-F7E1-D695-C8C1-B314AD40761E}"/>
              </a:ext>
            </a:extLst>
          </p:cNvPr>
          <p:cNvSpPr/>
          <p:nvPr/>
        </p:nvSpPr>
        <p:spPr>
          <a:xfrm>
            <a:off x="11030006" y="3177463"/>
            <a:ext cx="652735" cy="654346"/>
          </a:xfrm>
          <a:prstGeom prst="ellipse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7B8B052-9598-CBCB-BAF4-4EF6BAD701D8}"/>
              </a:ext>
            </a:extLst>
          </p:cNvPr>
          <p:cNvSpPr txBox="1"/>
          <p:nvPr/>
        </p:nvSpPr>
        <p:spPr>
          <a:xfrm>
            <a:off x="11015552" y="331997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-45%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92AC7D6-3879-087F-64AE-88CE6A8DB474}"/>
              </a:ext>
            </a:extLst>
          </p:cNvPr>
          <p:cNvSpPr/>
          <p:nvPr/>
        </p:nvSpPr>
        <p:spPr>
          <a:xfrm>
            <a:off x="11039532" y="3904793"/>
            <a:ext cx="657224" cy="654346"/>
          </a:xfrm>
          <a:prstGeom prst="ellipse">
            <a:avLst/>
          </a:prstGeom>
          <a:solidFill>
            <a:srgbClr val="DDF0C8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2C2B464-0788-C698-6B3F-945EF2A76F6C}"/>
              </a:ext>
            </a:extLst>
          </p:cNvPr>
          <p:cNvSpPr txBox="1"/>
          <p:nvPr/>
        </p:nvSpPr>
        <p:spPr>
          <a:xfrm>
            <a:off x="11039532" y="406382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-34%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7991F38-4EBB-DCED-D5D9-4CAC69C4167C}"/>
              </a:ext>
            </a:extLst>
          </p:cNvPr>
          <p:cNvSpPr txBox="1"/>
          <p:nvPr/>
        </p:nvSpPr>
        <p:spPr>
          <a:xfrm>
            <a:off x="590028" y="1635300"/>
            <a:ext cx="5680591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600" dirty="0">
                <a:solidFill>
                  <a:schemeClr val="bg1"/>
                </a:solidFill>
                <a:latin typeface="Calibri"/>
                <a:cs typeface="Arial"/>
              </a:rPr>
              <a:t>Seuils </a:t>
            </a:r>
            <a:r>
              <a:rPr lang="fr-FR" sz="1600" dirty="0" err="1">
                <a:solidFill>
                  <a:schemeClr val="bg1"/>
                </a:solidFill>
                <a:latin typeface="Calibri"/>
                <a:cs typeface="Arial"/>
              </a:rPr>
              <a:t>Ic</a:t>
            </a:r>
            <a:r>
              <a:rPr lang="fr-FR" sz="1600" dirty="0">
                <a:solidFill>
                  <a:schemeClr val="bg1"/>
                </a:solidFill>
                <a:latin typeface="Calibri"/>
                <a:cs typeface="Arial"/>
              </a:rPr>
              <a:t> construction max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3D6DBAA-00B7-2DD7-B45C-090DD266F46C}"/>
              </a:ext>
            </a:extLst>
          </p:cNvPr>
          <p:cNvSpPr/>
          <p:nvPr/>
        </p:nvSpPr>
        <p:spPr>
          <a:xfrm>
            <a:off x="4306857" y="1451764"/>
            <a:ext cx="769491" cy="6543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CE8B8C57-A362-849A-1796-4EACC6E6396F}"/>
              </a:ext>
            </a:extLst>
          </p:cNvPr>
          <p:cNvSpPr/>
          <p:nvPr/>
        </p:nvSpPr>
        <p:spPr>
          <a:xfrm>
            <a:off x="5109420" y="1480176"/>
            <a:ext cx="769491" cy="6543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593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4875CBB3-B8B2-55A2-DAED-197CFF73A8C3}"/>
              </a:ext>
            </a:extLst>
          </p:cNvPr>
          <p:cNvSpPr/>
          <p:nvPr/>
        </p:nvSpPr>
        <p:spPr>
          <a:xfrm>
            <a:off x="5911983" y="1473173"/>
            <a:ext cx="783534" cy="6543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505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D187FA04-51C2-A869-A916-4221A10B06BF}"/>
              </a:ext>
            </a:extLst>
          </p:cNvPr>
          <p:cNvSpPr txBox="1"/>
          <p:nvPr/>
        </p:nvSpPr>
        <p:spPr>
          <a:xfrm>
            <a:off x="4382622" y="1897434"/>
            <a:ext cx="75870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kgCO2e/m²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F1505C9-88AB-F18B-40A7-D897FFCFE599}"/>
              </a:ext>
            </a:extLst>
          </p:cNvPr>
          <p:cNvSpPr txBox="1"/>
          <p:nvPr/>
        </p:nvSpPr>
        <p:spPr>
          <a:xfrm>
            <a:off x="5162679" y="1889575"/>
            <a:ext cx="75870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kgCO2e/m²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D100A899-2232-B5D8-3E14-F36A41A55B28}"/>
              </a:ext>
            </a:extLst>
          </p:cNvPr>
          <p:cNvSpPr txBox="1"/>
          <p:nvPr/>
        </p:nvSpPr>
        <p:spPr>
          <a:xfrm>
            <a:off x="5998314" y="1913938"/>
            <a:ext cx="75870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kgCO2e/m²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6F2079A-FFCC-C34C-19A3-A8676DA316EA}"/>
              </a:ext>
            </a:extLst>
          </p:cNvPr>
          <p:cNvSpPr txBox="1"/>
          <p:nvPr/>
        </p:nvSpPr>
        <p:spPr>
          <a:xfrm>
            <a:off x="5170828" y="1286050"/>
            <a:ext cx="65781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E482C43-07D6-8B91-0257-52A1AA0B50C9}"/>
              </a:ext>
            </a:extLst>
          </p:cNvPr>
          <p:cNvSpPr txBox="1"/>
          <p:nvPr/>
        </p:nvSpPr>
        <p:spPr>
          <a:xfrm>
            <a:off x="6000407" y="1286050"/>
            <a:ext cx="64801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A6D92FD-E653-A358-AB5B-6388BAEFA8B1}"/>
              </a:ext>
            </a:extLst>
          </p:cNvPr>
          <p:cNvSpPr txBox="1"/>
          <p:nvPr/>
        </p:nvSpPr>
        <p:spPr>
          <a:xfrm>
            <a:off x="4360889" y="1286736"/>
            <a:ext cx="68454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E18AE45D-DCFD-CD4C-B33C-A8465162308B}"/>
              </a:ext>
            </a:extLst>
          </p:cNvPr>
          <p:cNvSpPr txBox="1"/>
          <p:nvPr/>
        </p:nvSpPr>
        <p:spPr>
          <a:xfrm>
            <a:off x="570181" y="3295177"/>
            <a:ext cx="3825639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Seuil </a:t>
            </a:r>
            <a:r>
              <a:rPr lang="fr-FR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</a:t>
            </a:r>
            <a:r>
              <a:rPr lang="fr-F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énergie max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D62ECF8E-E977-428B-FFC1-1AFCD7DF8868}"/>
              </a:ext>
            </a:extLst>
          </p:cNvPr>
          <p:cNvSpPr txBox="1"/>
          <p:nvPr/>
        </p:nvSpPr>
        <p:spPr>
          <a:xfrm>
            <a:off x="4313622" y="3301849"/>
            <a:ext cx="223623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589 </a:t>
            </a:r>
            <a:r>
              <a:rPr lang="fr-FR" sz="1600" dirty="0">
                <a:solidFill>
                  <a:schemeClr val="bg1"/>
                </a:solidFill>
              </a:rPr>
              <a:t>kgCO2e/m²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00CD66F7-0728-D47B-D793-5238EE944A17}"/>
              </a:ext>
            </a:extLst>
          </p:cNvPr>
          <p:cNvSpPr txBox="1"/>
          <p:nvPr/>
        </p:nvSpPr>
        <p:spPr>
          <a:xfrm>
            <a:off x="157459" y="4638138"/>
            <a:ext cx="9628829" cy="166199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Réussite du seuil 2031 via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Très peu de béton (pas de cages d’escaliers/d’ascenseurs ; pas de voiles béton)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Beaucoup de bois et de matériaux biosourcés (très favorisé par l’ACV dynamique)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Gros travail avec le service achats pour optimiser l’ensemble des FDES prises en compte dans l’ACV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Lots techniques optimisés (PEP PAC AIR/EAU R32 ; FDES équipements sanitaires)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Lots seconds-œuvres optimisés (sol avec FDES, peintures biosourcées)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Modulations favorables (Mi surface avec peu de SHAB ; lot fondation plafonné)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42E1501-309B-6707-6104-C532B84A4787}"/>
              </a:ext>
            </a:extLst>
          </p:cNvPr>
          <p:cNvSpPr txBox="1"/>
          <p:nvPr/>
        </p:nvSpPr>
        <p:spPr>
          <a:xfrm>
            <a:off x="6340578" y="370944"/>
            <a:ext cx="4689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fr-FR" sz="2000" b="1" dirty="0"/>
              <a:t>REX : Quai 22 bâtiment B – Lille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5C516060-9DF7-592B-F828-886E568F76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64" t="14140" r="11923" b="21924"/>
          <a:stretch/>
        </p:blipFill>
        <p:spPr>
          <a:xfrm>
            <a:off x="9914467" y="6248260"/>
            <a:ext cx="1049867" cy="423334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9B5F4B2A-7F96-B8DC-B944-9DBABD82B927}"/>
              </a:ext>
            </a:extLst>
          </p:cNvPr>
          <p:cNvSpPr txBox="1"/>
          <p:nvPr/>
        </p:nvSpPr>
        <p:spPr>
          <a:xfrm>
            <a:off x="5892308" y="2272853"/>
            <a:ext cx="7991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accent6">
                    <a:lumMod val="75000"/>
                  </a:schemeClr>
                </a:solidFill>
              </a:rPr>
              <a:t>- 6</a:t>
            </a:r>
          </a:p>
          <a:p>
            <a:pPr algn="ctr"/>
            <a:r>
              <a:rPr lang="fr-FR" sz="1000" b="1">
                <a:solidFill>
                  <a:schemeClr val="accent6">
                    <a:lumMod val="75000"/>
                  </a:schemeClr>
                </a:solidFill>
              </a:rPr>
              <a:t>kgCO2e/m²</a:t>
            </a:r>
            <a:endParaRPr lang="en-GB" sz="1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FE16D0A-C42A-1A84-C6A8-D1B23B0B405A}"/>
              </a:ext>
            </a:extLst>
          </p:cNvPr>
          <p:cNvSpPr txBox="1"/>
          <p:nvPr/>
        </p:nvSpPr>
        <p:spPr>
          <a:xfrm>
            <a:off x="5076083" y="2286614"/>
            <a:ext cx="7991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</a:rPr>
              <a:t>- 94</a:t>
            </a:r>
          </a:p>
          <a:p>
            <a:pPr algn="ctr"/>
            <a:r>
              <a:rPr lang="fr-FR" sz="1000" b="1" dirty="0">
                <a:solidFill>
                  <a:schemeClr val="accent6">
                    <a:lumMod val="75000"/>
                  </a:schemeClr>
                </a:solidFill>
              </a:rPr>
              <a:t>kgCO2e/m²</a:t>
            </a: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1828CE1-9470-492D-1963-4C76BFBA0FAA}"/>
              </a:ext>
            </a:extLst>
          </p:cNvPr>
          <p:cNvSpPr txBox="1"/>
          <p:nvPr/>
        </p:nvSpPr>
        <p:spPr>
          <a:xfrm>
            <a:off x="4246032" y="2270897"/>
            <a:ext cx="7991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</a:rPr>
              <a:t>- 161</a:t>
            </a:r>
          </a:p>
          <a:p>
            <a:pPr algn="ctr"/>
            <a:r>
              <a:rPr lang="fr-FR" sz="1000" b="1" dirty="0">
                <a:solidFill>
                  <a:schemeClr val="accent6">
                    <a:lumMod val="75000"/>
                  </a:schemeClr>
                </a:solidFill>
              </a:rPr>
              <a:t>kgCO2e/m²</a:t>
            </a: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16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numéro de diapositive 1">
            <a:extLst>
              <a:ext uri="{FF2B5EF4-FFF2-40B4-BE49-F238E27FC236}">
                <a16:creationId xmlns:a16="http://schemas.microsoft.com/office/drawing/2014/main" id="{7B6B2EAE-11B2-FE2B-670D-FFEBB44C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968" y="6339378"/>
            <a:ext cx="2743200" cy="365125"/>
          </a:xfrm>
        </p:spPr>
        <p:txBody>
          <a:bodyPr/>
          <a:lstStyle/>
          <a:p>
            <a:fld id="{F09D415D-CA15-414D-990A-BDF5E3CD4AEA}" type="slidenum">
              <a:rPr lang="fr-FR" smtClean="0"/>
              <a:t>52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6287CD-AB67-61BA-B824-8564D78B39FB}"/>
              </a:ext>
            </a:extLst>
          </p:cNvPr>
          <p:cNvSpPr txBox="1"/>
          <p:nvPr/>
        </p:nvSpPr>
        <p:spPr>
          <a:xfrm>
            <a:off x="6340578" y="370944"/>
            <a:ext cx="4689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fr-FR" sz="2000" b="1" dirty="0"/>
              <a:t>REX : Quai 22 bâtiment B – Lille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BB30715-19CD-A816-7E64-B58D0A8F2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64" t="14140" r="11923" b="21924"/>
          <a:stretch/>
        </p:blipFill>
        <p:spPr>
          <a:xfrm>
            <a:off x="9914467" y="6248260"/>
            <a:ext cx="1049867" cy="423334"/>
          </a:xfrm>
          <a:prstGeom prst="rect">
            <a:avLst/>
          </a:prstGeom>
        </p:spPr>
      </p:pic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713442A-6912-4BC1-B5A1-6C38A4142E75}"/>
              </a:ext>
            </a:extLst>
          </p:cNvPr>
          <p:cNvGraphicFramePr>
            <a:graphicFrameLocks/>
          </p:cNvGraphicFramePr>
          <p:nvPr/>
        </p:nvGraphicFramePr>
        <p:xfrm>
          <a:off x="96382" y="157012"/>
          <a:ext cx="7315922" cy="363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BE89DE4A-9A21-4FBA-ADF8-80DB7EDAF29C}"/>
              </a:ext>
            </a:extLst>
          </p:cNvPr>
          <p:cNvGraphicFramePr>
            <a:graphicFrameLocks/>
          </p:cNvGraphicFramePr>
          <p:nvPr/>
        </p:nvGraphicFramePr>
        <p:xfrm>
          <a:off x="96382" y="3944136"/>
          <a:ext cx="5282868" cy="239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BBC65C3-FEEA-4723-832F-6E58A28C9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881506"/>
              </p:ext>
            </p:extLst>
          </p:nvPr>
        </p:nvGraphicFramePr>
        <p:xfrm>
          <a:off x="5379250" y="2084452"/>
          <a:ext cx="6860072" cy="28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499588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69EA6A-8868-425D-BD62-6AFB0C75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415D-CA15-414D-990A-BDF5E3CD4AEA}" type="slidenum">
              <a:rPr lang="fr-FR" smtClean="0"/>
              <a:t>53</a:t>
            </a:fld>
            <a:endParaRPr lang="fr-FR"/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C2D4EC96-A8EB-4C85-BF3D-E98633920E74}"/>
              </a:ext>
            </a:extLst>
          </p:cNvPr>
          <p:cNvSpPr/>
          <p:nvPr/>
        </p:nvSpPr>
        <p:spPr>
          <a:xfrm>
            <a:off x="1296785" y="1446415"/>
            <a:ext cx="4716088" cy="1451956"/>
          </a:xfrm>
          <a:prstGeom prst="wedgeRoundRectCallout">
            <a:avLst>
              <a:gd name="adj1" fmla="val 65301"/>
              <a:gd name="adj2" fmla="val 97399"/>
              <a:gd name="adj3" fmla="val 16667"/>
            </a:avLst>
          </a:prstGeom>
          <a:solidFill>
            <a:srgbClr val="D4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0E3F11-0F69-4097-8AB4-8B5FDA6E95F7}"/>
              </a:ext>
            </a:extLst>
          </p:cNvPr>
          <p:cNvSpPr txBox="1"/>
          <p:nvPr/>
        </p:nvSpPr>
        <p:spPr>
          <a:xfrm>
            <a:off x="1435330" y="1903912"/>
            <a:ext cx="4438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1"/>
              <a:t>Temps d’échange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508B07-9D1C-42A4-B694-BD0122F0C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90" y="3021573"/>
            <a:ext cx="3680474" cy="368047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EC703BB-5B03-A932-F097-CCD45A5C157F}"/>
              </a:ext>
            </a:extLst>
          </p:cNvPr>
          <p:cNvSpPr txBox="1"/>
          <p:nvPr/>
        </p:nvSpPr>
        <p:spPr>
          <a:xfrm>
            <a:off x="11292114" y="0"/>
            <a:ext cx="89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11h40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7083C8-34A4-3BB6-D4C2-09E3DFBAA05C}"/>
              </a:ext>
            </a:extLst>
          </p:cNvPr>
          <p:cNvSpPr txBox="1"/>
          <p:nvPr/>
        </p:nvSpPr>
        <p:spPr>
          <a:xfrm>
            <a:off x="6340578" y="370944"/>
            <a:ext cx="4689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fr-FR" sz="2000" b="1" dirty="0"/>
              <a:t>REX : Quai 22 bâtiment B – Lille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CB6820B-EA3C-930A-2298-E15D4E1F5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039" y="3672805"/>
            <a:ext cx="2855220" cy="13849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37D24BF-DFF5-04B2-9520-F7DEB78D4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553" y="4772808"/>
            <a:ext cx="1782192" cy="17909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C3F53E4-151B-16AB-6E7E-25A4CE36F7C5}"/>
              </a:ext>
            </a:extLst>
          </p:cNvPr>
          <p:cNvSpPr txBox="1"/>
          <p:nvPr/>
        </p:nvSpPr>
        <p:spPr>
          <a:xfrm>
            <a:off x="86956" y="215443"/>
            <a:ext cx="6021266" cy="70788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en application de la RE2020: REX de projets exemplaires RE2028 et RE2031</a:t>
            </a:r>
          </a:p>
        </p:txBody>
      </p:sp>
    </p:spTree>
    <p:extLst>
      <p:ext uri="{BB962C8B-B14F-4D97-AF65-F5344CB8AC3E}">
        <p14:creationId xmlns:p14="http://schemas.microsoft.com/office/powerpoint/2010/main" val="15275764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999ADB-3443-32BE-7FEE-F90A14E55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4306" y="2717800"/>
            <a:ext cx="5847443" cy="1212425"/>
          </a:xfrm>
        </p:spPr>
        <p:txBody>
          <a:bodyPr>
            <a:normAutofit/>
          </a:bodyPr>
          <a:lstStyle/>
          <a:p>
            <a:pPr algn="ctr"/>
            <a:r>
              <a:rPr lang="fr-FR"/>
              <a:t>Conclusion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3680F5-A62B-94E6-59B6-94B83F952EA2}"/>
              </a:ext>
            </a:extLst>
          </p:cNvPr>
          <p:cNvSpPr txBox="1"/>
          <p:nvPr/>
        </p:nvSpPr>
        <p:spPr>
          <a:xfrm>
            <a:off x="3243533" y="4408098"/>
            <a:ext cx="686950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/>
              <a:t>Il est encore temps de rejoindre le hub en nous écrivant à : </a:t>
            </a:r>
            <a:r>
              <a:rPr lang="fr-FR" sz="2800" b="1" i="1">
                <a:solidFill>
                  <a:schemeClr val="accent1"/>
                </a:solidFill>
              </a:rPr>
              <a:t>Hub_bascarbone@ifpeb.fr</a:t>
            </a:r>
            <a:endParaRPr lang="fr-FR" sz="2800" b="1" i="1">
              <a:solidFill>
                <a:schemeClr val="accen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33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4563D-9E27-8046-20D1-5A28FB33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9" y="312928"/>
            <a:ext cx="6767900" cy="1051415"/>
          </a:xfrm>
        </p:spPr>
        <p:txBody>
          <a:bodyPr>
            <a:normAutofit/>
          </a:bodyPr>
          <a:lstStyle/>
          <a:p>
            <a:r>
              <a:rPr lang="fr-FR"/>
              <a:t>Les objectifs du chantier</a:t>
            </a:r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CDA1715B-CAEF-3F65-22BD-DB94AFF1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059" y="6459927"/>
            <a:ext cx="2743200" cy="365125"/>
          </a:xfrm>
        </p:spPr>
        <p:txBody>
          <a:bodyPr/>
          <a:lstStyle/>
          <a:p>
            <a:fld id="{F09D415D-CA15-414D-990A-BDF5E3CD4AEA}" type="slidenum">
              <a:rPr lang="fr-FR" smtClean="0"/>
              <a:t>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97203B-6895-690E-320E-E53F53CD5C0F}"/>
              </a:ext>
            </a:extLst>
          </p:cNvPr>
          <p:cNvSpPr txBox="1"/>
          <p:nvPr/>
        </p:nvSpPr>
        <p:spPr>
          <a:xfrm>
            <a:off x="4681502" y="1401587"/>
            <a:ext cx="1041863" cy="9954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4000" b="1">
              <a:solidFill>
                <a:schemeClr val="accent4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FB4DC4-064A-762F-C04F-8B2230DDADD8}"/>
              </a:ext>
            </a:extLst>
          </p:cNvPr>
          <p:cNvSpPr txBox="1"/>
          <p:nvPr/>
        </p:nvSpPr>
        <p:spPr>
          <a:xfrm flipH="1">
            <a:off x="5560857" y="1576133"/>
            <a:ext cx="54659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800">
                <a:latin typeface="Calibri" panose="020F0502020204030204" pitchFamily="34" charset="0"/>
              </a:rPr>
              <a:t>Suivre et analyser l'impact de cette réglementation sur les ordres de grandeurs carbone</a:t>
            </a:r>
            <a:endParaRPr lang="fr-FR" sz="180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4BFFA43-6D08-22D0-CAD2-200B0811727A}"/>
              </a:ext>
            </a:extLst>
          </p:cNvPr>
          <p:cNvSpPr txBox="1"/>
          <p:nvPr/>
        </p:nvSpPr>
        <p:spPr>
          <a:xfrm>
            <a:off x="4650516" y="3926109"/>
            <a:ext cx="1041863" cy="9954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4000" b="1">
              <a:solidFill>
                <a:schemeClr val="accent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67D5C96-EC44-3689-144A-89AAA750AACF}"/>
              </a:ext>
            </a:extLst>
          </p:cNvPr>
          <p:cNvSpPr txBox="1"/>
          <p:nvPr/>
        </p:nvSpPr>
        <p:spPr>
          <a:xfrm flipH="1">
            <a:off x="5546496" y="4120241"/>
            <a:ext cx="54802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/>
              <a:t>S’assurer du bon réglage de la RE2020 : le thermomètre du carbone est-il bien étalonné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8C4474D-1343-49BC-FB1C-70775C25AA6F}"/>
              </a:ext>
            </a:extLst>
          </p:cNvPr>
          <p:cNvSpPr txBox="1"/>
          <p:nvPr/>
        </p:nvSpPr>
        <p:spPr>
          <a:xfrm>
            <a:off x="4681504" y="2663848"/>
            <a:ext cx="1041863" cy="9954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4000" b="1">
              <a:solidFill>
                <a:schemeClr val="accent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DEDA4AC-3545-880D-6566-3344D2807E94}"/>
              </a:ext>
            </a:extLst>
          </p:cNvPr>
          <p:cNvSpPr txBox="1"/>
          <p:nvPr/>
        </p:nvSpPr>
        <p:spPr>
          <a:xfrm flipH="1">
            <a:off x="5586080" y="2843377"/>
            <a:ext cx="544070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/>
              <a:t>Réussir ensemble à anticiper les seuils carbone et à choisir les meilleures solutions bas carbone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53D6C5-E233-5689-41ED-96C77CF09C8B}"/>
              </a:ext>
            </a:extLst>
          </p:cNvPr>
          <p:cNvSpPr txBox="1"/>
          <p:nvPr/>
        </p:nvSpPr>
        <p:spPr>
          <a:xfrm>
            <a:off x="4668449" y="5199191"/>
            <a:ext cx="1041863" cy="9954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4000" b="1">
              <a:solidFill>
                <a:schemeClr val="accent4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51DCC55-F43C-793D-052D-E874EADFBDCF}"/>
              </a:ext>
            </a:extLst>
          </p:cNvPr>
          <p:cNvSpPr txBox="1"/>
          <p:nvPr/>
        </p:nvSpPr>
        <p:spPr>
          <a:xfrm flipH="1">
            <a:off x="5529700" y="5559069"/>
            <a:ext cx="54946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/>
              <a:t>Contrôler au plus tôt la qualité et la cohérence des ACV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1065373-B0B5-7401-4687-8BAFC12CE6F6}"/>
              </a:ext>
            </a:extLst>
          </p:cNvPr>
          <p:cNvSpPr txBox="1"/>
          <p:nvPr/>
        </p:nvSpPr>
        <p:spPr>
          <a:xfrm>
            <a:off x="524997" y="2573727"/>
            <a:ext cx="3795992" cy="224676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800" b="1"/>
              <a:t>Notre ambition: Accélérer le déploiement opérationnel de la RE2020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4B823ED-52BB-4B6D-431F-42EC29F7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366" y="1632248"/>
            <a:ext cx="550162" cy="55016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92C9B17-7F59-F70B-4EA8-5C3EB628E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08" y="2784812"/>
            <a:ext cx="753494" cy="75349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56F9ED0-9D4B-5709-2338-BF9830888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664" y="4050104"/>
            <a:ext cx="747432" cy="74743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D477AC4-66C9-AA0E-2676-A547EBD6B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473" y="5349817"/>
            <a:ext cx="671948" cy="6719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1CA6A7F-6C06-410F-4A39-614A126B899F}"/>
              </a:ext>
            </a:extLst>
          </p:cNvPr>
          <p:cNvSpPr txBox="1"/>
          <p:nvPr/>
        </p:nvSpPr>
        <p:spPr>
          <a:xfrm>
            <a:off x="11511419" y="0"/>
            <a:ext cx="68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CRO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AB16176-AF20-1319-8EB1-3E8B4142B8FE}"/>
              </a:ext>
            </a:extLst>
          </p:cNvPr>
          <p:cNvSpPr txBox="1">
            <a:spLocks/>
          </p:cNvSpPr>
          <p:nvPr/>
        </p:nvSpPr>
        <p:spPr>
          <a:xfrm>
            <a:off x="6962504" y="459224"/>
            <a:ext cx="4109470" cy="41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3268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4563D-9E27-8046-20D1-5A28FB33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9" y="312928"/>
            <a:ext cx="6767900" cy="1051415"/>
          </a:xfrm>
        </p:spPr>
        <p:txBody>
          <a:bodyPr>
            <a:normAutofit/>
          </a:bodyPr>
          <a:lstStyle/>
          <a:p>
            <a:r>
              <a:rPr lang="fr-FR"/>
              <a:t>Les objectifs du chantier</a:t>
            </a:r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CDA1715B-CAEF-3F65-22BD-DB94AFF1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059" y="6459927"/>
            <a:ext cx="2743200" cy="365125"/>
          </a:xfrm>
        </p:spPr>
        <p:txBody>
          <a:bodyPr/>
          <a:lstStyle/>
          <a:p>
            <a:fld id="{F09D415D-CA15-414D-990A-BDF5E3CD4AEA}" type="slidenum">
              <a:rPr lang="fr-FR" smtClean="0"/>
              <a:t>7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F1CD7F-8992-F6D3-117F-C78ADF79B074}"/>
              </a:ext>
            </a:extLst>
          </p:cNvPr>
          <p:cNvSpPr txBox="1"/>
          <p:nvPr/>
        </p:nvSpPr>
        <p:spPr>
          <a:xfrm>
            <a:off x="503861" y="2603240"/>
            <a:ext cx="4304807" cy="2967135"/>
          </a:xfrm>
          <a:prstGeom prst="rect">
            <a:avLst/>
          </a:prstGeom>
          <a:solidFill>
            <a:srgbClr val="B8C5D7">
              <a:alpha val="69804"/>
            </a:srgb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r>
              <a:rPr lang="fr-FR" b="1"/>
              <a:t>L’Observatoire RE2020 du Hub des Prescripteurs Bas Carbone</a:t>
            </a:r>
          </a:p>
          <a:p>
            <a:pPr algn="ctr"/>
            <a:endParaRPr lang="fr-FR" b="1"/>
          </a:p>
          <a:p>
            <a:pPr algn="ctr"/>
            <a:endParaRPr lang="fr-FR" sz="1600"/>
          </a:p>
          <a:p>
            <a:pPr algn="ctr"/>
            <a:r>
              <a:rPr lang="fr-FR" sz="1600"/>
              <a:t>Objectifs : distinguer des tendances et repérer des leviers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E70F64-5113-D267-3D98-11B90661DE4D}"/>
              </a:ext>
            </a:extLst>
          </p:cNvPr>
          <p:cNvSpPr txBox="1"/>
          <p:nvPr/>
        </p:nvSpPr>
        <p:spPr>
          <a:xfrm>
            <a:off x="7228154" y="2603239"/>
            <a:ext cx="4304807" cy="2967135"/>
          </a:xfrm>
          <a:prstGeom prst="rect">
            <a:avLst/>
          </a:prstGeom>
          <a:solidFill>
            <a:srgbClr val="73A99D">
              <a:alpha val="47000"/>
            </a:srgbClr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r>
              <a:rPr lang="fr-FR" b="1"/>
              <a:t>Les retours d’expérience des projets exemplaires des membres du HUB</a:t>
            </a:r>
          </a:p>
          <a:p>
            <a:pPr algn="ctr"/>
            <a:endParaRPr lang="fr-FR" sz="1600" b="1"/>
          </a:p>
          <a:p>
            <a:pPr algn="ctr"/>
            <a:endParaRPr lang="fr-FR" sz="1600" b="1"/>
          </a:p>
          <a:p>
            <a:pPr algn="ctr"/>
            <a:r>
              <a:rPr lang="fr-FR" sz="1600"/>
              <a:t>Objectifs : découvrir en détail les méthodes employées par les projets exemplaires qui passent les seuils 2028 et au-delà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56F14-72E5-A136-0271-C60B59894BBC}"/>
              </a:ext>
            </a:extLst>
          </p:cNvPr>
          <p:cNvSpPr/>
          <p:nvPr/>
        </p:nvSpPr>
        <p:spPr>
          <a:xfrm>
            <a:off x="503861" y="2573989"/>
            <a:ext cx="4304807" cy="646331"/>
          </a:xfrm>
          <a:prstGeom prst="rect">
            <a:avLst/>
          </a:prstGeom>
          <a:solidFill>
            <a:srgbClr val="516591"/>
          </a:solidFill>
          <a:ln>
            <a:solidFill>
              <a:srgbClr val="667C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b="1"/>
          </a:p>
          <a:p>
            <a:pPr algn="ctr"/>
            <a:r>
              <a:rPr lang="fr-FR" b="1"/>
              <a:t>Approche statistique</a:t>
            </a:r>
          </a:p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8F1CB0-EB6A-B699-A502-FE0C543FB8E9}"/>
              </a:ext>
            </a:extLst>
          </p:cNvPr>
          <p:cNvSpPr/>
          <p:nvPr/>
        </p:nvSpPr>
        <p:spPr>
          <a:xfrm>
            <a:off x="7228154" y="2573988"/>
            <a:ext cx="4304807" cy="646331"/>
          </a:xfrm>
          <a:prstGeom prst="rect">
            <a:avLst/>
          </a:prstGeom>
          <a:solidFill>
            <a:srgbClr val="5F8C82"/>
          </a:solidFill>
          <a:ln>
            <a:solidFill>
              <a:srgbClr val="5F8C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b="1"/>
          </a:p>
          <a:p>
            <a:pPr algn="ctr"/>
            <a:r>
              <a:rPr lang="fr-FR" b="1"/>
              <a:t>Approche par projet</a:t>
            </a:r>
          </a:p>
          <a:p>
            <a:pPr algn="ctr"/>
            <a:endParaRPr lang="fr-FR"/>
          </a:p>
        </p:txBody>
      </p:sp>
      <p:pic>
        <p:nvPicPr>
          <p:cNvPr id="20" name="Graphique 19" descr="Graphique à barres avec un remplissage uni">
            <a:extLst>
              <a:ext uri="{FF2B5EF4-FFF2-40B4-BE49-F238E27FC236}">
                <a16:creationId xmlns:a16="http://schemas.microsoft.com/office/drawing/2014/main" id="{6911D993-36D2-ED4F-3568-BBA711A27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298" y="2281977"/>
            <a:ext cx="1012670" cy="1012670"/>
          </a:xfrm>
          <a:prstGeom prst="rect">
            <a:avLst/>
          </a:prstGeom>
        </p:spPr>
      </p:pic>
      <p:pic>
        <p:nvPicPr>
          <p:cNvPr id="29" name="Graphique 28" descr="Loupe avec un remplissage uni">
            <a:extLst>
              <a:ext uri="{FF2B5EF4-FFF2-40B4-BE49-F238E27FC236}">
                <a16:creationId xmlns:a16="http://schemas.microsoft.com/office/drawing/2014/main" id="{1C6BA45E-FF4D-599F-25D8-BDD031B97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5607" y="2364126"/>
            <a:ext cx="848372" cy="848372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141ADBE4-D47E-E0EA-A74D-C85E5A55D4AB}"/>
              </a:ext>
            </a:extLst>
          </p:cNvPr>
          <p:cNvSpPr txBox="1"/>
          <p:nvPr/>
        </p:nvSpPr>
        <p:spPr>
          <a:xfrm>
            <a:off x="1362269" y="1557858"/>
            <a:ext cx="92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Deux approches simultanées pour atteindre ces objectifs :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06F41D8C-4B9B-BD40-0998-C4DB6FA5551B}"/>
              </a:ext>
            </a:extLst>
          </p:cNvPr>
          <p:cNvSpPr/>
          <p:nvPr/>
        </p:nvSpPr>
        <p:spPr>
          <a:xfrm rot="10800000">
            <a:off x="5188206" y="3819987"/>
            <a:ext cx="1664416" cy="1079889"/>
          </a:xfrm>
          <a:prstGeom prst="arc">
            <a:avLst>
              <a:gd name="adj1" fmla="val 11288007"/>
              <a:gd name="adj2" fmla="val 21189745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EA5C7210-7874-98B1-7063-4B2B148FD7D9}"/>
              </a:ext>
            </a:extLst>
          </p:cNvPr>
          <p:cNvSpPr/>
          <p:nvPr/>
        </p:nvSpPr>
        <p:spPr>
          <a:xfrm>
            <a:off x="5277064" y="3105613"/>
            <a:ext cx="1607726" cy="1080000"/>
          </a:xfrm>
          <a:prstGeom prst="arc">
            <a:avLst>
              <a:gd name="adj1" fmla="val 11064753"/>
              <a:gd name="adj2" fmla="val 21377741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92D0CE-C8E3-438F-09FD-A776007214B6}"/>
              </a:ext>
            </a:extLst>
          </p:cNvPr>
          <p:cNvSpPr txBox="1"/>
          <p:nvPr/>
        </p:nvSpPr>
        <p:spPr>
          <a:xfrm>
            <a:off x="11511419" y="0"/>
            <a:ext cx="68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CRO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D93F4376-0028-0D7F-FAB9-4A2C54589138}"/>
              </a:ext>
            </a:extLst>
          </p:cNvPr>
          <p:cNvSpPr txBox="1">
            <a:spLocks/>
          </p:cNvSpPr>
          <p:nvPr/>
        </p:nvSpPr>
        <p:spPr>
          <a:xfrm>
            <a:off x="6962504" y="459224"/>
            <a:ext cx="4109470" cy="41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7050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999ADB-3443-32BE-7FEE-F90A14E55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4306" y="2717800"/>
            <a:ext cx="5847443" cy="1212425"/>
          </a:xfrm>
        </p:spPr>
        <p:txBody>
          <a:bodyPr>
            <a:normAutofit/>
          </a:bodyPr>
          <a:lstStyle/>
          <a:p>
            <a:pPr algn="ctr"/>
            <a:r>
              <a:rPr lang="fr-FR"/>
              <a:t>L’Observatoire RE2020 du Hub</a:t>
            </a:r>
            <a:endParaRPr lang="fr-FR" sz="46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A09F8B8-DE98-8470-8451-5912E16420CA}"/>
              </a:ext>
            </a:extLst>
          </p:cNvPr>
          <p:cNvSpPr txBox="1"/>
          <p:nvPr/>
        </p:nvSpPr>
        <p:spPr>
          <a:xfrm>
            <a:off x="11538857" y="11269"/>
            <a:ext cx="6531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/>
              <a:t>10h05</a:t>
            </a:r>
          </a:p>
        </p:txBody>
      </p:sp>
    </p:spTree>
    <p:extLst>
      <p:ext uri="{BB962C8B-B14F-4D97-AF65-F5344CB8AC3E}">
        <p14:creationId xmlns:p14="http://schemas.microsoft.com/office/powerpoint/2010/main" val="249236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6D716-17E1-0441-A97E-1B879B35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9" y="312928"/>
            <a:ext cx="7176698" cy="989399"/>
          </a:xfrm>
        </p:spPr>
        <p:txBody>
          <a:bodyPr>
            <a:normAutofit fontScale="90000"/>
          </a:bodyPr>
          <a:lstStyle/>
          <a:p>
            <a:r>
              <a:rPr lang="fr-FR"/>
              <a:t>L’Observatoire RE2020 du Hub</a:t>
            </a:r>
            <a:br>
              <a:rPr lang="fr-FR"/>
            </a:br>
            <a:r>
              <a:rPr lang="fr-FR"/>
              <a:t>Sommaire de la présentation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FA58F0-020F-F566-7850-60F5AB6E21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Observatoire RE2020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25CFE6D8-3B9D-9059-0714-AE513008A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6297" y="2142617"/>
            <a:ext cx="8977448" cy="537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>
                <a:solidFill>
                  <a:schemeClr val="accent2"/>
                </a:solidFill>
              </a:rPr>
              <a:t>Les nouveaux ordres de grandeur de l’échantillon analysé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F4B6E00D-0054-B959-614B-FB3F663EA5CD}"/>
              </a:ext>
            </a:extLst>
          </p:cNvPr>
          <p:cNvSpPr txBox="1">
            <a:spLocks/>
          </p:cNvSpPr>
          <p:nvPr/>
        </p:nvSpPr>
        <p:spPr>
          <a:xfrm>
            <a:off x="1373813" y="3273349"/>
            <a:ext cx="8977448" cy="493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>
                <a:solidFill>
                  <a:schemeClr val="accent2"/>
                </a:solidFill>
              </a:rPr>
              <a:t>Les leviers pour décarboner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1C272940-00A7-9627-7EF2-F394057B6F3A}"/>
              </a:ext>
            </a:extLst>
          </p:cNvPr>
          <p:cNvSpPr txBox="1">
            <a:spLocks/>
          </p:cNvSpPr>
          <p:nvPr/>
        </p:nvSpPr>
        <p:spPr>
          <a:xfrm>
            <a:off x="1373813" y="4430064"/>
            <a:ext cx="8977448" cy="512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>
                <a:solidFill>
                  <a:schemeClr val="accent2"/>
                </a:solidFill>
              </a:rPr>
              <a:t>« Stress-test » des forfaits et modulations de la RE2020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E6DF5CD-0A08-09CB-E47C-1C749B6FEADC}"/>
              </a:ext>
            </a:extLst>
          </p:cNvPr>
          <p:cNvGrpSpPr/>
          <p:nvPr/>
        </p:nvGrpSpPr>
        <p:grpSpPr>
          <a:xfrm>
            <a:off x="1015885" y="2077285"/>
            <a:ext cx="720688" cy="786250"/>
            <a:chOff x="657958" y="1629840"/>
            <a:chExt cx="720688" cy="786250"/>
          </a:xfrm>
        </p:grpSpPr>
        <p:sp>
          <p:nvSpPr>
            <p:cNvPr id="11" name="Corde 20">
              <a:extLst>
                <a:ext uri="{FF2B5EF4-FFF2-40B4-BE49-F238E27FC236}">
                  <a16:creationId xmlns:a16="http://schemas.microsoft.com/office/drawing/2014/main" id="{3FB14210-5D7F-E50B-810D-F273C079F7BD}"/>
                </a:ext>
              </a:extLst>
            </p:cNvPr>
            <p:cNvSpPr/>
            <p:nvPr/>
          </p:nvSpPr>
          <p:spPr bwMode="auto">
            <a:xfrm rot="10628523">
              <a:off x="657958" y="1629840"/>
              <a:ext cx="520952" cy="486895"/>
            </a:xfrm>
            <a:prstGeom prst="chord">
              <a:avLst>
                <a:gd name="adj1" fmla="val 14639918"/>
                <a:gd name="adj2" fmla="val 7340771"/>
              </a:avLst>
            </a:prstGeom>
            <a:solidFill>
              <a:srgbClr val="FFC00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00">
                <a:solidFill>
                  <a:schemeClr val="accent2"/>
                </a:solidFill>
              </a:endParaRPr>
            </a:p>
          </p:txBody>
        </p:sp>
        <p:sp>
          <p:nvSpPr>
            <p:cNvPr id="10" name="Espace réservé du contenu 2">
              <a:extLst>
                <a:ext uri="{FF2B5EF4-FFF2-40B4-BE49-F238E27FC236}">
                  <a16:creationId xmlns:a16="http://schemas.microsoft.com/office/drawing/2014/main" id="{58D6686D-4E14-E540-3EAA-E7369433FA82}"/>
                </a:ext>
              </a:extLst>
            </p:cNvPr>
            <p:cNvSpPr txBox="1"/>
            <p:nvPr/>
          </p:nvSpPr>
          <p:spPr bwMode="auto">
            <a:xfrm>
              <a:off x="698095" y="1656669"/>
              <a:ext cx="680551" cy="759421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3600"/>
                </a:spcBef>
                <a:buFont typeface="Arial"/>
                <a:buNone/>
                <a:defRPr/>
              </a:pPr>
              <a:r>
                <a:rPr lang="fr-FR" sz="2800" b="1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  <a:endParaRPr lang="fr-FR" sz="2800" b="1" i="1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marL="0" indent="0">
                <a:spcBef>
                  <a:spcPts val="3600"/>
                </a:spcBef>
                <a:buFont typeface="Arial"/>
                <a:buNone/>
                <a:defRPr/>
              </a:pPr>
              <a:endParaRPr lang="en-GB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13876BA-E405-A2E6-1BA3-D0F4B2CE2C88}"/>
              </a:ext>
            </a:extLst>
          </p:cNvPr>
          <p:cNvGrpSpPr/>
          <p:nvPr/>
        </p:nvGrpSpPr>
        <p:grpSpPr>
          <a:xfrm>
            <a:off x="1004070" y="3185319"/>
            <a:ext cx="721914" cy="759422"/>
            <a:chOff x="657958" y="1628740"/>
            <a:chExt cx="721914" cy="759422"/>
          </a:xfrm>
        </p:grpSpPr>
        <p:sp>
          <p:nvSpPr>
            <p:cNvPr id="14" name="Corde 20">
              <a:extLst>
                <a:ext uri="{FF2B5EF4-FFF2-40B4-BE49-F238E27FC236}">
                  <a16:creationId xmlns:a16="http://schemas.microsoft.com/office/drawing/2014/main" id="{D2E4DE4C-C0E6-5A81-BC8F-63BCE1D0B208}"/>
                </a:ext>
              </a:extLst>
            </p:cNvPr>
            <p:cNvSpPr/>
            <p:nvPr/>
          </p:nvSpPr>
          <p:spPr bwMode="auto">
            <a:xfrm rot="10628523">
              <a:off x="657958" y="1629840"/>
              <a:ext cx="520952" cy="486895"/>
            </a:xfrm>
            <a:prstGeom prst="chord">
              <a:avLst>
                <a:gd name="adj1" fmla="val 14639918"/>
                <a:gd name="adj2" fmla="val 7340771"/>
              </a:avLst>
            </a:prstGeom>
            <a:solidFill>
              <a:srgbClr val="FFC00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00">
                <a:solidFill>
                  <a:schemeClr val="accent2"/>
                </a:solidFill>
              </a:endParaRPr>
            </a:p>
          </p:txBody>
        </p:sp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25FD054B-850F-9463-20F0-1EE795656168}"/>
                </a:ext>
              </a:extLst>
            </p:cNvPr>
            <p:cNvSpPr txBox="1"/>
            <p:nvPr/>
          </p:nvSpPr>
          <p:spPr bwMode="auto">
            <a:xfrm>
              <a:off x="681670" y="1628740"/>
              <a:ext cx="698202" cy="759422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3600"/>
                </a:spcBef>
                <a:buFont typeface="Arial"/>
                <a:buNone/>
                <a:defRPr/>
              </a:pPr>
              <a:r>
                <a:rPr lang="fr-FR" sz="2800" b="1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  <a:p>
              <a:pPr marL="0" indent="0">
                <a:spcBef>
                  <a:spcPts val="3600"/>
                </a:spcBef>
                <a:buFont typeface="Arial"/>
                <a:buNone/>
                <a:defRPr/>
              </a:pPr>
              <a:endParaRPr lang="en-GB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6481F0B-7D9C-3DA1-D1CF-CAD58406BF2F}"/>
              </a:ext>
            </a:extLst>
          </p:cNvPr>
          <p:cNvGrpSpPr/>
          <p:nvPr/>
        </p:nvGrpSpPr>
        <p:grpSpPr>
          <a:xfrm>
            <a:off x="1030898" y="4356056"/>
            <a:ext cx="720688" cy="786250"/>
            <a:chOff x="657958" y="1629840"/>
            <a:chExt cx="720688" cy="786250"/>
          </a:xfrm>
        </p:grpSpPr>
        <p:sp>
          <p:nvSpPr>
            <p:cNvPr id="20" name="Corde 20">
              <a:extLst>
                <a:ext uri="{FF2B5EF4-FFF2-40B4-BE49-F238E27FC236}">
                  <a16:creationId xmlns:a16="http://schemas.microsoft.com/office/drawing/2014/main" id="{2719EE8D-D481-2DF9-24A7-335FCD43A59C}"/>
                </a:ext>
              </a:extLst>
            </p:cNvPr>
            <p:cNvSpPr/>
            <p:nvPr/>
          </p:nvSpPr>
          <p:spPr bwMode="auto">
            <a:xfrm rot="10628523">
              <a:off x="657958" y="1629840"/>
              <a:ext cx="520952" cy="486895"/>
            </a:xfrm>
            <a:prstGeom prst="chord">
              <a:avLst>
                <a:gd name="adj1" fmla="val 14639918"/>
                <a:gd name="adj2" fmla="val 7340771"/>
              </a:avLst>
            </a:prstGeom>
            <a:solidFill>
              <a:srgbClr val="FFC00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00">
                <a:solidFill>
                  <a:schemeClr val="accent2"/>
                </a:solidFill>
              </a:endParaRPr>
            </a:p>
          </p:txBody>
        </p:sp>
        <p:sp>
          <p:nvSpPr>
            <p:cNvPr id="21" name="Espace réservé du contenu 2">
              <a:extLst>
                <a:ext uri="{FF2B5EF4-FFF2-40B4-BE49-F238E27FC236}">
                  <a16:creationId xmlns:a16="http://schemas.microsoft.com/office/drawing/2014/main" id="{E8ED40F9-927D-4504-4219-3E5A31995312}"/>
                </a:ext>
              </a:extLst>
            </p:cNvPr>
            <p:cNvSpPr txBox="1"/>
            <p:nvPr/>
          </p:nvSpPr>
          <p:spPr bwMode="auto">
            <a:xfrm>
              <a:off x="698095" y="1656669"/>
              <a:ext cx="680551" cy="759421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3600"/>
                </a:spcBef>
                <a:buFont typeface="Arial"/>
                <a:buNone/>
                <a:defRPr/>
              </a:pPr>
              <a:r>
                <a:rPr lang="fr-FR" sz="2800" b="1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</a:p>
            <a:p>
              <a:pPr marL="0" indent="0">
                <a:spcBef>
                  <a:spcPts val="3600"/>
                </a:spcBef>
                <a:buFont typeface="Arial"/>
                <a:buNone/>
                <a:defRPr/>
              </a:pPr>
              <a:endParaRPr lang="en-GB" sz="2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447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arbone4_Couleurs2021">
    <a:dk1>
      <a:srgbClr val="000000"/>
    </a:dk1>
    <a:lt1>
      <a:srgbClr val="FFFFFF"/>
    </a:lt1>
    <a:dk2>
      <a:srgbClr val="46464E"/>
    </a:dk2>
    <a:lt2>
      <a:srgbClr val="AAAAB2"/>
    </a:lt2>
    <a:accent1>
      <a:srgbClr val="283246"/>
    </a:accent1>
    <a:accent2>
      <a:srgbClr val="55739B"/>
    </a:accent2>
    <a:accent3>
      <a:srgbClr val="FF554B"/>
    </a:accent3>
    <a:accent4>
      <a:srgbClr val="FFAA96"/>
    </a:accent4>
    <a:accent5>
      <a:srgbClr val="5F8C82"/>
    </a:accent5>
    <a:accent6>
      <a:srgbClr val="A0C8B9"/>
    </a:accent6>
    <a:hlink>
      <a:srgbClr val="FFFFFF"/>
    </a:hlink>
    <a:folHlink>
      <a:srgbClr val="55739B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arbone4_Couleurs2021">
    <a:dk1>
      <a:srgbClr val="000000"/>
    </a:dk1>
    <a:lt1>
      <a:srgbClr val="FFFFFF"/>
    </a:lt1>
    <a:dk2>
      <a:srgbClr val="46464E"/>
    </a:dk2>
    <a:lt2>
      <a:srgbClr val="AAAAB2"/>
    </a:lt2>
    <a:accent1>
      <a:srgbClr val="283246"/>
    </a:accent1>
    <a:accent2>
      <a:srgbClr val="55739B"/>
    </a:accent2>
    <a:accent3>
      <a:srgbClr val="FF554B"/>
    </a:accent3>
    <a:accent4>
      <a:srgbClr val="FFAA96"/>
    </a:accent4>
    <a:accent5>
      <a:srgbClr val="5F8C82"/>
    </a:accent5>
    <a:accent6>
      <a:srgbClr val="A0C8B9"/>
    </a:accent6>
    <a:hlink>
      <a:srgbClr val="FFFFFF"/>
    </a:hlink>
    <a:folHlink>
      <a:srgbClr val="55739B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arbone4_Couleurs2021">
    <a:dk1>
      <a:srgbClr val="000000"/>
    </a:dk1>
    <a:lt1>
      <a:srgbClr val="FFFFFF"/>
    </a:lt1>
    <a:dk2>
      <a:srgbClr val="46464E"/>
    </a:dk2>
    <a:lt2>
      <a:srgbClr val="AAAAB2"/>
    </a:lt2>
    <a:accent1>
      <a:srgbClr val="283246"/>
    </a:accent1>
    <a:accent2>
      <a:srgbClr val="55739B"/>
    </a:accent2>
    <a:accent3>
      <a:srgbClr val="FF554B"/>
    </a:accent3>
    <a:accent4>
      <a:srgbClr val="FFAA96"/>
    </a:accent4>
    <a:accent5>
      <a:srgbClr val="5F8C82"/>
    </a:accent5>
    <a:accent6>
      <a:srgbClr val="A0C8B9"/>
    </a:accent6>
    <a:hlink>
      <a:srgbClr val="FFFFFF"/>
    </a:hlink>
    <a:folHlink>
      <a:srgbClr val="55739B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arbone4_Couleurs2021">
    <a:dk1>
      <a:srgbClr val="000000"/>
    </a:dk1>
    <a:lt1>
      <a:srgbClr val="FFFFFF"/>
    </a:lt1>
    <a:dk2>
      <a:srgbClr val="46464E"/>
    </a:dk2>
    <a:lt2>
      <a:srgbClr val="AAAAB2"/>
    </a:lt2>
    <a:accent1>
      <a:srgbClr val="283246"/>
    </a:accent1>
    <a:accent2>
      <a:srgbClr val="55739B"/>
    </a:accent2>
    <a:accent3>
      <a:srgbClr val="FF554B"/>
    </a:accent3>
    <a:accent4>
      <a:srgbClr val="FFAA96"/>
    </a:accent4>
    <a:accent5>
      <a:srgbClr val="5F8C82"/>
    </a:accent5>
    <a:accent6>
      <a:srgbClr val="A0C8B9"/>
    </a:accent6>
    <a:hlink>
      <a:srgbClr val="FFFFFF"/>
    </a:hlink>
    <a:folHlink>
      <a:srgbClr val="55739B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ersonnalisée 2">
    <a:dk1>
      <a:srgbClr val="000000"/>
    </a:dk1>
    <a:lt1>
      <a:srgbClr val="FFFFFF"/>
    </a:lt1>
    <a:dk2>
      <a:srgbClr val="BDAA97"/>
    </a:dk2>
    <a:lt2>
      <a:srgbClr val="474039"/>
    </a:lt2>
    <a:accent1>
      <a:srgbClr val="1A3E81"/>
    </a:accent1>
    <a:accent2>
      <a:srgbClr val="82ACFB"/>
    </a:accent2>
    <a:accent3>
      <a:srgbClr val="FD6408"/>
    </a:accent3>
    <a:accent4>
      <a:srgbClr val="FEC972"/>
    </a:accent4>
    <a:accent5>
      <a:srgbClr val="177122"/>
    </a:accent5>
    <a:accent6>
      <a:srgbClr val="99D865"/>
    </a:accent6>
    <a:hlink>
      <a:srgbClr val="00B0F0"/>
    </a:hlink>
    <a:folHlink>
      <a:srgbClr val="0070C0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arbone4_Couleurs2021">
    <a:dk1>
      <a:srgbClr val="000000"/>
    </a:dk1>
    <a:lt1>
      <a:srgbClr val="FFFFFF"/>
    </a:lt1>
    <a:dk2>
      <a:srgbClr val="46464E"/>
    </a:dk2>
    <a:lt2>
      <a:srgbClr val="AAAAB2"/>
    </a:lt2>
    <a:accent1>
      <a:srgbClr val="283246"/>
    </a:accent1>
    <a:accent2>
      <a:srgbClr val="55739B"/>
    </a:accent2>
    <a:accent3>
      <a:srgbClr val="FF554B"/>
    </a:accent3>
    <a:accent4>
      <a:srgbClr val="FFAA96"/>
    </a:accent4>
    <a:accent5>
      <a:srgbClr val="5F8C82"/>
    </a:accent5>
    <a:accent6>
      <a:srgbClr val="A0C8B9"/>
    </a:accent6>
    <a:hlink>
      <a:srgbClr val="FFFFFF"/>
    </a:hlink>
    <a:folHlink>
      <a:srgbClr val="55739B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arbone4_Couleurs2021">
    <a:dk1>
      <a:srgbClr val="000000"/>
    </a:dk1>
    <a:lt1>
      <a:srgbClr val="FFFFFF"/>
    </a:lt1>
    <a:dk2>
      <a:srgbClr val="46464E"/>
    </a:dk2>
    <a:lt2>
      <a:srgbClr val="AAAAB2"/>
    </a:lt2>
    <a:accent1>
      <a:srgbClr val="283246"/>
    </a:accent1>
    <a:accent2>
      <a:srgbClr val="55739B"/>
    </a:accent2>
    <a:accent3>
      <a:srgbClr val="FF554B"/>
    </a:accent3>
    <a:accent4>
      <a:srgbClr val="FFAA96"/>
    </a:accent4>
    <a:accent5>
      <a:srgbClr val="5F8C82"/>
    </a:accent5>
    <a:accent6>
      <a:srgbClr val="A0C8B9"/>
    </a:accent6>
    <a:hlink>
      <a:srgbClr val="FFFFFF"/>
    </a:hlink>
    <a:folHlink>
      <a:srgbClr val="55739B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arbone4_Couleurs2021">
    <a:dk1>
      <a:srgbClr val="000000"/>
    </a:dk1>
    <a:lt1>
      <a:srgbClr val="FFFFFF"/>
    </a:lt1>
    <a:dk2>
      <a:srgbClr val="46464E"/>
    </a:dk2>
    <a:lt2>
      <a:srgbClr val="AAAAB2"/>
    </a:lt2>
    <a:accent1>
      <a:srgbClr val="283246"/>
    </a:accent1>
    <a:accent2>
      <a:srgbClr val="55739B"/>
    </a:accent2>
    <a:accent3>
      <a:srgbClr val="FF554B"/>
    </a:accent3>
    <a:accent4>
      <a:srgbClr val="FFAA96"/>
    </a:accent4>
    <a:accent5>
      <a:srgbClr val="5F8C82"/>
    </a:accent5>
    <a:accent6>
      <a:srgbClr val="A0C8B9"/>
    </a:accent6>
    <a:hlink>
      <a:srgbClr val="FFFFFF"/>
    </a:hlink>
    <a:folHlink>
      <a:srgbClr val="55739B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arbone4_Couleurs2021">
    <a:dk1>
      <a:srgbClr val="000000"/>
    </a:dk1>
    <a:lt1>
      <a:srgbClr val="FFFFFF"/>
    </a:lt1>
    <a:dk2>
      <a:srgbClr val="46464E"/>
    </a:dk2>
    <a:lt2>
      <a:srgbClr val="AAAAB2"/>
    </a:lt2>
    <a:accent1>
      <a:srgbClr val="283246"/>
    </a:accent1>
    <a:accent2>
      <a:srgbClr val="55739B"/>
    </a:accent2>
    <a:accent3>
      <a:srgbClr val="FF554B"/>
    </a:accent3>
    <a:accent4>
      <a:srgbClr val="FFAA96"/>
    </a:accent4>
    <a:accent5>
      <a:srgbClr val="5F8C82"/>
    </a:accent5>
    <a:accent6>
      <a:srgbClr val="A0C8B9"/>
    </a:accent6>
    <a:hlink>
      <a:srgbClr val="FFFFFF"/>
    </a:hlink>
    <a:folHlink>
      <a:srgbClr val="55739B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arbone4_Couleurs2021">
    <a:dk1>
      <a:srgbClr val="000000"/>
    </a:dk1>
    <a:lt1>
      <a:srgbClr val="FFFFFF"/>
    </a:lt1>
    <a:dk2>
      <a:srgbClr val="46464E"/>
    </a:dk2>
    <a:lt2>
      <a:srgbClr val="AAAAB2"/>
    </a:lt2>
    <a:accent1>
      <a:srgbClr val="283246"/>
    </a:accent1>
    <a:accent2>
      <a:srgbClr val="55739B"/>
    </a:accent2>
    <a:accent3>
      <a:srgbClr val="FF554B"/>
    </a:accent3>
    <a:accent4>
      <a:srgbClr val="FFAA96"/>
    </a:accent4>
    <a:accent5>
      <a:srgbClr val="5F8C82"/>
    </a:accent5>
    <a:accent6>
      <a:srgbClr val="A0C8B9"/>
    </a:accent6>
    <a:hlink>
      <a:srgbClr val="FFFFFF"/>
    </a:hlink>
    <a:folHlink>
      <a:srgbClr val="55739B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2DC30D99B8794593373FF0AAECFA34" ma:contentTypeVersion="6" ma:contentTypeDescription="Crée un document." ma:contentTypeScope="" ma:versionID="a8fa4df9194a1d9b224ad419e88102b8">
  <xsd:schema xmlns:xsd="http://www.w3.org/2001/XMLSchema" xmlns:xs="http://www.w3.org/2001/XMLSchema" xmlns:p="http://schemas.microsoft.com/office/2006/metadata/properties" xmlns:ns2="c858645a-9eeb-426b-9f46-a87d0fe4144a" xmlns:ns3="50ef318f-af80-4b5f-abdb-c1ec3d0ac1b2" targetNamespace="http://schemas.microsoft.com/office/2006/metadata/properties" ma:root="true" ma:fieldsID="03c9640d15ebde7456720ed7a5d99854" ns2:_="" ns3:_="">
    <xsd:import namespace="c858645a-9eeb-426b-9f46-a87d0fe4144a"/>
    <xsd:import namespace="50ef318f-af80-4b5f-abdb-c1ec3d0ac1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8645a-9eeb-426b-9f46-a87d0fe41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f318f-af80-4b5f-abdb-c1ec3d0ac1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05A71C-6A67-4184-B94D-D09425D57C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C69746-C9B3-4245-B2E0-AC3A02B1113F}">
  <ds:schemaRefs>
    <ds:schemaRef ds:uri="http://purl.org/dc/terms/"/>
    <ds:schemaRef ds:uri="http://purl.org/dc/dcmitype/"/>
    <ds:schemaRef ds:uri="c858645a-9eeb-426b-9f46-a87d0fe41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0ef318f-af80-4b5f-abdb-c1ec3d0ac1b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315EF9-8A06-4C0A-86A0-0088C7A2F129}">
  <ds:schemaRefs>
    <ds:schemaRef ds:uri="50ef318f-af80-4b5f-abdb-c1ec3d0ac1b2"/>
    <ds:schemaRef ds:uri="c858645a-9eeb-426b-9f46-a87d0fe414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5017</Words>
  <Application>Microsoft Macintosh PowerPoint</Application>
  <PresentationFormat>Grand écran</PresentationFormat>
  <Paragraphs>914</Paragraphs>
  <Slides>54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54</vt:i4>
      </vt:variant>
    </vt:vector>
  </HeadingPairs>
  <TitlesOfParts>
    <vt:vector size="66" baseType="lpstr">
      <vt:lpstr>-apple-system</vt:lpstr>
      <vt:lpstr>Arial</vt:lpstr>
      <vt:lpstr>Arial,Sans-Serif</vt:lpstr>
      <vt:lpstr>Calibri</vt:lpstr>
      <vt:lpstr>Calibri Light</vt:lpstr>
      <vt:lpstr>Century Gothic</vt:lpstr>
      <vt:lpstr>Courier New</vt:lpstr>
      <vt:lpstr>Gellix</vt:lpstr>
      <vt:lpstr>Police système Courant</vt:lpstr>
      <vt:lpstr>Wingdings</vt:lpstr>
      <vt:lpstr>Thème Office</vt:lpstr>
      <vt:lpstr>1_Thème Office</vt:lpstr>
      <vt:lpstr>Présentation PowerPoint</vt:lpstr>
      <vt:lpstr>Présentation PowerPoint</vt:lpstr>
      <vt:lpstr>Contexte : les 2 axes de travail du Hub</vt:lpstr>
      <vt:lpstr>Contexte : historique de la RE2020</vt:lpstr>
      <vt:lpstr>Contexte : les indicateurs RE2020</vt:lpstr>
      <vt:lpstr>Les objectifs du chantier</vt:lpstr>
      <vt:lpstr>Les objectifs du chantier</vt:lpstr>
      <vt:lpstr>Présentation PowerPoint</vt:lpstr>
      <vt:lpstr>L’Observatoire RE2020 du Hub Sommaire de la présentation</vt:lpstr>
      <vt:lpstr>Présentation PowerPoint</vt:lpstr>
      <vt:lpstr>Ordres de grandeurs : messages-clés</vt:lpstr>
      <vt:lpstr>Notre échantillon</vt:lpstr>
      <vt:lpstr>Les ordres de grandeur de l’impact carbone pour un bâtiment de logements collectifs</vt:lpstr>
      <vt:lpstr>Décomposition de l’impact carbone composants par lots</vt:lpstr>
      <vt:lpstr>Utilisation de données environnementales par défaut</vt:lpstr>
      <vt:lpstr>Un bouleversement du type de systèmes énergétiques utilisés </vt:lpstr>
      <vt:lpstr>Présentation PowerPoint</vt:lpstr>
      <vt:lpstr>Présentation PowerPoint</vt:lpstr>
      <vt:lpstr>Les leviers d’optimisation</vt:lpstr>
      <vt:lpstr>Les leviers : messages-clés</vt:lpstr>
      <vt:lpstr>Méthode : Limiter le recours aux données environnementales par défaut et favoriser une approche détaillée pour les lots</vt:lpstr>
      <vt:lpstr>Consommer moins - compacité et vitrage</vt:lpstr>
      <vt:lpstr>Consommer moins - réemploi</vt:lpstr>
      <vt:lpstr>Consommer mieux - mixité constructive</vt:lpstr>
      <vt:lpstr>Consommer mieux – systèmes énergétiques</vt:lpstr>
      <vt:lpstr>Consommer mieux : Indicateurs énergétiques</vt:lpstr>
      <vt:lpstr>Présentation PowerPoint</vt:lpstr>
      <vt:lpstr>Stress-test des réglages de RE2020 : messages-clés</vt:lpstr>
      <vt:lpstr>Le rôle des forfaits </vt:lpstr>
      <vt:lpstr>Le rôle des modulations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Bouchard</dc:creator>
  <cp:lastModifiedBy>Guérin Denis</cp:lastModifiedBy>
  <cp:revision>18</cp:revision>
  <dcterms:created xsi:type="dcterms:W3CDTF">2023-02-01T17:07:27Z</dcterms:created>
  <dcterms:modified xsi:type="dcterms:W3CDTF">2023-10-16T06:32:34Z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0x010100F92DC30D99B8794593373FF0AAECFA34</vt:lpwstr>
  </property>
</Properties>
</file>