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1959769"/>
            <a:ext cx="7477601" cy="191643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7545"/>
              </a:lnSpc>
              <a:buNone/>
            </a:pPr>
            <a:r>
              <a:rPr lang="en-US" sz="6036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La Vela: Un Antico Mezzo di Trasporto</a:t>
            </a:r>
            <a:endParaRPr lang="en-US" sz="6036" dirty="0"/>
          </a:p>
        </p:txBody>
      </p:sp>
      <p:sp>
        <p:nvSpPr>
          <p:cNvPr id="6" name="Text 2"/>
          <p:cNvSpPr/>
          <p:nvPr/>
        </p:nvSpPr>
        <p:spPr>
          <a:xfrm>
            <a:off x="833199" y="4209455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La vela è uno dei mezzi di trasporto più antichi, che sfrutta il vento come forza motrice. Una barca a vela si muove grazie all'interazione tra le vele e il vento, nonché tra lo scafo e l'acqua, offrendo un'esperienza di navigazione unica e affascinante.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5897642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718855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912495" y="6002179"/>
            <a:ext cx="196691" cy="146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1152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Ma</a:t>
            </a:r>
            <a:endParaRPr lang="en-US" sz="1152" dirty="0"/>
          </a:p>
        </p:txBody>
      </p:sp>
      <p:sp>
        <p:nvSpPr>
          <p:cNvPr id="9" name="Text 5"/>
          <p:cNvSpPr/>
          <p:nvPr/>
        </p:nvSpPr>
        <p:spPr>
          <a:xfrm>
            <a:off x="1299686" y="5880973"/>
            <a:ext cx="1952268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by Marco Grandi</a:t>
            </a:r>
            <a:endParaRPr lang="en-US" sz="2187" dirty="0"/>
          </a:p>
        </p:txBody>
      </p:sp>
      <p:pic>
        <p:nvPicPr>
          <p:cNvPr id="10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854279"/>
            <a:ext cx="790015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Manovre Avanzate e Sicurezza</a:t>
            </a:r>
            <a:endParaRPr lang="en-US" sz="4374" dirty="0"/>
          </a:p>
        </p:txBody>
      </p:sp>
      <p:pic>
        <p:nvPicPr>
          <p:cNvPr id="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376" y="2992993"/>
            <a:ext cx="555427" cy="55542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624376" y="3770590"/>
            <a:ext cx="2905006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Meteorologia e Pianificazione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624376" y="4598194"/>
            <a:ext cx="29050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Analizzare le previsioni del vento, le correnti e le maree è essenziale per una navigazione sicura ed efficace.</a:t>
            </a:r>
            <a:endParaRPr lang="en-US" sz="175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638" y="2992993"/>
            <a:ext cx="555427" cy="55542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862638" y="3770590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Navigazione d'Altura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862638" y="4251008"/>
            <a:ext cx="2905006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Pianificazione a lungo termine includendo rotte, soste e considerazioni di sicurezza per navigazioni lunghe e fuori vista terra.</a:t>
            </a:r>
            <a:endParaRPr lang="en-US" sz="1750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0899" y="2992993"/>
            <a:ext cx="555427" cy="55542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100899" y="3770590"/>
            <a:ext cx="290512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Tecniche di Recupero Uomo a Mare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100899" y="4598194"/>
            <a:ext cx="2905125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Procedure specifiche per recuperare una persona caduta in mare in sicurezza.</a:t>
            </a:r>
            <a:endParaRPr lang="en-US" sz="1750" dirty="0"/>
          </a:p>
        </p:txBody>
      </p:sp>
      <p:pic>
        <p:nvPicPr>
          <p:cNvPr id="14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150501"/>
            <a:ext cx="831365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Principi Fondamentali della Vela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2400300"/>
            <a:ext cx="27654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Vento Apparente e Vento Reale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624376" y="3316843"/>
            <a:ext cx="2765465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Il Vento Reale è il vento che soffia effettivamente nell'ambiente, mentre il Vento Apparente è il vento percepito sulla barca, risultante dalla combinazione del vento reale e della velocità della barca. È il Vento Apparente che agisce sulle vele.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939433" y="2400300"/>
            <a:ext cx="2765465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Portanza e Resistenza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5939433" y="3316843"/>
            <a:ext cx="2765465" cy="355401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La Portanza è la forza che si genera perpendicolarmente alla direzione del vento apparente, simile al principio aerodinamico delle ali di un aereo. La Resistenza è la forza opposta alla direzione del movimento della barca, causata dall'attrito con l'aria e con l'acqua.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254490" y="2400300"/>
            <a:ext cx="2765465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Forze sulle Vele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9254490" y="2969657"/>
            <a:ext cx="2765465" cy="390941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Le vele funzionano come ali verticali. Quando il vento apparente colpisce le vele, crea una differenza di pressione tra il lato sottovento (minore pressione) e il lato sopravento (maggiore pressione), generando la forza di portanza che spinge la barca in avanti.</a:t>
            </a:r>
            <a:endParaRPr lang="en-US" sz="1750" dirty="0"/>
          </a:p>
        </p:txBody>
      </p:sp>
      <p:pic>
        <p:nvPicPr>
          <p:cNvPr id="11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993225"/>
            <a:ext cx="7786568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Le Andature della Barca a Vela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624376" y="3305532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02255" y="3347204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2624" dirty="0"/>
          </a:p>
        </p:txBody>
      </p:sp>
      <p:sp>
        <p:nvSpPr>
          <p:cNvPr id="7" name="Text 4"/>
          <p:cNvSpPr/>
          <p:nvPr/>
        </p:nvSpPr>
        <p:spPr>
          <a:xfrm>
            <a:off x="3346490" y="33818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Bolina Stretta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3346490" y="3862268"/>
            <a:ext cx="385762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Navigare il più vicino possibile controvento.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3305532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83567" y="3347204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2624" dirty="0"/>
          </a:p>
        </p:txBody>
      </p:sp>
      <p:sp>
        <p:nvSpPr>
          <p:cNvPr id="11" name="Text 8"/>
          <p:cNvSpPr/>
          <p:nvPr/>
        </p:nvSpPr>
        <p:spPr>
          <a:xfrm>
            <a:off x="8148399" y="3381851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Traverso</a:t>
            </a:r>
            <a:endParaRPr lang="en-US" sz="2187" dirty="0"/>
          </a:p>
        </p:txBody>
      </p:sp>
      <p:sp>
        <p:nvSpPr>
          <p:cNvPr id="12" name="Text 9"/>
          <p:cNvSpPr/>
          <p:nvPr/>
        </p:nvSpPr>
        <p:spPr>
          <a:xfrm>
            <a:off x="8148399" y="3862268"/>
            <a:ext cx="3857625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Navigare perpendicolarmente al vento.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624376" y="4968835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776776" y="5010507"/>
            <a:ext cx="195143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en-US" sz="2624" dirty="0"/>
          </a:p>
        </p:txBody>
      </p:sp>
      <p:sp>
        <p:nvSpPr>
          <p:cNvPr id="15" name="Text 12"/>
          <p:cNvSpPr/>
          <p:nvPr/>
        </p:nvSpPr>
        <p:spPr>
          <a:xfrm>
            <a:off x="3346490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Lasco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3346490" y="5525572"/>
            <a:ext cx="385762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Navigare con il vento che soffia da dietro, ma non direttamente.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426285" y="4968835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82019" y="5010507"/>
            <a:ext cx="188357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5372D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4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148399" y="5045154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5372D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Poppa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148399" y="5525572"/>
            <a:ext cx="385762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Navigare con il vento che soffia direttamente da dietro.</a:t>
            </a:r>
            <a:endParaRPr lang="en-US" sz="1750" dirty="0"/>
          </a:p>
        </p:txBody>
      </p:sp>
      <p:pic>
        <p:nvPicPr>
          <p:cNvPr id="21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2235398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Strumenti di Regolazione della Barca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624376" y="3957399"/>
            <a:ext cx="2979063" cy="2036683"/>
          </a:xfrm>
          <a:prstGeom prst="roundRect">
            <a:avLst>
              <a:gd name="adj" fmla="val 19638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2869406" y="4202430"/>
            <a:ext cx="24890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Timone</a:t>
            </a:r>
            <a:endParaRPr lang="en-US" sz="2187" dirty="0"/>
          </a:p>
        </p:txBody>
      </p:sp>
      <p:sp>
        <p:nvSpPr>
          <p:cNvPr id="9" name="Text 5"/>
          <p:cNvSpPr/>
          <p:nvPr/>
        </p:nvSpPr>
        <p:spPr>
          <a:xfrm>
            <a:off x="2869406" y="4682847"/>
            <a:ext cx="2489002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Utilizzato per dirigere la barca.</a:t>
            </a:r>
            <a:endParaRPr lang="en-US" sz="1750" dirty="0"/>
          </a:p>
        </p:txBody>
      </p:sp>
      <p:sp>
        <p:nvSpPr>
          <p:cNvPr id="10" name="Shape 6"/>
          <p:cNvSpPr/>
          <p:nvPr/>
        </p:nvSpPr>
        <p:spPr>
          <a:xfrm>
            <a:off x="5825609" y="3957399"/>
            <a:ext cx="2979063" cy="2036683"/>
          </a:xfrm>
          <a:prstGeom prst="roundRect">
            <a:avLst>
              <a:gd name="adj" fmla="val 19638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1" name="Text 7"/>
          <p:cNvSpPr/>
          <p:nvPr/>
        </p:nvSpPr>
        <p:spPr>
          <a:xfrm>
            <a:off x="6070640" y="4202430"/>
            <a:ext cx="24890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Scotte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6070640" y="4682847"/>
            <a:ext cx="248900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Corde utilizzate per regolare la tensione delle vele.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9026843" y="3957399"/>
            <a:ext cx="2979063" cy="2036683"/>
          </a:xfrm>
          <a:prstGeom prst="roundRect">
            <a:avLst>
              <a:gd name="adj" fmla="val 19638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9271873" y="4202430"/>
            <a:ext cx="248900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Vang</a:t>
            </a:r>
            <a:endParaRPr lang="en-US" sz="2187" dirty="0"/>
          </a:p>
        </p:txBody>
      </p:sp>
      <p:sp>
        <p:nvSpPr>
          <p:cNvPr id="15" name="Text 11"/>
          <p:cNvSpPr/>
          <p:nvPr/>
        </p:nvSpPr>
        <p:spPr>
          <a:xfrm>
            <a:off x="9271873" y="4682847"/>
            <a:ext cx="2489002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Strumento per controllare la forma della randa (la vela principale).</a:t>
            </a:r>
            <a:endParaRPr lang="en-US" sz="1750" dirty="0"/>
          </a:p>
        </p:txBody>
      </p:sp>
      <p:pic>
        <p:nvPicPr>
          <p:cNvPr id="16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1981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234160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360420" y="2856667"/>
            <a:ext cx="4683323" cy="5854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610"/>
              </a:lnSpc>
              <a:buNone/>
            </a:pPr>
            <a:r>
              <a:rPr lang="en-US" sz="3688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Il Ruolo della Chiglia</a:t>
            </a:r>
            <a:endParaRPr lang="en-US" sz="3688" dirty="0"/>
          </a:p>
        </p:txBody>
      </p:sp>
      <p:sp>
        <p:nvSpPr>
          <p:cNvPr id="6" name="Shape 2"/>
          <p:cNvSpPr/>
          <p:nvPr/>
        </p:nvSpPr>
        <p:spPr>
          <a:xfrm>
            <a:off x="3360420" y="5570220"/>
            <a:ext cx="7909560" cy="23336"/>
          </a:xfrm>
          <a:prstGeom prst="rect">
            <a:avLst/>
          </a:prstGeom>
          <a:solidFill>
            <a:srgbClr val="302E41"/>
          </a:solidFill>
          <a:ln/>
        </p:spPr>
      </p:sp>
      <p:sp>
        <p:nvSpPr>
          <p:cNvPr id="7" name="Shape 3"/>
          <p:cNvSpPr/>
          <p:nvPr/>
        </p:nvSpPr>
        <p:spPr>
          <a:xfrm>
            <a:off x="5953958" y="4914662"/>
            <a:ext cx="23336" cy="655558"/>
          </a:xfrm>
          <a:prstGeom prst="rect">
            <a:avLst/>
          </a:prstGeom>
          <a:solidFill>
            <a:srgbClr val="16FFBB"/>
          </a:solidFill>
          <a:ln/>
        </p:spPr>
      </p:sp>
      <p:sp>
        <p:nvSpPr>
          <p:cNvPr id="8" name="Shape 4"/>
          <p:cNvSpPr/>
          <p:nvPr/>
        </p:nvSpPr>
        <p:spPr>
          <a:xfrm>
            <a:off x="5754886" y="5359479"/>
            <a:ext cx="421481" cy="421481"/>
          </a:xfrm>
          <a:prstGeom prst="roundRect">
            <a:avLst>
              <a:gd name="adj" fmla="val 80004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5904786" y="5394603"/>
            <a:ext cx="121563" cy="351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66"/>
              </a:lnSpc>
              <a:buNone/>
            </a:pPr>
            <a:r>
              <a:rPr lang="en-US" sz="2213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2213" dirty="0"/>
          </a:p>
        </p:txBody>
      </p:sp>
      <p:sp>
        <p:nvSpPr>
          <p:cNvPr id="10" name="Text 6"/>
          <p:cNvSpPr/>
          <p:nvPr/>
        </p:nvSpPr>
        <p:spPr>
          <a:xfrm>
            <a:off x="4794885" y="3723084"/>
            <a:ext cx="2341602" cy="2926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05"/>
              </a:lnSpc>
              <a:buNone/>
            </a:pPr>
            <a:r>
              <a:rPr lang="en-US" sz="184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Stabilizzazione</a:t>
            </a:r>
            <a:endParaRPr lang="en-US" sz="1844" dirty="0"/>
          </a:p>
        </p:txBody>
      </p:sp>
      <p:sp>
        <p:nvSpPr>
          <p:cNvPr id="11" name="Text 7"/>
          <p:cNvSpPr/>
          <p:nvPr/>
        </p:nvSpPr>
        <p:spPr>
          <a:xfrm>
            <a:off x="3547705" y="4128135"/>
            <a:ext cx="4835962" cy="59912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360"/>
              </a:lnSpc>
              <a:buNone/>
            </a:pPr>
            <a:r>
              <a:rPr lang="en-US" sz="1475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La chiglia fornisce equilibrio alla barca e previene il ribaltamento.</a:t>
            </a:r>
            <a:endParaRPr lang="en-US" sz="1475" dirty="0"/>
          </a:p>
        </p:txBody>
      </p:sp>
      <p:sp>
        <p:nvSpPr>
          <p:cNvPr id="12" name="Shape 8"/>
          <p:cNvSpPr/>
          <p:nvPr/>
        </p:nvSpPr>
        <p:spPr>
          <a:xfrm>
            <a:off x="8652986" y="5570220"/>
            <a:ext cx="23336" cy="655558"/>
          </a:xfrm>
          <a:prstGeom prst="rect">
            <a:avLst/>
          </a:prstGeom>
          <a:solidFill>
            <a:srgbClr val="29DDDA"/>
          </a:solidFill>
          <a:ln/>
        </p:spPr>
      </p:sp>
      <p:sp>
        <p:nvSpPr>
          <p:cNvPr id="13" name="Shape 9"/>
          <p:cNvSpPr/>
          <p:nvPr/>
        </p:nvSpPr>
        <p:spPr>
          <a:xfrm>
            <a:off x="8453914" y="5359479"/>
            <a:ext cx="421481" cy="421481"/>
          </a:xfrm>
          <a:prstGeom prst="roundRect">
            <a:avLst>
              <a:gd name="adj" fmla="val 80004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4" name="Text 10"/>
          <p:cNvSpPr/>
          <p:nvPr/>
        </p:nvSpPr>
        <p:spPr>
          <a:xfrm>
            <a:off x="8586549" y="5394603"/>
            <a:ext cx="156210" cy="35123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66"/>
              </a:lnSpc>
              <a:buNone/>
            </a:pPr>
            <a:r>
              <a:rPr lang="en-US" sz="2213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2213" dirty="0"/>
          </a:p>
        </p:txBody>
      </p:sp>
      <p:sp>
        <p:nvSpPr>
          <p:cNvPr id="15" name="Text 11"/>
          <p:cNvSpPr/>
          <p:nvPr/>
        </p:nvSpPr>
        <p:spPr>
          <a:xfrm>
            <a:off x="7493794" y="6413183"/>
            <a:ext cx="2341602" cy="29265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305"/>
              </a:lnSpc>
              <a:buNone/>
            </a:pPr>
            <a:r>
              <a:rPr lang="en-US" sz="184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Contrasto al Deriva</a:t>
            </a:r>
            <a:endParaRPr lang="en-US" sz="1844" dirty="0"/>
          </a:p>
        </p:txBody>
      </p:sp>
      <p:sp>
        <p:nvSpPr>
          <p:cNvPr id="16" name="Text 12"/>
          <p:cNvSpPr/>
          <p:nvPr/>
        </p:nvSpPr>
        <p:spPr>
          <a:xfrm>
            <a:off x="6246614" y="6818233"/>
            <a:ext cx="4836081" cy="89868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360"/>
              </a:lnSpc>
              <a:buNone/>
            </a:pPr>
            <a:r>
              <a:rPr lang="en-US" sz="1475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La chiglia riduce lo spostamento laterale della barca (deriva), permettendo una navigazione più efficiente controvento.</a:t>
            </a:r>
            <a:endParaRPr lang="en-US" sz="1475" dirty="0"/>
          </a:p>
        </p:txBody>
      </p:sp>
      <p:pic>
        <p:nvPicPr>
          <p:cNvPr id="17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394466"/>
            <a:ext cx="786717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Componenti della Barca a Vela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36442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Albero e Boma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624376" y="4213622"/>
            <a:ext cx="441983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L'albero è il palo verticale principale che sostiene le vele, mentre il boma è la barra orizzontale collegata alla base dell'albero, su cui è fissata la randa.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3806" y="3644265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Tipi di Vele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7593806" y="4213622"/>
            <a:ext cx="441983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Le principali vele sono la randa (vela principale), il fiocco (vela più piccola davanti all'albero) e lo spinnaker (vela grande e leggera per andature portanti).</a:t>
            </a:r>
            <a:endParaRPr lang="en-US" sz="1750" dirty="0"/>
          </a:p>
        </p:txBody>
      </p:sp>
      <p:pic>
        <p:nvPicPr>
          <p:cNvPr id="9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349341"/>
            <a:ext cx="7949922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Forze Idrodinamiche nella Vela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624376" y="3488055"/>
            <a:ext cx="4579739" cy="2392085"/>
          </a:xfrm>
          <a:prstGeom prst="roundRect">
            <a:avLst>
              <a:gd name="adj" fmla="val 16720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69406" y="3733086"/>
            <a:ext cx="2979896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Portanza Idrodinamica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869406" y="4213503"/>
            <a:ext cx="408967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Simile alla portanza aerodinamica, questa forza si genera sulla chiglia e sul timone, aiutando la barca a mantenere una rotta stabile.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3488055"/>
            <a:ext cx="4579739" cy="2392085"/>
          </a:xfrm>
          <a:prstGeom prst="roundRect">
            <a:avLst>
              <a:gd name="adj" fmla="val 16720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71316" y="3733086"/>
            <a:ext cx="322195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Resistenza Idrodinamica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71316" y="4213503"/>
            <a:ext cx="408967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La resistenza all'avanzamento causata dall'attrito dello scafo con l'acqua.</a:t>
            </a:r>
            <a:endParaRPr lang="en-US" sz="1750" dirty="0"/>
          </a:p>
        </p:txBody>
      </p:sp>
      <p:pic>
        <p:nvPicPr>
          <p:cNvPr id="11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224921"/>
            <a:ext cx="9381649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Strumenti di Navigazione e Sicurezza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624376" y="4169093"/>
            <a:ext cx="32727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Strumenti di Navigazione</a:t>
            </a:r>
            <a:endParaRPr lang="en-US" sz="2187" dirty="0"/>
          </a:p>
        </p:txBody>
      </p:sp>
      <p:sp>
        <p:nvSpPr>
          <p:cNvPr id="6" name="Text 3"/>
          <p:cNvSpPr/>
          <p:nvPr/>
        </p:nvSpPr>
        <p:spPr>
          <a:xfrm>
            <a:off x="2624376" y="4738449"/>
            <a:ext cx="441983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Bussola, GPS e ecoscandaglio sono strumenti essenziali per orientarsi, determinare la posizione e misurare la profondità dell'acqua.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93806" y="4169093"/>
            <a:ext cx="277749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Sicurezza a Bordo</a:t>
            </a:r>
            <a:endParaRPr lang="en-US" sz="2187" dirty="0"/>
          </a:p>
        </p:txBody>
      </p:sp>
      <p:sp>
        <p:nvSpPr>
          <p:cNvPr id="8" name="Text 5"/>
          <p:cNvSpPr/>
          <p:nvPr/>
        </p:nvSpPr>
        <p:spPr>
          <a:xfrm>
            <a:off x="7593806" y="4738449"/>
            <a:ext cx="441983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Giubbotti di salvataggio, radio VHF e estintori sono fondamentali per garantire la sicurezza dell'equipaggio durante la navigazione.</a:t>
            </a:r>
            <a:endParaRPr lang="en-US" sz="1750" dirty="0"/>
          </a:p>
        </p:txBody>
      </p:sp>
      <p:pic>
        <p:nvPicPr>
          <p:cNvPr id="9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80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2624376" y="1409819"/>
            <a:ext cx="8780264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Tecniche Avanzate di Navigazione</a:t>
            </a:r>
            <a:endParaRPr lang="en-US" sz="4374" dirty="0"/>
          </a:p>
        </p:txBody>
      </p:sp>
      <p:sp>
        <p:nvSpPr>
          <p:cNvPr id="7" name="Shape 3"/>
          <p:cNvSpPr/>
          <p:nvPr/>
        </p:nvSpPr>
        <p:spPr>
          <a:xfrm>
            <a:off x="2624376" y="4628555"/>
            <a:ext cx="9381649" cy="27742"/>
          </a:xfrm>
          <a:prstGeom prst="rect">
            <a:avLst/>
          </a:prstGeom>
          <a:solidFill>
            <a:srgbClr val="302E41"/>
          </a:solidFill>
          <a:ln/>
        </p:spPr>
      </p:sp>
      <p:sp>
        <p:nvSpPr>
          <p:cNvPr id="8" name="Shape 4"/>
          <p:cNvSpPr/>
          <p:nvPr/>
        </p:nvSpPr>
        <p:spPr>
          <a:xfrm>
            <a:off x="5700653" y="3850958"/>
            <a:ext cx="27742" cy="777597"/>
          </a:xfrm>
          <a:prstGeom prst="rect">
            <a:avLst/>
          </a:prstGeom>
          <a:solidFill>
            <a:srgbClr val="16FFBB"/>
          </a:solidFill>
          <a:ln/>
        </p:spPr>
      </p:sp>
      <p:sp>
        <p:nvSpPr>
          <p:cNvPr id="9" name="Shape 5"/>
          <p:cNvSpPr/>
          <p:nvPr/>
        </p:nvSpPr>
        <p:spPr>
          <a:xfrm>
            <a:off x="5464612" y="437864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0" name="Text 6"/>
          <p:cNvSpPr/>
          <p:nvPr/>
        </p:nvSpPr>
        <p:spPr>
          <a:xfrm>
            <a:off x="5642491" y="4420314"/>
            <a:ext cx="144185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2624" dirty="0"/>
          </a:p>
        </p:txBody>
      </p:sp>
      <p:sp>
        <p:nvSpPr>
          <p:cNvPr id="11" name="Text 7"/>
          <p:cNvSpPr/>
          <p:nvPr/>
        </p:nvSpPr>
        <p:spPr>
          <a:xfrm>
            <a:off x="3963352" y="2437448"/>
            <a:ext cx="3502223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Regolazione Fine delle Vele</a:t>
            </a:r>
            <a:endParaRPr lang="en-US" sz="2187" dirty="0"/>
          </a:p>
        </p:txBody>
      </p:sp>
      <p:sp>
        <p:nvSpPr>
          <p:cNvPr id="12" name="Text 8"/>
          <p:cNvSpPr/>
          <p:nvPr/>
        </p:nvSpPr>
        <p:spPr>
          <a:xfrm>
            <a:off x="2846546" y="2917865"/>
            <a:ext cx="5735955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Cazzare (tirare) e lascare (allentare) le scotte per ottimizzare la forma e l'angolo delle vele.</a:t>
            </a:r>
            <a:endParaRPr lang="en-US" sz="1750" dirty="0"/>
          </a:p>
        </p:txBody>
      </p:sp>
      <p:sp>
        <p:nvSpPr>
          <p:cNvPr id="13" name="Shape 9"/>
          <p:cNvSpPr/>
          <p:nvPr/>
        </p:nvSpPr>
        <p:spPr>
          <a:xfrm>
            <a:off x="8901886" y="4628555"/>
            <a:ext cx="27742" cy="777597"/>
          </a:xfrm>
          <a:prstGeom prst="rect">
            <a:avLst/>
          </a:prstGeom>
          <a:solidFill>
            <a:srgbClr val="29DDDA"/>
          </a:solidFill>
          <a:ln/>
        </p:spPr>
      </p:sp>
      <p:sp>
        <p:nvSpPr>
          <p:cNvPr id="14" name="Shape 10"/>
          <p:cNvSpPr/>
          <p:nvPr/>
        </p:nvSpPr>
        <p:spPr>
          <a:xfrm>
            <a:off x="8665845" y="4378643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5" name="Text 11"/>
          <p:cNvSpPr/>
          <p:nvPr/>
        </p:nvSpPr>
        <p:spPr>
          <a:xfrm>
            <a:off x="8823127" y="4420314"/>
            <a:ext cx="185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2624" dirty="0"/>
          </a:p>
        </p:txBody>
      </p:sp>
      <p:sp>
        <p:nvSpPr>
          <p:cNvPr id="16" name="Text 12"/>
          <p:cNvSpPr/>
          <p:nvPr/>
        </p:nvSpPr>
        <p:spPr>
          <a:xfrm>
            <a:off x="7517011" y="5628442"/>
            <a:ext cx="2797612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Uso del Barber Hauler</a:t>
            </a:r>
            <a:endParaRPr lang="en-US" sz="2187" dirty="0"/>
          </a:p>
        </p:txBody>
      </p:sp>
      <p:sp>
        <p:nvSpPr>
          <p:cNvPr id="17" name="Text 13"/>
          <p:cNvSpPr/>
          <p:nvPr/>
        </p:nvSpPr>
        <p:spPr>
          <a:xfrm>
            <a:off x="6047780" y="6108859"/>
            <a:ext cx="573607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lnSpc>
                <a:spcPts val="2799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Una regolazione fine del fiocco per migliorare le prestazioni in particolari condizioni di vento.</a:t>
            </a:r>
            <a:endParaRPr lang="en-US" sz="1750" dirty="0"/>
          </a:p>
        </p:txBody>
      </p:sp>
      <p:pic>
        <p:nvPicPr>
          <p:cNvPr id="18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2024-05-30T14:19:13Z</dcterms:created>
  <dcterms:modified xsi:type="dcterms:W3CDTF">2024-05-30T14:19:13Z</dcterms:modified>
</cp:coreProperties>
</file>