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Montserrat Black"/>
      <p:regular r:id="rId17"/>
    </p:embeddedFont>
    <p:embeddedFont>
      <p:font typeface="Montserrat Black"/>
      <p:regular r:id="rId18"/>
    </p:embeddedFont>
    <p:embeddedFont>
      <p:font typeface="Inconsolata"/>
      <p:regular r:id="rId19"/>
    </p:embeddedFont>
    <p:embeddedFont>
      <p:font typeface="Inconsolata"/>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musica ha svolto un ruolo centrale nella vita culturale e religiosa dell'antica Grecia e di Roma. In entrambe le civiltà, essa non era solo una forma d'arte, ma un elemento essenziale della vita quotidiana e delle cerimonie. Questo viaggio attraverso la storia musicale ci permetterà di esplorare le similitudini e le differenze tra queste due grandi civiltà, scoprendo come la musica abbia influenzato la loro cultura, religione e società.</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Nell'antica Grecia, la musica era parte integrante dell'educazione e della vita sociale. I Greci credevano che la musica avesse il potere di influenzare l'anima e il comportamento umano. La parola stessa "musica" deriva dalle Muse, le dee delle arti e delle scienze.
La musica greca era strettamente legata alla poesia e alla danza, ed era presente nelle feste religiose, nei teatri e nei simposi. Durante i drammi teatrali, la musica accompagnava sia le tragedie che le commedie, creando un'atmosfera particolare e sottolineando le emozioni dei personaggi.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Gli strumenti musicali principali nell'antica Grecia includevano la lira, il flauto (aulòs) e la cetra. La lira era forse il più celebre, associata al dio Apollo e usata nelle scuole e nelle cerimonie religiose. L'aulòs era un flauto doppio, utilizzato nelle celebrazioni e nei drammi.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Gli antichi Greci avevano una teoria musicale molto sviluppata. Pitagora, il famoso matematico e filosofo, scoprì che le note musicali potevano essere rappresentate matematicamente. Stabilì le basi per l'armonia e la scala musicale, notando che le lunghezze delle corde vibranti producevano suoni armonici quando avevano proporzioni semplici.
Pitagora sviluppò il concetto di "armonici", che influenzò profondamente la musica occidentale, introducendo concetti come scala e modalità. Questa teoria matematica della musica gettò le basi per lo sviluppo della musica occidentale nei secoli successivi.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musica romana fu fortemente influenzata da quella greca, ma sviluppò anche caratteristiche proprie. I Romani consideravano la musica come un mezzo per rafforzare il potere dell'impero e per celebrare le conquiste militari e politiche.
La musica era presente in quasi tutte le celebrazioni pubbliche e private. Nelle cerimonie religiose, accompagnava i sacrifici e le preghiere agli dèi. Durante i giochi gladiatori, la musica sottolineava i momenti di tensione e di azione. Anche nei banchetti, la musica accompagnava i convitati, creando un'atmosfera piacevole.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Gli strumenti musicali più comuni nell'antica Roma includevano il corno (tuba), il tamburo (tympanum) e l'idraulis, un antico organo a canne. La tuba romana era uno strumento di ottone utilizzato principalmente nelle parate militari. L'idraulis, invece, era usato in vari contesti, tra cui giochi circensi e spettacoli pubblici.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teoria musicale romana si basava su quella greca, ma con alcune differenze. I Romani svilupparono un sistema di notazione musicale che permetteva di scrivere e leggere la musica in modo più dettagliato rispetto ai Greci. Questo sistema era utilizzato soprattutto nelle scuole e nei conservatori, dove i giovani imparavano non solo a suonare, ma anche a comporre musica.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Sebbene la musica greca e quella romana avessero molte somiglianze, esistono alcune differenze chiave. I Greci consideravano la musica come una forma d'arte sacra e intellettuale, legata strettamente alla filosofia e alla matematica. Per i Romani, invece, la musica era un potente strumento politico e sociale, utilizzato per celebrare l'impero e per intrattenere le masse.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ntrambe le civiltà hanno lasciato un'impronta indelebile sulla musica occidentale. La teoria musicale greca ha fornito le basi per la musica classica europea, mentre la tradizione musicale romana ha influenzato la musica liturgica e cerimoniale.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4.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665083" y="522565"/>
            <a:ext cx="13300234" cy="1639014"/>
          </a:xfrm>
          <a:prstGeom prst="rect">
            <a:avLst/>
          </a:prstGeom>
          <a:noFill/>
          <a:ln/>
        </p:spPr>
        <p:txBody>
          <a:bodyPr wrap="square" lIns="0" tIns="0" rIns="0" bIns="0" rtlCol="0" anchor="t"/>
          <a:lstStyle/>
          <a:p>
            <a:pPr indent="0" marL="0">
              <a:lnSpc>
                <a:spcPts val="6450"/>
              </a:lnSpc>
              <a:buNone/>
            </a:pPr>
            <a:r>
              <a:rPr lang="en-US" sz="5150" b="1" dirty="0">
                <a:solidFill>
                  <a:srgbClr val="151617"/>
                </a:solidFill>
                <a:latin typeface="Montserrat Black" pitchFamily="34" charset="0"/>
                <a:ea typeface="Montserrat Black" pitchFamily="34" charset="-122"/>
                <a:cs typeface="Montserrat Black" pitchFamily="34" charset="-120"/>
              </a:rPr>
              <a:t>La Musica nell'Epoca Greca e Romana</a:t>
            </a:r>
            <a:endParaRPr lang="en-US" sz="5150" dirty="0"/>
          </a:p>
        </p:txBody>
      </p:sp>
      <p:pic>
        <p:nvPicPr>
          <p:cNvPr id="3" name="Image 0" descr="preencoded.png">    </p:cNvPr>
          <p:cNvPicPr>
            <a:picLocks noChangeAspect="1"/>
          </p:cNvPicPr>
          <p:nvPr/>
        </p:nvPicPr>
        <p:blipFill>
          <a:blip r:embed="rId1"/>
          <a:stretch>
            <a:fillRect/>
          </a:stretch>
        </p:blipFill>
        <p:spPr>
          <a:xfrm>
            <a:off x="6174938" y="2570202"/>
            <a:ext cx="2280404" cy="3040499"/>
          </a:xfrm>
          <a:prstGeom prst="rect">
            <a:avLst/>
          </a:prstGeom>
        </p:spPr>
      </p:pic>
      <p:sp>
        <p:nvSpPr>
          <p:cNvPr id="4" name="Text 1"/>
          <p:cNvSpPr/>
          <p:nvPr/>
        </p:nvSpPr>
        <p:spPr>
          <a:xfrm>
            <a:off x="665083" y="5948005"/>
            <a:ext cx="13300234" cy="1215866"/>
          </a:xfrm>
          <a:prstGeom prst="rect">
            <a:avLst/>
          </a:prstGeom>
          <a:noFill/>
          <a:ln/>
        </p:spPr>
        <p:txBody>
          <a:bodyPr wrap="square" lIns="0" tIns="0" rIns="0" bIns="0" rtlCol="0" anchor="t"/>
          <a:lstStyle/>
          <a:p>
            <a:pPr indent="0" marL="0">
              <a:lnSpc>
                <a:spcPts val="2350"/>
              </a:lnSpc>
              <a:buNone/>
            </a:pPr>
            <a:r>
              <a:rPr lang="en-US" sz="1450" dirty="0">
                <a:solidFill>
                  <a:srgbClr val="151617"/>
                </a:solidFill>
                <a:latin typeface="Inconsolata" pitchFamily="34" charset="0"/>
                <a:ea typeface="Inconsolata" pitchFamily="34" charset="-122"/>
                <a:cs typeface="Inconsolata" pitchFamily="34" charset="-120"/>
              </a:rPr>
              <a:t>La musica ha svolto un ruolo centrale nella vita culturale e religiosa dell'antica Grecia e di Roma. In entrambe le civiltà, essa non era solo una forma d'arte, ma un elemento essenziale della vita quotidiana e delle cerimonie. Questo viaggio attraverso la storia musicale ci permetterà di esplorare le similitudini e le differenze tra queste due grandi civiltà, scoprendo come la musica abbia influenzato la loro cultura, religione e società.</a:t>
            </a:r>
            <a:endParaRPr lang="en-US" sz="1450" dirty="0"/>
          </a:p>
        </p:txBody>
      </p:sp>
      <p:sp>
        <p:nvSpPr>
          <p:cNvPr id="5" name="Shape 2"/>
          <p:cNvSpPr/>
          <p:nvPr/>
        </p:nvSpPr>
        <p:spPr>
          <a:xfrm>
            <a:off x="665083" y="7391876"/>
            <a:ext cx="303967" cy="303967"/>
          </a:xfrm>
          <a:prstGeom prst="roundRect">
            <a:avLst>
              <a:gd name="adj" fmla="val 30079205"/>
            </a:avLst>
          </a:prstGeom>
          <a:solidFill>
            <a:srgbClr val="161483"/>
          </a:solidFill>
          <a:ln w="7620">
            <a:solidFill>
              <a:srgbClr val="FFFFFF"/>
            </a:solidFill>
            <a:prstDash val="solid"/>
          </a:ln>
        </p:spPr>
      </p:sp>
      <p:sp>
        <p:nvSpPr>
          <p:cNvPr id="6" name="Text 3"/>
          <p:cNvSpPr/>
          <p:nvPr/>
        </p:nvSpPr>
        <p:spPr>
          <a:xfrm>
            <a:off x="768310" y="7495103"/>
            <a:ext cx="97512" cy="97512"/>
          </a:xfrm>
          <a:prstGeom prst="rect">
            <a:avLst/>
          </a:prstGeom>
          <a:noFill/>
          <a:ln/>
        </p:spPr>
        <p:txBody>
          <a:bodyPr wrap="none" lIns="0" tIns="0" rIns="0" bIns="0" rtlCol="0" anchor="t"/>
          <a:lstStyle/>
          <a:p>
            <a:pPr algn="ctr" indent="0" marL="0">
              <a:lnSpc>
                <a:spcPts val="750"/>
              </a:lnSpc>
              <a:buNone/>
            </a:pPr>
            <a:r>
              <a:rPr lang="en-US" sz="750" dirty="0">
                <a:solidFill>
                  <a:srgbClr val="FFFFFF"/>
                </a:solidFill>
                <a:latin typeface="Inconsolata Medium" pitchFamily="34" charset="0"/>
                <a:ea typeface="Inconsolata Medium" pitchFamily="34" charset="-122"/>
                <a:cs typeface="Inconsolata Medium" pitchFamily="34" charset="-120"/>
              </a:rPr>
              <a:t>SM</a:t>
            </a:r>
            <a:endParaRPr lang="en-US" sz="750" dirty="0"/>
          </a:p>
        </p:txBody>
      </p:sp>
      <p:sp>
        <p:nvSpPr>
          <p:cNvPr id="7" name="Text 4"/>
          <p:cNvSpPr/>
          <p:nvPr/>
        </p:nvSpPr>
        <p:spPr>
          <a:xfrm>
            <a:off x="1064062" y="7377589"/>
            <a:ext cx="2611636" cy="332542"/>
          </a:xfrm>
          <a:prstGeom prst="rect">
            <a:avLst/>
          </a:prstGeom>
          <a:noFill/>
          <a:ln/>
        </p:spPr>
        <p:txBody>
          <a:bodyPr wrap="none" lIns="0" tIns="0" rIns="0" bIns="0" rtlCol="0" anchor="t"/>
          <a:lstStyle/>
          <a:p>
            <a:pPr algn="l" indent="0" marL="0">
              <a:lnSpc>
                <a:spcPts val="2600"/>
              </a:lnSpc>
              <a:buNone/>
            </a:pPr>
            <a:r>
              <a:rPr lang="en-US" sz="1850" b="1" dirty="0">
                <a:solidFill>
                  <a:srgbClr val="151617"/>
                </a:solidFill>
                <a:latin typeface="Inconsolata Bold" pitchFamily="34" charset="0"/>
                <a:ea typeface="Inconsolata Bold" pitchFamily="34" charset="-122"/>
                <a:cs typeface="Inconsolata Bold" pitchFamily="34" charset="-120"/>
              </a:rPr>
              <a:t>by Stefano Maffioletti</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89265" y="777359"/>
            <a:ext cx="7565469" cy="2114550"/>
          </a:xfrm>
          <a:prstGeom prst="rect">
            <a:avLst/>
          </a:prstGeom>
          <a:noFill/>
          <a:ln/>
        </p:spPr>
        <p:txBody>
          <a:bodyPr wrap="square" lIns="0" tIns="0" rIns="0" bIns="0" rtlCol="0" anchor="t"/>
          <a:lstStyle/>
          <a:p>
            <a:pPr indent="0" marL="0">
              <a:lnSpc>
                <a:spcPts val="5500"/>
              </a:lnSpc>
              <a:buNone/>
            </a:pPr>
            <a:r>
              <a:rPr lang="en-US" sz="4400" b="1" dirty="0">
                <a:solidFill>
                  <a:srgbClr val="151617"/>
                </a:solidFill>
                <a:latin typeface="Montserrat Black" pitchFamily="34" charset="0"/>
                <a:ea typeface="Montserrat Black" pitchFamily="34" charset="-122"/>
                <a:cs typeface="Montserrat Black" pitchFamily="34" charset="-120"/>
              </a:rPr>
              <a:t>Conclusione: L'Eredità Musicale di Grecia e Roma</a:t>
            </a:r>
            <a:endParaRPr lang="en-US" sz="4400" dirty="0"/>
          </a:p>
        </p:txBody>
      </p:sp>
      <p:sp>
        <p:nvSpPr>
          <p:cNvPr id="4" name="Text 1"/>
          <p:cNvSpPr/>
          <p:nvPr/>
        </p:nvSpPr>
        <p:spPr>
          <a:xfrm>
            <a:off x="789265" y="3230166"/>
            <a:ext cx="7565469" cy="1803797"/>
          </a:xfrm>
          <a:prstGeom prst="rect">
            <a:avLst/>
          </a:prstGeom>
          <a:noFill/>
          <a:ln/>
        </p:spPr>
        <p:txBody>
          <a:bodyPr wrap="square" lIns="0" tIns="0" rIns="0" bIns="0" rtlCol="0" anchor="t"/>
          <a:lstStyle/>
          <a:p>
            <a:pPr indent="0" marL="0">
              <a:lnSpc>
                <a:spcPts val="2800"/>
              </a:lnSpc>
              <a:buNone/>
            </a:pPr>
            <a:r>
              <a:rPr lang="en-US" sz="1750" dirty="0">
                <a:solidFill>
                  <a:srgbClr val="151617"/>
                </a:solidFill>
                <a:latin typeface="Inconsolata" pitchFamily="34" charset="0"/>
                <a:ea typeface="Inconsolata" pitchFamily="34" charset="-122"/>
                <a:cs typeface="Inconsolata" pitchFamily="34" charset="-120"/>
              </a:rPr>
              <a:t>La musica nell'epoca greca e romana era più di una semplice forma d'intrattenimento; era un elemento cruciale della cultura, della religione e della società. La comprensione e l'apprezzamento della musica in queste antiche civiltà ci offrono uno sguardo profondo sulle loro credenze, valori e vita quotidiana.</a:t>
            </a:r>
            <a:endParaRPr lang="en-US" sz="1750" dirty="0"/>
          </a:p>
        </p:txBody>
      </p:sp>
      <p:sp>
        <p:nvSpPr>
          <p:cNvPr id="5" name="Text 2"/>
          <p:cNvSpPr/>
          <p:nvPr/>
        </p:nvSpPr>
        <p:spPr>
          <a:xfrm>
            <a:off x="789265" y="5287685"/>
            <a:ext cx="7565469" cy="2164556"/>
          </a:xfrm>
          <a:prstGeom prst="rect">
            <a:avLst/>
          </a:prstGeom>
          <a:noFill/>
          <a:ln/>
        </p:spPr>
        <p:txBody>
          <a:bodyPr wrap="square" lIns="0" tIns="0" rIns="0" bIns="0" rtlCol="0" anchor="t"/>
          <a:lstStyle/>
          <a:p>
            <a:pPr indent="0" marL="0">
              <a:lnSpc>
                <a:spcPts val="2800"/>
              </a:lnSpc>
              <a:buNone/>
            </a:pPr>
            <a:r>
              <a:rPr lang="en-US" sz="1750" dirty="0">
                <a:solidFill>
                  <a:srgbClr val="151617"/>
                </a:solidFill>
                <a:latin typeface="Inconsolata" pitchFamily="34" charset="0"/>
                <a:ea typeface="Inconsolata" pitchFamily="34" charset="-122"/>
                <a:cs typeface="Inconsolata" pitchFamily="34" charset="-120"/>
              </a:rPr>
              <a:t>L'eredità musicale di queste civiltà continua a risuonare nella musica contemporanea, dimostrando come le radici della nostra cultura musicale affondino profondamente nella storia antica. La loro influenza si estende ben oltre il campo musicale, toccando aspetti filosofici, matematici e sociali che ancora oggi plasmano il nostro approccio all'arte e alla cultura.</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75667" y="840938"/>
            <a:ext cx="11814453" cy="513993"/>
          </a:xfrm>
          <a:prstGeom prst="rect">
            <a:avLst/>
          </a:prstGeom>
          <a:noFill/>
          <a:ln/>
        </p:spPr>
        <p:txBody>
          <a:bodyPr wrap="none" lIns="0" tIns="0" rIns="0" bIns="0" rtlCol="0" anchor="t"/>
          <a:lstStyle/>
          <a:p>
            <a:pPr indent="0" marL="0">
              <a:lnSpc>
                <a:spcPts val="4000"/>
              </a:lnSpc>
              <a:buNone/>
            </a:pPr>
            <a:r>
              <a:rPr lang="en-US" sz="3200" b="1" dirty="0">
                <a:solidFill>
                  <a:srgbClr val="151617"/>
                </a:solidFill>
                <a:latin typeface="Montserrat Black" pitchFamily="34" charset="0"/>
                <a:ea typeface="Montserrat Black" pitchFamily="34" charset="-122"/>
                <a:cs typeface="Montserrat Black" pitchFamily="34" charset="-120"/>
              </a:rPr>
              <a:t>La Musica nell'Antica Grecia: Fondamenti e Credenze</a:t>
            </a:r>
            <a:endParaRPr lang="en-US" sz="3200" dirty="0"/>
          </a:p>
        </p:txBody>
      </p:sp>
      <p:sp>
        <p:nvSpPr>
          <p:cNvPr id="3" name="Text 1"/>
          <p:cNvSpPr/>
          <p:nvPr/>
        </p:nvSpPr>
        <p:spPr>
          <a:xfrm>
            <a:off x="575667" y="1683782"/>
            <a:ext cx="13479066" cy="526018"/>
          </a:xfrm>
          <a:prstGeom prst="rect">
            <a:avLst/>
          </a:prstGeom>
          <a:noFill/>
          <a:ln/>
        </p:spPr>
        <p:txBody>
          <a:bodyPr wrap="square" lIns="0" tIns="0" rIns="0" bIns="0" rtlCol="0" anchor="t"/>
          <a:lstStyle/>
          <a:p>
            <a:pPr indent="0" marL="0">
              <a:lnSpc>
                <a:spcPts val="2050"/>
              </a:lnSpc>
              <a:buNone/>
            </a:pPr>
            <a:r>
              <a:rPr lang="en-US" sz="1250" dirty="0">
                <a:solidFill>
                  <a:srgbClr val="151617"/>
                </a:solidFill>
                <a:latin typeface="Inconsolata" pitchFamily="34" charset="0"/>
                <a:ea typeface="Inconsolata" pitchFamily="34" charset="-122"/>
                <a:cs typeface="Inconsolata" pitchFamily="34" charset="-120"/>
              </a:rPr>
              <a:t>Nell'antica Grecia, la musica era parte integrante dell'educazione e della vita sociale. I Greci credevano che la musica avesse il potere di influenzare l'anima e il comportamento umano. La parola stessa "musica" deriva dalle Muse, le dee delle arti e delle scienze.</a:t>
            </a:r>
            <a:endParaRPr lang="en-US" sz="1250" dirty="0"/>
          </a:p>
        </p:txBody>
      </p:sp>
      <p:sp>
        <p:nvSpPr>
          <p:cNvPr id="4" name="Text 2"/>
          <p:cNvSpPr/>
          <p:nvPr/>
        </p:nvSpPr>
        <p:spPr>
          <a:xfrm>
            <a:off x="575667" y="2394823"/>
            <a:ext cx="13479066" cy="526018"/>
          </a:xfrm>
          <a:prstGeom prst="rect">
            <a:avLst/>
          </a:prstGeom>
          <a:noFill/>
          <a:ln/>
        </p:spPr>
        <p:txBody>
          <a:bodyPr wrap="square" lIns="0" tIns="0" rIns="0" bIns="0" rtlCol="0" anchor="t"/>
          <a:lstStyle/>
          <a:p>
            <a:pPr indent="0" marL="0">
              <a:lnSpc>
                <a:spcPts val="2050"/>
              </a:lnSpc>
              <a:buNone/>
            </a:pPr>
            <a:r>
              <a:rPr lang="en-US" sz="1250" dirty="0">
                <a:solidFill>
                  <a:srgbClr val="151617"/>
                </a:solidFill>
                <a:latin typeface="Inconsolata" pitchFamily="34" charset="0"/>
                <a:ea typeface="Inconsolata" pitchFamily="34" charset="-122"/>
                <a:cs typeface="Inconsolata" pitchFamily="34" charset="-120"/>
              </a:rPr>
              <a:t>La musica greca era strettamente legata alla poesia e alla danza, ed era presente nelle feste religiose, nei teatri e nei simposi. Durante i drammi teatrali, la musica accompagnava sia le tragedie che le commedie, creando un'atmosfera particolare e sottolineando le emozioni dei personaggi.</a:t>
            </a:r>
            <a:endParaRPr lang="en-US" sz="1250" dirty="0"/>
          </a:p>
        </p:txBody>
      </p:sp>
      <p:sp>
        <p:nvSpPr>
          <p:cNvPr id="5" name="Shape 3"/>
          <p:cNvSpPr/>
          <p:nvPr/>
        </p:nvSpPr>
        <p:spPr>
          <a:xfrm>
            <a:off x="810935" y="3105864"/>
            <a:ext cx="22860" cy="4282797"/>
          </a:xfrm>
          <a:prstGeom prst="roundRect">
            <a:avLst>
              <a:gd name="adj" fmla="val 40000"/>
            </a:avLst>
          </a:prstGeom>
          <a:solidFill>
            <a:srgbClr val="000000">
              <a:alpha val="8000"/>
            </a:srgbClr>
          </a:solidFill>
          <a:ln/>
        </p:spPr>
      </p:sp>
      <p:sp>
        <p:nvSpPr>
          <p:cNvPr id="6" name="Shape 4"/>
          <p:cNvSpPr/>
          <p:nvPr/>
        </p:nvSpPr>
        <p:spPr>
          <a:xfrm>
            <a:off x="984528" y="3464481"/>
            <a:ext cx="575667" cy="22860"/>
          </a:xfrm>
          <a:prstGeom prst="roundRect">
            <a:avLst>
              <a:gd name="adj" fmla="val 40000"/>
            </a:avLst>
          </a:prstGeom>
          <a:solidFill>
            <a:srgbClr val="151617"/>
          </a:solidFill>
          <a:ln/>
        </p:spPr>
      </p:sp>
      <p:sp>
        <p:nvSpPr>
          <p:cNvPr id="7" name="Shape 5"/>
          <p:cNvSpPr/>
          <p:nvPr/>
        </p:nvSpPr>
        <p:spPr>
          <a:xfrm>
            <a:off x="637342" y="3290888"/>
            <a:ext cx="370046" cy="370046"/>
          </a:xfrm>
          <a:prstGeom prst="roundRect">
            <a:avLst>
              <a:gd name="adj" fmla="val 2471"/>
            </a:avLst>
          </a:prstGeom>
          <a:solidFill>
            <a:srgbClr val="F8ECE4"/>
          </a:solidFill>
          <a:ln w="7620">
            <a:solidFill>
              <a:srgbClr val="151617"/>
            </a:solidFill>
            <a:prstDash val="solid"/>
          </a:ln>
          <a:effectLst>
            <a:outerShdw sx="100000" sy="100000" kx="0" ky="0" algn="bl" rotWithShape="0" blurRad="0" dist="15240" dir="2700000">
              <a:srgbClr val="151617">
                <a:alpha val="100000"/>
              </a:srgbClr>
            </a:outerShdw>
          </a:effectLst>
        </p:spPr>
      </p:sp>
      <p:sp>
        <p:nvSpPr>
          <p:cNvPr id="8" name="Text 6"/>
          <p:cNvSpPr/>
          <p:nvPr/>
        </p:nvSpPr>
        <p:spPr>
          <a:xfrm>
            <a:off x="770811" y="3352562"/>
            <a:ext cx="103108" cy="246698"/>
          </a:xfrm>
          <a:prstGeom prst="rect">
            <a:avLst/>
          </a:prstGeom>
          <a:noFill/>
          <a:ln/>
        </p:spPr>
        <p:txBody>
          <a:bodyPr wrap="none" lIns="0" tIns="0" rIns="0" bIns="0" rtlCol="0" anchor="t"/>
          <a:lstStyle/>
          <a:p>
            <a:pPr algn="ctr" indent="0" marL="0">
              <a:lnSpc>
                <a:spcPts val="1900"/>
              </a:lnSpc>
              <a:buNone/>
            </a:pPr>
            <a:r>
              <a:rPr lang="en-US" sz="1900" b="1" dirty="0">
                <a:solidFill>
                  <a:srgbClr val="151617"/>
                </a:solidFill>
                <a:latin typeface="Montserrat Black" pitchFamily="34" charset="0"/>
                <a:ea typeface="Montserrat Black" pitchFamily="34" charset="-122"/>
                <a:cs typeface="Montserrat Black" pitchFamily="34" charset="-120"/>
              </a:rPr>
              <a:t>1</a:t>
            </a:r>
            <a:endParaRPr lang="en-US" sz="1900" dirty="0"/>
          </a:p>
        </p:txBody>
      </p:sp>
      <p:sp>
        <p:nvSpPr>
          <p:cNvPr id="9" name="Text 7"/>
          <p:cNvSpPr/>
          <p:nvPr/>
        </p:nvSpPr>
        <p:spPr>
          <a:xfrm>
            <a:off x="1727002" y="3270290"/>
            <a:ext cx="2055971" cy="256937"/>
          </a:xfrm>
          <a:prstGeom prst="rect">
            <a:avLst/>
          </a:prstGeom>
          <a:noFill/>
          <a:ln/>
        </p:spPr>
        <p:txBody>
          <a:bodyPr wrap="none" lIns="0" tIns="0" rIns="0" bIns="0" rtlCol="0" anchor="t"/>
          <a:lstStyle/>
          <a:p>
            <a:pPr algn="l" indent="0" marL="0">
              <a:lnSpc>
                <a:spcPts val="2000"/>
              </a:lnSpc>
              <a:buNone/>
            </a:pPr>
            <a:r>
              <a:rPr lang="en-US" sz="1600" b="1" dirty="0">
                <a:solidFill>
                  <a:srgbClr val="151617"/>
                </a:solidFill>
                <a:latin typeface="Montserrat Black" pitchFamily="34" charset="0"/>
                <a:ea typeface="Montserrat Black" pitchFamily="34" charset="-122"/>
                <a:cs typeface="Montserrat Black" pitchFamily="34" charset="-120"/>
              </a:rPr>
              <a:t>Origine Divina</a:t>
            </a:r>
            <a:endParaRPr lang="en-US" sz="1600" dirty="0"/>
          </a:p>
        </p:txBody>
      </p:sp>
      <p:sp>
        <p:nvSpPr>
          <p:cNvPr id="10" name="Text 8"/>
          <p:cNvSpPr/>
          <p:nvPr/>
        </p:nvSpPr>
        <p:spPr>
          <a:xfrm>
            <a:off x="1727002" y="3625810"/>
            <a:ext cx="12327731" cy="263009"/>
          </a:xfrm>
          <a:prstGeom prst="rect">
            <a:avLst/>
          </a:prstGeom>
          <a:noFill/>
          <a:ln/>
        </p:spPr>
        <p:txBody>
          <a:bodyPr wrap="none" lIns="0" tIns="0" rIns="0" bIns="0" rtlCol="0" anchor="t"/>
          <a:lstStyle/>
          <a:p>
            <a:pPr algn="l" indent="0" marL="0">
              <a:lnSpc>
                <a:spcPts val="2050"/>
              </a:lnSpc>
              <a:buNone/>
            </a:pPr>
            <a:r>
              <a:rPr lang="en-US" sz="1250" dirty="0">
                <a:solidFill>
                  <a:srgbClr val="151617"/>
                </a:solidFill>
                <a:latin typeface="Inconsolata" pitchFamily="34" charset="0"/>
                <a:ea typeface="Inconsolata" pitchFamily="34" charset="-122"/>
                <a:cs typeface="Inconsolata" pitchFamily="34" charset="-120"/>
              </a:rPr>
              <a:t>La musica era associata alle Muse, dee delle arti e delle scienze.</a:t>
            </a:r>
            <a:endParaRPr lang="en-US" sz="1250" dirty="0"/>
          </a:p>
        </p:txBody>
      </p:sp>
      <p:sp>
        <p:nvSpPr>
          <p:cNvPr id="11" name="Shape 9"/>
          <p:cNvSpPr/>
          <p:nvPr/>
        </p:nvSpPr>
        <p:spPr>
          <a:xfrm>
            <a:off x="984528" y="4576286"/>
            <a:ext cx="575667" cy="22860"/>
          </a:xfrm>
          <a:prstGeom prst="roundRect">
            <a:avLst>
              <a:gd name="adj" fmla="val 40000"/>
            </a:avLst>
          </a:prstGeom>
          <a:solidFill>
            <a:srgbClr val="151617"/>
          </a:solidFill>
          <a:ln/>
        </p:spPr>
      </p:sp>
      <p:sp>
        <p:nvSpPr>
          <p:cNvPr id="12" name="Shape 10"/>
          <p:cNvSpPr/>
          <p:nvPr/>
        </p:nvSpPr>
        <p:spPr>
          <a:xfrm>
            <a:off x="637342" y="4402693"/>
            <a:ext cx="370046" cy="370046"/>
          </a:xfrm>
          <a:prstGeom prst="roundRect">
            <a:avLst>
              <a:gd name="adj" fmla="val 2471"/>
            </a:avLst>
          </a:prstGeom>
          <a:solidFill>
            <a:srgbClr val="F8ECE4"/>
          </a:solidFill>
          <a:ln w="7620">
            <a:solidFill>
              <a:srgbClr val="151617"/>
            </a:solidFill>
            <a:prstDash val="solid"/>
          </a:ln>
          <a:effectLst>
            <a:outerShdw sx="100000" sy="100000" kx="0" ky="0" algn="bl" rotWithShape="0" blurRad="0" dist="15240" dir="2700000">
              <a:srgbClr val="151617">
                <a:alpha val="100000"/>
              </a:srgbClr>
            </a:outerShdw>
          </a:effectLst>
        </p:spPr>
      </p:sp>
      <p:sp>
        <p:nvSpPr>
          <p:cNvPr id="13" name="Text 11"/>
          <p:cNvSpPr/>
          <p:nvPr/>
        </p:nvSpPr>
        <p:spPr>
          <a:xfrm>
            <a:off x="747355" y="4464367"/>
            <a:ext cx="150019" cy="246698"/>
          </a:xfrm>
          <a:prstGeom prst="rect">
            <a:avLst/>
          </a:prstGeom>
          <a:noFill/>
          <a:ln/>
        </p:spPr>
        <p:txBody>
          <a:bodyPr wrap="none" lIns="0" tIns="0" rIns="0" bIns="0" rtlCol="0" anchor="t"/>
          <a:lstStyle/>
          <a:p>
            <a:pPr algn="ctr" indent="0" marL="0">
              <a:lnSpc>
                <a:spcPts val="1900"/>
              </a:lnSpc>
              <a:buNone/>
            </a:pPr>
            <a:r>
              <a:rPr lang="en-US" sz="1900" b="1" dirty="0">
                <a:solidFill>
                  <a:srgbClr val="151617"/>
                </a:solidFill>
                <a:latin typeface="Montserrat Black" pitchFamily="34" charset="0"/>
                <a:ea typeface="Montserrat Black" pitchFamily="34" charset="-122"/>
                <a:cs typeface="Montserrat Black" pitchFamily="34" charset="-120"/>
              </a:rPr>
              <a:t>2</a:t>
            </a:r>
            <a:endParaRPr lang="en-US" sz="1900" dirty="0"/>
          </a:p>
        </p:txBody>
      </p:sp>
      <p:sp>
        <p:nvSpPr>
          <p:cNvPr id="14" name="Text 12"/>
          <p:cNvSpPr/>
          <p:nvPr/>
        </p:nvSpPr>
        <p:spPr>
          <a:xfrm>
            <a:off x="1727002" y="4382095"/>
            <a:ext cx="2055971" cy="256937"/>
          </a:xfrm>
          <a:prstGeom prst="rect">
            <a:avLst/>
          </a:prstGeom>
          <a:noFill/>
          <a:ln/>
        </p:spPr>
        <p:txBody>
          <a:bodyPr wrap="none" lIns="0" tIns="0" rIns="0" bIns="0" rtlCol="0" anchor="t"/>
          <a:lstStyle/>
          <a:p>
            <a:pPr algn="l" indent="0" marL="0">
              <a:lnSpc>
                <a:spcPts val="2000"/>
              </a:lnSpc>
              <a:buNone/>
            </a:pPr>
            <a:r>
              <a:rPr lang="en-US" sz="1600" b="1" dirty="0">
                <a:solidFill>
                  <a:srgbClr val="151617"/>
                </a:solidFill>
                <a:latin typeface="Montserrat Black" pitchFamily="34" charset="0"/>
                <a:ea typeface="Montserrat Black" pitchFamily="34" charset="-122"/>
                <a:cs typeface="Montserrat Black" pitchFamily="34" charset="-120"/>
              </a:rPr>
              <a:t>Educazione</a:t>
            </a:r>
            <a:endParaRPr lang="en-US" sz="1600" dirty="0"/>
          </a:p>
        </p:txBody>
      </p:sp>
      <p:sp>
        <p:nvSpPr>
          <p:cNvPr id="15" name="Text 13"/>
          <p:cNvSpPr/>
          <p:nvPr/>
        </p:nvSpPr>
        <p:spPr>
          <a:xfrm>
            <a:off x="1727002" y="4737616"/>
            <a:ext cx="12327731" cy="263009"/>
          </a:xfrm>
          <a:prstGeom prst="rect">
            <a:avLst/>
          </a:prstGeom>
          <a:noFill/>
          <a:ln/>
        </p:spPr>
        <p:txBody>
          <a:bodyPr wrap="none" lIns="0" tIns="0" rIns="0" bIns="0" rtlCol="0" anchor="t"/>
          <a:lstStyle/>
          <a:p>
            <a:pPr algn="l" indent="0" marL="0">
              <a:lnSpc>
                <a:spcPts val="2050"/>
              </a:lnSpc>
              <a:buNone/>
            </a:pPr>
            <a:r>
              <a:rPr lang="en-US" sz="1250" dirty="0">
                <a:solidFill>
                  <a:srgbClr val="151617"/>
                </a:solidFill>
                <a:latin typeface="Inconsolata" pitchFamily="34" charset="0"/>
                <a:ea typeface="Inconsolata" pitchFamily="34" charset="-122"/>
                <a:cs typeface="Inconsolata" pitchFamily="34" charset="-120"/>
              </a:rPr>
              <a:t>La musica era parte fondamentale dell'educazione greca.</a:t>
            </a:r>
            <a:endParaRPr lang="en-US" sz="1250" dirty="0"/>
          </a:p>
        </p:txBody>
      </p:sp>
      <p:sp>
        <p:nvSpPr>
          <p:cNvPr id="16" name="Shape 14"/>
          <p:cNvSpPr/>
          <p:nvPr/>
        </p:nvSpPr>
        <p:spPr>
          <a:xfrm>
            <a:off x="984528" y="5688092"/>
            <a:ext cx="575667" cy="22860"/>
          </a:xfrm>
          <a:prstGeom prst="roundRect">
            <a:avLst>
              <a:gd name="adj" fmla="val 40000"/>
            </a:avLst>
          </a:prstGeom>
          <a:solidFill>
            <a:srgbClr val="151617"/>
          </a:solidFill>
          <a:ln/>
        </p:spPr>
      </p:sp>
      <p:sp>
        <p:nvSpPr>
          <p:cNvPr id="17" name="Shape 15"/>
          <p:cNvSpPr/>
          <p:nvPr/>
        </p:nvSpPr>
        <p:spPr>
          <a:xfrm>
            <a:off x="637342" y="5514499"/>
            <a:ext cx="370046" cy="370046"/>
          </a:xfrm>
          <a:prstGeom prst="roundRect">
            <a:avLst>
              <a:gd name="adj" fmla="val 2471"/>
            </a:avLst>
          </a:prstGeom>
          <a:solidFill>
            <a:srgbClr val="F8ECE4"/>
          </a:solidFill>
          <a:ln w="7620">
            <a:solidFill>
              <a:srgbClr val="151617"/>
            </a:solidFill>
            <a:prstDash val="solid"/>
          </a:ln>
          <a:effectLst>
            <a:outerShdw sx="100000" sy="100000" kx="0" ky="0" algn="bl" rotWithShape="0" blurRad="0" dist="15240" dir="2700000">
              <a:srgbClr val="151617">
                <a:alpha val="100000"/>
              </a:srgbClr>
            </a:outerShdw>
          </a:effectLst>
        </p:spPr>
      </p:sp>
      <p:sp>
        <p:nvSpPr>
          <p:cNvPr id="18" name="Text 16"/>
          <p:cNvSpPr/>
          <p:nvPr/>
        </p:nvSpPr>
        <p:spPr>
          <a:xfrm>
            <a:off x="746641" y="5576173"/>
            <a:ext cx="151448" cy="246698"/>
          </a:xfrm>
          <a:prstGeom prst="rect">
            <a:avLst/>
          </a:prstGeom>
          <a:noFill/>
          <a:ln/>
        </p:spPr>
        <p:txBody>
          <a:bodyPr wrap="none" lIns="0" tIns="0" rIns="0" bIns="0" rtlCol="0" anchor="t"/>
          <a:lstStyle/>
          <a:p>
            <a:pPr algn="ctr" indent="0" marL="0">
              <a:lnSpc>
                <a:spcPts val="1900"/>
              </a:lnSpc>
              <a:buNone/>
            </a:pPr>
            <a:r>
              <a:rPr lang="en-US" sz="1900" b="1" dirty="0">
                <a:solidFill>
                  <a:srgbClr val="151617"/>
                </a:solidFill>
                <a:latin typeface="Montserrat Black" pitchFamily="34" charset="0"/>
                <a:ea typeface="Montserrat Black" pitchFamily="34" charset="-122"/>
                <a:cs typeface="Montserrat Black" pitchFamily="34" charset="-120"/>
              </a:rPr>
              <a:t>3</a:t>
            </a:r>
            <a:endParaRPr lang="en-US" sz="1900" dirty="0"/>
          </a:p>
        </p:txBody>
      </p:sp>
      <p:sp>
        <p:nvSpPr>
          <p:cNvPr id="19" name="Text 17"/>
          <p:cNvSpPr/>
          <p:nvPr/>
        </p:nvSpPr>
        <p:spPr>
          <a:xfrm>
            <a:off x="1727002" y="5493901"/>
            <a:ext cx="2055971" cy="256937"/>
          </a:xfrm>
          <a:prstGeom prst="rect">
            <a:avLst/>
          </a:prstGeom>
          <a:noFill/>
          <a:ln/>
        </p:spPr>
        <p:txBody>
          <a:bodyPr wrap="none" lIns="0" tIns="0" rIns="0" bIns="0" rtlCol="0" anchor="t"/>
          <a:lstStyle/>
          <a:p>
            <a:pPr algn="l" indent="0" marL="0">
              <a:lnSpc>
                <a:spcPts val="2000"/>
              </a:lnSpc>
              <a:buNone/>
            </a:pPr>
            <a:r>
              <a:rPr lang="en-US" sz="1600" b="1" dirty="0">
                <a:solidFill>
                  <a:srgbClr val="151617"/>
                </a:solidFill>
                <a:latin typeface="Montserrat Black" pitchFamily="34" charset="0"/>
                <a:ea typeface="Montserrat Black" pitchFamily="34" charset="-122"/>
                <a:cs typeface="Montserrat Black" pitchFamily="34" charset="-120"/>
              </a:rPr>
              <a:t>Vita Sociale</a:t>
            </a:r>
            <a:endParaRPr lang="en-US" sz="1600" dirty="0"/>
          </a:p>
        </p:txBody>
      </p:sp>
      <p:sp>
        <p:nvSpPr>
          <p:cNvPr id="20" name="Text 18"/>
          <p:cNvSpPr/>
          <p:nvPr/>
        </p:nvSpPr>
        <p:spPr>
          <a:xfrm>
            <a:off x="1727002" y="5849422"/>
            <a:ext cx="12327731" cy="263009"/>
          </a:xfrm>
          <a:prstGeom prst="rect">
            <a:avLst/>
          </a:prstGeom>
          <a:noFill/>
          <a:ln/>
        </p:spPr>
        <p:txBody>
          <a:bodyPr wrap="none" lIns="0" tIns="0" rIns="0" bIns="0" rtlCol="0" anchor="t"/>
          <a:lstStyle/>
          <a:p>
            <a:pPr algn="l" indent="0" marL="0">
              <a:lnSpc>
                <a:spcPts val="2050"/>
              </a:lnSpc>
              <a:buNone/>
            </a:pPr>
            <a:r>
              <a:rPr lang="en-US" sz="1250" dirty="0">
                <a:solidFill>
                  <a:srgbClr val="151617"/>
                </a:solidFill>
                <a:latin typeface="Inconsolata" pitchFamily="34" charset="0"/>
                <a:ea typeface="Inconsolata" pitchFamily="34" charset="-122"/>
                <a:cs typeface="Inconsolata" pitchFamily="34" charset="-120"/>
              </a:rPr>
              <a:t>Presente in feste religiose, teatri e simposi.</a:t>
            </a:r>
            <a:endParaRPr lang="en-US" sz="1250" dirty="0"/>
          </a:p>
        </p:txBody>
      </p:sp>
      <p:sp>
        <p:nvSpPr>
          <p:cNvPr id="21" name="Shape 19"/>
          <p:cNvSpPr/>
          <p:nvPr/>
        </p:nvSpPr>
        <p:spPr>
          <a:xfrm>
            <a:off x="984528" y="6799898"/>
            <a:ext cx="575667" cy="22860"/>
          </a:xfrm>
          <a:prstGeom prst="roundRect">
            <a:avLst>
              <a:gd name="adj" fmla="val 40000"/>
            </a:avLst>
          </a:prstGeom>
          <a:solidFill>
            <a:srgbClr val="151617"/>
          </a:solidFill>
          <a:ln/>
        </p:spPr>
      </p:sp>
      <p:sp>
        <p:nvSpPr>
          <p:cNvPr id="22" name="Shape 20"/>
          <p:cNvSpPr/>
          <p:nvPr/>
        </p:nvSpPr>
        <p:spPr>
          <a:xfrm>
            <a:off x="637342" y="6626304"/>
            <a:ext cx="370046" cy="370046"/>
          </a:xfrm>
          <a:prstGeom prst="roundRect">
            <a:avLst>
              <a:gd name="adj" fmla="val 2471"/>
            </a:avLst>
          </a:prstGeom>
          <a:solidFill>
            <a:srgbClr val="F8ECE4"/>
          </a:solidFill>
          <a:ln w="7620">
            <a:solidFill>
              <a:srgbClr val="151617"/>
            </a:solidFill>
            <a:prstDash val="solid"/>
          </a:ln>
          <a:effectLst>
            <a:outerShdw sx="100000" sy="100000" kx="0" ky="0" algn="bl" rotWithShape="0" blurRad="0" dist="15240" dir="2700000">
              <a:srgbClr val="151617">
                <a:alpha val="100000"/>
              </a:srgbClr>
            </a:outerShdw>
          </a:effectLst>
        </p:spPr>
      </p:sp>
      <p:sp>
        <p:nvSpPr>
          <p:cNvPr id="23" name="Text 21"/>
          <p:cNvSpPr/>
          <p:nvPr/>
        </p:nvSpPr>
        <p:spPr>
          <a:xfrm>
            <a:off x="734497" y="6687979"/>
            <a:ext cx="175617" cy="246698"/>
          </a:xfrm>
          <a:prstGeom prst="rect">
            <a:avLst/>
          </a:prstGeom>
          <a:noFill/>
          <a:ln/>
        </p:spPr>
        <p:txBody>
          <a:bodyPr wrap="none" lIns="0" tIns="0" rIns="0" bIns="0" rtlCol="0" anchor="t"/>
          <a:lstStyle/>
          <a:p>
            <a:pPr algn="ctr" indent="0" marL="0">
              <a:lnSpc>
                <a:spcPts val="1900"/>
              </a:lnSpc>
              <a:buNone/>
            </a:pPr>
            <a:r>
              <a:rPr lang="en-US" sz="1900" b="1" dirty="0">
                <a:solidFill>
                  <a:srgbClr val="151617"/>
                </a:solidFill>
                <a:latin typeface="Montserrat Black" pitchFamily="34" charset="0"/>
                <a:ea typeface="Montserrat Black" pitchFamily="34" charset="-122"/>
                <a:cs typeface="Montserrat Black" pitchFamily="34" charset="-120"/>
              </a:rPr>
              <a:t>4</a:t>
            </a:r>
            <a:endParaRPr lang="en-US" sz="1900" dirty="0"/>
          </a:p>
        </p:txBody>
      </p:sp>
      <p:sp>
        <p:nvSpPr>
          <p:cNvPr id="24" name="Text 22"/>
          <p:cNvSpPr/>
          <p:nvPr/>
        </p:nvSpPr>
        <p:spPr>
          <a:xfrm>
            <a:off x="1727002" y="6605707"/>
            <a:ext cx="2267307" cy="256937"/>
          </a:xfrm>
          <a:prstGeom prst="rect">
            <a:avLst/>
          </a:prstGeom>
          <a:noFill/>
          <a:ln/>
        </p:spPr>
        <p:txBody>
          <a:bodyPr wrap="none" lIns="0" tIns="0" rIns="0" bIns="0" rtlCol="0" anchor="t"/>
          <a:lstStyle/>
          <a:p>
            <a:pPr algn="l" indent="0" marL="0">
              <a:lnSpc>
                <a:spcPts val="2000"/>
              </a:lnSpc>
              <a:buNone/>
            </a:pPr>
            <a:r>
              <a:rPr lang="en-US" sz="1600" b="1" dirty="0">
                <a:solidFill>
                  <a:srgbClr val="151617"/>
                </a:solidFill>
                <a:latin typeface="Montserrat Black" pitchFamily="34" charset="0"/>
                <a:ea typeface="Montserrat Black" pitchFamily="34" charset="-122"/>
                <a:cs typeface="Montserrat Black" pitchFamily="34" charset="-120"/>
              </a:rPr>
              <a:t>Influenza sull'Anima</a:t>
            </a:r>
            <a:endParaRPr lang="en-US" sz="1600" dirty="0"/>
          </a:p>
        </p:txBody>
      </p:sp>
      <p:sp>
        <p:nvSpPr>
          <p:cNvPr id="25" name="Text 23"/>
          <p:cNvSpPr/>
          <p:nvPr/>
        </p:nvSpPr>
        <p:spPr>
          <a:xfrm>
            <a:off x="1727002" y="6961227"/>
            <a:ext cx="12327731" cy="263009"/>
          </a:xfrm>
          <a:prstGeom prst="rect">
            <a:avLst/>
          </a:prstGeom>
          <a:noFill/>
          <a:ln/>
        </p:spPr>
        <p:txBody>
          <a:bodyPr wrap="none" lIns="0" tIns="0" rIns="0" bIns="0" rtlCol="0" anchor="t"/>
          <a:lstStyle/>
          <a:p>
            <a:pPr algn="l" indent="0" marL="0">
              <a:lnSpc>
                <a:spcPts val="2050"/>
              </a:lnSpc>
              <a:buNone/>
            </a:pPr>
            <a:r>
              <a:rPr lang="en-US" sz="1250" dirty="0">
                <a:solidFill>
                  <a:srgbClr val="151617"/>
                </a:solidFill>
                <a:latin typeface="Inconsolata" pitchFamily="34" charset="0"/>
                <a:ea typeface="Inconsolata" pitchFamily="34" charset="-122"/>
                <a:cs typeface="Inconsolata" pitchFamily="34" charset="-120"/>
              </a:rPr>
              <a:t>Si credeva che la musica potesse influenzare il comportamento umano.</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pic>
        <p:nvPicPr>
          <p:cNvPr id="3" name="Image 1" descr="preencoded.png">    </p:cNvPr>
          <p:cNvPicPr>
            <a:picLocks noChangeAspect="1"/>
          </p:cNvPicPr>
          <p:nvPr/>
        </p:nvPicPr>
        <p:blipFill>
          <a:blip r:embed="rId2"/>
          <a:stretch>
            <a:fillRect/>
          </a:stretch>
        </p:blipFill>
        <p:spPr>
          <a:xfrm>
            <a:off x="211693" y="1880711"/>
            <a:ext cx="5062895" cy="4468058"/>
          </a:xfrm>
          <a:prstGeom prst="rect">
            <a:avLst/>
          </a:prstGeom>
        </p:spPr>
      </p:pic>
      <p:sp>
        <p:nvSpPr>
          <p:cNvPr id="4" name="Text 0"/>
          <p:cNvSpPr/>
          <p:nvPr/>
        </p:nvSpPr>
        <p:spPr>
          <a:xfrm>
            <a:off x="6079331" y="467916"/>
            <a:ext cx="7958138" cy="1058704"/>
          </a:xfrm>
          <a:prstGeom prst="rect">
            <a:avLst/>
          </a:prstGeom>
          <a:noFill/>
          <a:ln/>
        </p:spPr>
        <p:txBody>
          <a:bodyPr wrap="square" lIns="0" tIns="0" rIns="0" bIns="0" rtlCol="0" anchor="t"/>
          <a:lstStyle/>
          <a:p>
            <a:pPr indent="0" marL="0">
              <a:lnSpc>
                <a:spcPts val="4150"/>
              </a:lnSpc>
              <a:buNone/>
            </a:pPr>
            <a:r>
              <a:rPr lang="en-US" sz="3300" b="1" dirty="0">
                <a:solidFill>
                  <a:srgbClr val="151617"/>
                </a:solidFill>
                <a:latin typeface="Montserrat Black" pitchFamily="34" charset="0"/>
                <a:ea typeface="Montserrat Black" pitchFamily="34" charset="-122"/>
                <a:cs typeface="Montserrat Black" pitchFamily="34" charset="-120"/>
              </a:rPr>
              <a:t>Strumenti Musicali dell'Antica Grecia</a:t>
            </a:r>
            <a:endParaRPr lang="en-US" sz="3300" dirty="0"/>
          </a:p>
        </p:txBody>
      </p:sp>
      <p:sp>
        <p:nvSpPr>
          <p:cNvPr id="5" name="Text 1"/>
          <p:cNvSpPr/>
          <p:nvPr/>
        </p:nvSpPr>
        <p:spPr>
          <a:xfrm>
            <a:off x="6079331" y="1780699"/>
            <a:ext cx="7958138" cy="1083945"/>
          </a:xfrm>
          <a:prstGeom prst="rect">
            <a:avLst/>
          </a:prstGeom>
          <a:noFill/>
          <a:ln/>
        </p:spPr>
        <p:txBody>
          <a:bodyPr wrap="square" lIns="0" tIns="0" rIns="0" bIns="0" rtlCol="0" anchor="t"/>
          <a:lstStyle/>
          <a:p>
            <a:pPr indent="0" marL="0">
              <a:lnSpc>
                <a:spcPts val="2100"/>
              </a:lnSpc>
              <a:buNone/>
            </a:pPr>
            <a:r>
              <a:rPr lang="en-US" sz="1300" dirty="0">
                <a:solidFill>
                  <a:srgbClr val="151617"/>
                </a:solidFill>
                <a:latin typeface="Inconsolata" pitchFamily="34" charset="0"/>
                <a:ea typeface="Inconsolata" pitchFamily="34" charset="-122"/>
                <a:cs typeface="Inconsolata" pitchFamily="34" charset="-120"/>
              </a:rPr>
              <a:t>Gli strumenti musicali principali nell'antica Grecia includevano la lira, il flauto (aulòs) e la cetra. La lira era forse il più celebre, associata al dio Apollo e usata nelle scuole e nelle cerimonie religiose. L'aulòs era un flauto doppio, utilizzato nelle celebrazioni e nei drammi.</a:t>
            </a:r>
            <a:endParaRPr lang="en-US" sz="1300" dirty="0"/>
          </a:p>
        </p:txBody>
      </p:sp>
      <p:pic>
        <p:nvPicPr>
          <p:cNvPr id="6" name="Image 2" descr="preencoded.png">    </p:cNvPr>
          <p:cNvPicPr>
            <a:picLocks noChangeAspect="1"/>
          </p:cNvPicPr>
          <p:nvPr/>
        </p:nvPicPr>
        <p:blipFill>
          <a:blip r:embed="rId3"/>
          <a:stretch>
            <a:fillRect/>
          </a:stretch>
        </p:blipFill>
        <p:spPr>
          <a:xfrm>
            <a:off x="6079331" y="3055144"/>
            <a:ext cx="423505" cy="423505"/>
          </a:xfrm>
          <a:prstGeom prst="rect">
            <a:avLst/>
          </a:prstGeom>
        </p:spPr>
      </p:pic>
      <p:sp>
        <p:nvSpPr>
          <p:cNvPr id="7" name="Text 2"/>
          <p:cNvSpPr/>
          <p:nvPr/>
        </p:nvSpPr>
        <p:spPr>
          <a:xfrm>
            <a:off x="6079331" y="3647956"/>
            <a:ext cx="2117646" cy="264676"/>
          </a:xfrm>
          <a:prstGeom prst="rect">
            <a:avLst/>
          </a:prstGeom>
          <a:noFill/>
          <a:ln/>
        </p:spPr>
        <p:txBody>
          <a:bodyPr wrap="none" lIns="0" tIns="0" rIns="0" bIns="0" rtlCol="0" anchor="t"/>
          <a:lstStyle/>
          <a:p>
            <a:pPr algn="l" indent="0" marL="0">
              <a:lnSpc>
                <a:spcPts val="2050"/>
              </a:lnSpc>
              <a:buNone/>
            </a:pPr>
            <a:r>
              <a:rPr lang="en-US" sz="1650" b="1" dirty="0">
                <a:solidFill>
                  <a:srgbClr val="151617"/>
                </a:solidFill>
                <a:latin typeface="Montserrat Black" pitchFamily="34" charset="0"/>
                <a:ea typeface="Montserrat Black" pitchFamily="34" charset="-122"/>
                <a:cs typeface="Montserrat Black" pitchFamily="34" charset="-120"/>
              </a:rPr>
              <a:t>Lira</a:t>
            </a:r>
            <a:endParaRPr lang="en-US" sz="1650" dirty="0"/>
          </a:p>
        </p:txBody>
      </p:sp>
      <p:sp>
        <p:nvSpPr>
          <p:cNvPr id="8" name="Text 3"/>
          <p:cNvSpPr/>
          <p:nvPr/>
        </p:nvSpPr>
        <p:spPr>
          <a:xfrm>
            <a:off x="6079331" y="4014192"/>
            <a:ext cx="7958138" cy="270986"/>
          </a:xfrm>
          <a:prstGeom prst="rect">
            <a:avLst/>
          </a:prstGeom>
          <a:noFill/>
          <a:ln/>
        </p:spPr>
        <p:txBody>
          <a:bodyPr wrap="none" lIns="0" tIns="0" rIns="0" bIns="0" rtlCol="0" anchor="t"/>
          <a:lstStyle/>
          <a:p>
            <a:pPr algn="l" indent="0" marL="0">
              <a:lnSpc>
                <a:spcPts val="2100"/>
              </a:lnSpc>
              <a:buNone/>
            </a:pPr>
            <a:r>
              <a:rPr lang="en-US" sz="1300" dirty="0">
                <a:solidFill>
                  <a:srgbClr val="151617"/>
                </a:solidFill>
                <a:latin typeface="Inconsolata" pitchFamily="34" charset="0"/>
                <a:ea typeface="Inconsolata" pitchFamily="34" charset="-122"/>
                <a:cs typeface="Inconsolata" pitchFamily="34" charset="-120"/>
              </a:rPr>
              <a:t>Strumento a corde associato ad Apollo, usato in scuole e cerimonie.</a:t>
            </a:r>
            <a:endParaRPr lang="en-US" sz="1300" dirty="0"/>
          </a:p>
        </p:txBody>
      </p:sp>
      <p:pic>
        <p:nvPicPr>
          <p:cNvPr id="9" name="Image 3" descr="preencoded.png">    </p:cNvPr>
          <p:cNvPicPr>
            <a:picLocks noChangeAspect="1"/>
          </p:cNvPicPr>
          <p:nvPr/>
        </p:nvPicPr>
        <p:blipFill>
          <a:blip r:embed="rId4"/>
          <a:stretch>
            <a:fillRect/>
          </a:stretch>
        </p:blipFill>
        <p:spPr>
          <a:xfrm>
            <a:off x="6079331" y="4793337"/>
            <a:ext cx="423505" cy="423505"/>
          </a:xfrm>
          <a:prstGeom prst="rect">
            <a:avLst/>
          </a:prstGeom>
        </p:spPr>
      </p:pic>
      <p:sp>
        <p:nvSpPr>
          <p:cNvPr id="10" name="Text 4"/>
          <p:cNvSpPr/>
          <p:nvPr/>
        </p:nvSpPr>
        <p:spPr>
          <a:xfrm>
            <a:off x="6079331" y="5386149"/>
            <a:ext cx="2117646" cy="264676"/>
          </a:xfrm>
          <a:prstGeom prst="rect">
            <a:avLst/>
          </a:prstGeom>
          <a:noFill/>
          <a:ln/>
        </p:spPr>
        <p:txBody>
          <a:bodyPr wrap="none" lIns="0" tIns="0" rIns="0" bIns="0" rtlCol="0" anchor="t"/>
          <a:lstStyle/>
          <a:p>
            <a:pPr algn="l" indent="0" marL="0">
              <a:lnSpc>
                <a:spcPts val="2050"/>
              </a:lnSpc>
              <a:buNone/>
            </a:pPr>
            <a:r>
              <a:rPr lang="en-US" sz="1650" b="1" dirty="0">
                <a:solidFill>
                  <a:srgbClr val="151617"/>
                </a:solidFill>
                <a:latin typeface="Montserrat Black" pitchFamily="34" charset="0"/>
                <a:ea typeface="Montserrat Black" pitchFamily="34" charset="-122"/>
                <a:cs typeface="Montserrat Black" pitchFamily="34" charset="-120"/>
              </a:rPr>
              <a:t>Aulòs</a:t>
            </a:r>
            <a:endParaRPr lang="en-US" sz="1650" dirty="0"/>
          </a:p>
        </p:txBody>
      </p:sp>
      <p:sp>
        <p:nvSpPr>
          <p:cNvPr id="11" name="Text 5"/>
          <p:cNvSpPr/>
          <p:nvPr/>
        </p:nvSpPr>
        <p:spPr>
          <a:xfrm>
            <a:off x="6079331" y="5752386"/>
            <a:ext cx="7958138" cy="270986"/>
          </a:xfrm>
          <a:prstGeom prst="rect">
            <a:avLst/>
          </a:prstGeom>
          <a:noFill/>
          <a:ln/>
        </p:spPr>
        <p:txBody>
          <a:bodyPr wrap="none" lIns="0" tIns="0" rIns="0" bIns="0" rtlCol="0" anchor="t"/>
          <a:lstStyle/>
          <a:p>
            <a:pPr algn="l" indent="0" marL="0">
              <a:lnSpc>
                <a:spcPts val="2100"/>
              </a:lnSpc>
              <a:buNone/>
            </a:pPr>
            <a:r>
              <a:rPr lang="en-US" sz="1300" dirty="0">
                <a:solidFill>
                  <a:srgbClr val="151617"/>
                </a:solidFill>
                <a:latin typeface="Inconsolata" pitchFamily="34" charset="0"/>
                <a:ea typeface="Inconsolata" pitchFamily="34" charset="-122"/>
                <a:cs typeface="Inconsolata" pitchFamily="34" charset="-120"/>
              </a:rPr>
              <a:t>Flauto doppio utilizzato in celebrazioni e drammi.</a:t>
            </a:r>
            <a:endParaRPr lang="en-US" sz="1300" dirty="0"/>
          </a:p>
        </p:txBody>
      </p:sp>
      <p:pic>
        <p:nvPicPr>
          <p:cNvPr id="12" name="Image 4" descr="preencoded.png">    </p:cNvPr>
          <p:cNvPicPr>
            <a:picLocks noChangeAspect="1"/>
          </p:cNvPicPr>
          <p:nvPr/>
        </p:nvPicPr>
        <p:blipFill>
          <a:blip r:embed="rId5"/>
          <a:stretch>
            <a:fillRect/>
          </a:stretch>
        </p:blipFill>
        <p:spPr>
          <a:xfrm>
            <a:off x="6079331" y="6531531"/>
            <a:ext cx="423505" cy="423505"/>
          </a:xfrm>
          <a:prstGeom prst="rect">
            <a:avLst/>
          </a:prstGeom>
        </p:spPr>
      </p:pic>
      <p:sp>
        <p:nvSpPr>
          <p:cNvPr id="13" name="Text 6"/>
          <p:cNvSpPr/>
          <p:nvPr/>
        </p:nvSpPr>
        <p:spPr>
          <a:xfrm>
            <a:off x="6079331" y="7124343"/>
            <a:ext cx="2117646" cy="264676"/>
          </a:xfrm>
          <a:prstGeom prst="rect">
            <a:avLst/>
          </a:prstGeom>
          <a:noFill/>
          <a:ln/>
        </p:spPr>
        <p:txBody>
          <a:bodyPr wrap="none" lIns="0" tIns="0" rIns="0" bIns="0" rtlCol="0" anchor="t"/>
          <a:lstStyle/>
          <a:p>
            <a:pPr algn="l" indent="0" marL="0">
              <a:lnSpc>
                <a:spcPts val="2050"/>
              </a:lnSpc>
              <a:buNone/>
            </a:pPr>
            <a:r>
              <a:rPr lang="en-US" sz="1650" b="1" dirty="0">
                <a:solidFill>
                  <a:srgbClr val="151617"/>
                </a:solidFill>
                <a:latin typeface="Montserrat Black" pitchFamily="34" charset="0"/>
                <a:ea typeface="Montserrat Black" pitchFamily="34" charset="-122"/>
                <a:cs typeface="Montserrat Black" pitchFamily="34" charset="-120"/>
              </a:rPr>
              <a:t>Cetra</a:t>
            </a:r>
            <a:endParaRPr lang="en-US" sz="1650" dirty="0"/>
          </a:p>
        </p:txBody>
      </p:sp>
      <p:sp>
        <p:nvSpPr>
          <p:cNvPr id="14" name="Text 7"/>
          <p:cNvSpPr/>
          <p:nvPr/>
        </p:nvSpPr>
        <p:spPr>
          <a:xfrm>
            <a:off x="6079331" y="7490579"/>
            <a:ext cx="7958138" cy="270986"/>
          </a:xfrm>
          <a:prstGeom prst="rect">
            <a:avLst/>
          </a:prstGeom>
          <a:noFill/>
          <a:ln/>
        </p:spPr>
        <p:txBody>
          <a:bodyPr wrap="none" lIns="0" tIns="0" rIns="0" bIns="0" rtlCol="0" anchor="t"/>
          <a:lstStyle/>
          <a:p>
            <a:pPr algn="l" indent="0" marL="0">
              <a:lnSpc>
                <a:spcPts val="2100"/>
              </a:lnSpc>
              <a:buNone/>
            </a:pPr>
            <a:r>
              <a:rPr lang="en-US" sz="1300" dirty="0">
                <a:solidFill>
                  <a:srgbClr val="151617"/>
                </a:solidFill>
                <a:latin typeface="Inconsolata" pitchFamily="34" charset="0"/>
                <a:ea typeface="Inconsolata" pitchFamily="34" charset="-122"/>
                <a:cs typeface="Inconsolata" pitchFamily="34" charset="-120"/>
              </a:rPr>
              <a:t>Strumento a corde simile alla lira ma più grande e complesso.</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9141" y="600670"/>
            <a:ext cx="6342698" cy="668893"/>
          </a:xfrm>
          <a:prstGeom prst="rect">
            <a:avLst/>
          </a:prstGeom>
          <a:noFill/>
          <a:ln/>
        </p:spPr>
        <p:txBody>
          <a:bodyPr wrap="none" lIns="0" tIns="0" rIns="0" bIns="0" rtlCol="0" anchor="t"/>
          <a:lstStyle/>
          <a:p>
            <a:pPr indent="0" marL="0">
              <a:lnSpc>
                <a:spcPts val="5250"/>
              </a:lnSpc>
              <a:buNone/>
            </a:pPr>
            <a:r>
              <a:rPr lang="en-US" sz="4200" b="1" dirty="0">
                <a:solidFill>
                  <a:srgbClr val="151617"/>
                </a:solidFill>
                <a:latin typeface="Montserrat Black" pitchFamily="34" charset="0"/>
                <a:ea typeface="Montserrat Black" pitchFamily="34" charset="-122"/>
                <a:cs typeface="Montserrat Black" pitchFamily="34" charset="-120"/>
              </a:rPr>
              <a:t>Teoria Musicale Greca</a:t>
            </a:r>
            <a:endParaRPr lang="en-US" sz="4200" dirty="0"/>
          </a:p>
        </p:txBody>
      </p:sp>
      <p:sp>
        <p:nvSpPr>
          <p:cNvPr id="3" name="Text 1"/>
          <p:cNvSpPr/>
          <p:nvPr/>
        </p:nvSpPr>
        <p:spPr>
          <a:xfrm>
            <a:off x="749141" y="1697593"/>
            <a:ext cx="13132118" cy="1027271"/>
          </a:xfrm>
          <a:prstGeom prst="rect">
            <a:avLst/>
          </a:prstGeom>
          <a:noFill/>
          <a:ln/>
        </p:spPr>
        <p:txBody>
          <a:bodyPr wrap="square" lIns="0" tIns="0" rIns="0" bIns="0" rtlCol="0" anchor="t"/>
          <a:lstStyle/>
          <a:p>
            <a:pPr indent="0" marL="0">
              <a:lnSpc>
                <a:spcPts val="2650"/>
              </a:lnSpc>
              <a:buNone/>
            </a:pPr>
            <a:r>
              <a:rPr lang="en-US" sz="1650" dirty="0">
                <a:solidFill>
                  <a:srgbClr val="151617"/>
                </a:solidFill>
                <a:latin typeface="Inconsolata" pitchFamily="34" charset="0"/>
                <a:ea typeface="Inconsolata" pitchFamily="34" charset="-122"/>
                <a:cs typeface="Inconsolata" pitchFamily="34" charset="-120"/>
              </a:rPr>
              <a:t>Gli antichi Greci avevano una teoria musicale molto sviluppata. Pitagora, il famoso matematico e filosofo, scoprì che le note musicali potevano essere rappresentate matematicamente. Stabilì le basi per l'armonia e la scala musicale, notando che le lunghezze delle corde vibranti producevano suoni armonici quando avevano proporzioni semplici.</a:t>
            </a:r>
            <a:endParaRPr lang="en-US" sz="1650" dirty="0"/>
          </a:p>
        </p:txBody>
      </p:sp>
      <p:sp>
        <p:nvSpPr>
          <p:cNvPr id="4" name="Text 2"/>
          <p:cNvSpPr/>
          <p:nvPr/>
        </p:nvSpPr>
        <p:spPr>
          <a:xfrm>
            <a:off x="749141" y="2965609"/>
            <a:ext cx="13132118" cy="1027271"/>
          </a:xfrm>
          <a:prstGeom prst="rect">
            <a:avLst/>
          </a:prstGeom>
          <a:noFill/>
          <a:ln/>
        </p:spPr>
        <p:txBody>
          <a:bodyPr wrap="square" lIns="0" tIns="0" rIns="0" bIns="0" rtlCol="0" anchor="t"/>
          <a:lstStyle/>
          <a:p>
            <a:pPr indent="0" marL="0">
              <a:lnSpc>
                <a:spcPts val="2650"/>
              </a:lnSpc>
              <a:buNone/>
            </a:pPr>
            <a:r>
              <a:rPr lang="en-US" sz="1650" dirty="0">
                <a:solidFill>
                  <a:srgbClr val="151617"/>
                </a:solidFill>
                <a:latin typeface="Inconsolata" pitchFamily="34" charset="0"/>
                <a:ea typeface="Inconsolata" pitchFamily="34" charset="-122"/>
                <a:cs typeface="Inconsolata" pitchFamily="34" charset="-120"/>
              </a:rPr>
              <a:t>Pitagora sviluppò il concetto di "armonici", che influenzò profondamente la musica occidentale, introducendo concetti come scala e modalità. Questa teoria matematica della musica gettò le basi per lo sviluppo della musica occidentale nei secoli successivi.</a:t>
            </a:r>
            <a:endParaRPr lang="en-US" sz="1650" dirty="0"/>
          </a:p>
        </p:txBody>
      </p:sp>
      <p:sp>
        <p:nvSpPr>
          <p:cNvPr id="5" name="Shape 3"/>
          <p:cNvSpPr/>
          <p:nvPr/>
        </p:nvSpPr>
        <p:spPr>
          <a:xfrm>
            <a:off x="749141" y="4233624"/>
            <a:ext cx="6459141" cy="1590675"/>
          </a:xfrm>
          <a:prstGeom prst="roundRect">
            <a:avLst>
              <a:gd name="adj" fmla="val 575"/>
            </a:avLst>
          </a:prstGeom>
          <a:solidFill>
            <a:srgbClr val="F8ECE4"/>
          </a:solidFill>
          <a:ln w="7620">
            <a:solidFill>
              <a:srgbClr val="151617"/>
            </a:solidFill>
            <a:prstDash val="solid"/>
          </a:ln>
          <a:effectLst>
            <a:outerShdw sx="100000" sy="100000" kx="0" ky="0" algn="bl" rotWithShape="0" blurRad="0" dist="19050" dir="2700000">
              <a:srgbClr val="151617">
                <a:alpha val="100000"/>
              </a:srgbClr>
            </a:outerShdw>
          </a:effectLst>
        </p:spPr>
      </p:sp>
      <p:sp>
        <p:nvSpPr>
          <p:cNvPr id="6" name="Text 4"/>
          <p:cNvSpPr/>
          <p:nvPr/>
        </p:nvSpPr>
        <p:spPr>
          <a:xfrm>
            <a:off x="970717" y="4455200"/>
            <a:ext cx="4427934" cy="334328"/>
          </a:xfrm>
          <a:prstGeom prst="rect">
            <a:avLst/>
          </a:prstGeom>
          <a:noFill/>
          <a:ln/>
        </p:spPr>
        <p:txBody>
          <a:bodyPr wrap="none" lIns="0" tIns="0" rIns="0" bIns="0" rtlCol="0" anchor="t"/>
          <a:lstStyle/>
          <a:p>
            <a:pPr indent="0" marL="0">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Rappresentazione Matematica</a:t>
            </a:r>
            <a:endParaRPr lang="en-US" sz="2100" dirty="0"/>
          </a:p>
        </p:txBody>
      </p:sp>
      <p:sp>
        <p:nvSpPr>
          <p:cNvPr id="7" name="Text 5"/>
          <p:cNvSpPr/>
          <p:nvPr/>
        </p:nvSpPr>
        <p:spPr>
          <a:xfrm>
            <a:off x="970717" y="4917877"/>
            <a:ext cx="6015990" cy="684848"/>
          </a:xfrm>
          <a:prstGeom prst="rect">
            <a:avLst/>
          </a:prstGeom>
          <a:noFill/>
          <a:ln/>
        </p:spPr>
        <p:txBody>
          <a:bodyPr wrap="square" lIns="0" tIns="0" rIns="0" bIns="0" rtlCol="0" anchor="t"/>
          <a:lstStyle/>
          <a:p>
            <a:pPr indent="0" marL="0">
              <a:lnSpc>
                <a:spcPts val="2650"/>
              </a:lnSpc>
              <a:buNone/>
            </a:pPr>
            <a:r>
              <a:rPr lang="en-US" sz="1650" dirty="0">
                <a:solidFill>
                  <a:srgbClr val="151617"/>
                </a:solidFill>
                <a:latin typeface="Inconsolata" pitchFamily="34" charset="0"/>
                <a:ea typeface="Inconsolata" pitchFamily="34" charset="-122"/>
                <a:cs typeface="Inconsolata" pitchFamily="34" charset="-120"/>
              </a:rPr>
              <a:t>Pitagora scoprì che le note musicali potevano essere rappresentate matematicamente.</a:t>
            </a:r>
            <a:endParaRPr lang="en-US" sz="1650" dirty="0"/>
          </a:p>
        </p:txBody>
      </p:sp>
      <p:sp>
        <p:nvSpPr>
          <p:cNvPr id="8" name="Shape 6"/>
          <p:cNvSpPr/>
          <p:nvPr/>
        </p:nvSpPr>
        <p:spPr>
          <a:xfrm>
            <a:off x="7422237" y="4233624"/>
            <a:ext cx="6459141" cy="1590675"/>
          </a:xfrm>
          <a:prstGeom prst="roundRect">
            <a:avLst>
              <a:gd name="adj" fmla="val 575"/>
            </a:avLst>
          </a:prstGeom>
          <a:solidFill>
            <a:srgbClr val="F8ECE4"/>
          </a:solidFill>
          <a:ln w="7620">
            <a:solidFill>
              <a:srgbClr val="151617"/>
            </a:solidFill>
            <a:prstDash val="solid"/>
          </a:ln>
          <a:effectLst>
            <a:outerShdw sx="100000" sy="100000" kx="0" ky="0" algn="bl" rotWithShape="0" blurRad="0" dist="19050" dir="2700000">
              <a:srgbClr val="151617">
                <a:alpha val="100000"/>
              </a:srgbClr>
            </a:outerShdw>
          </a:effectLst>
        </p:spPr>
      </p:sp>
      <p:sp>
        <p:nvSpPr>
          <p:cNvPr id="9" name="Text 7"/>
          <p:cNvSpPr/>
          <p:nvPr/>
        </p:nvSpPr>
        <p:spPr>
          <a:xfrm>
            <a:off x="7643813" y="4455200"/>
            <a:ext cx="2675811" cy="334328"/>
          </a:xfrm>
          <a:prstGeom prst="rect">
            <a:avLst/>
          </a:prstGeom>
          <a:noFill/>
          <a:ln/>
        </p:spPr>
        <p:txBody>
          <a:bodyPr wrap="none" lIns="0" tIns="0" rIns="0" bIns="0" rtlCol="0" anchor="t"/>
          <a:lstStyle/>
          <a:p>
            <a:pPr indent="0" marL="0">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Armonia</a:t>
            </a:r>
            <a:endParaRPr lang="en-US" sz="2100" dirty="0"/>
          </a:p>
        </p:txBody>
      </p:sp>
      <p:sp>
        <p:nvSpPr>
          <p:cNvPr id="10" name="Text 8"/>
          <p:cNvSpPr/>
          <p:nvPr/>
        </p:nvSpPr>
        <p:spPr>
          <a:xfrm>
            <a:off x="7643813" y="4917877"/>
            <a:ext cx="6015990" cy="342424"/>
          </a:xfrm>
          <a:prstGeom prst="rect">
            <a:avLst/>
          </a:prstGeom>
          <a:noFill/>
          <a:ln/>
        </p:spPr>
        <p:txBody>
          <a:bodyPr wrap="none" lIns="0" tIns="0" rIns="0" bIns="0" rtlCol="0" anchor="t"/>
          <a:lstStyle/>
          <a:p>
            <a:pPr indent="0" marL="0">
              <a:lnSpc>
                <a:spcPts val="2650"/>
              </a:lnSpc>
              <a:buNone/>
            </a:pPr>
            <a:r>
              <a:rPr lang="en-US" sz="1650" dirty="0">
                <a:solidFill>
                  <a:srgbClr val="151617"/>
                </a:solidFill>
                <a:latin typeface="Inconsolata" pitchFamily="34" charset="0"/>
                <a:ea typeface="Inconsolata" pitchFamily="34" charset="-122"/>
                <a:cs typeface="Inconsolata" pitchFamily="34" charset="-120"/>
              </a:rPr>
              <a:t>Stabilì le basi per l'armonia e la scala musicale.</a:t>
            </a:r>
            <a:endParaRPr lang="en-US" sz="1650" dirty="0"/>
          </a:p>
        </p:txBody>
      </p:sp>
      <p:sp>
        <p:nvSpPr>
          <p:cNvPr id="11" name="Shape 9"/>
          <p:cNvSpPr/>
          <p:nvPr/>
        </p:nvSpPr>
        <p:spPr>
          <a:xfrm>
            <a:off x="749141" y="6038255"/>
            <a:ext cx="6459141" cy="1590675"/>
          </a:xfrm>
          <a:prstGeom prst="roundRect">
            <a:avLst>
              <a:gd name="adj" fmla="val 575"/>
            </a:avLst>
          </a:prstGeom>
          <a:solidFill>
            <a:srgbClr val="F8ECE4"/>
          </a:solidFill>
          <a:ln w="7620">
            <a:solidFill>
              <a:srgbClr val="151617"/>
            </a:solidFill>
            <a:prstDash val="solid"/>
          </a:ln>
          <a:effectLst>
            <a:outerShdw sx="100000" sy="100000" kx="0" ky="0" algn="bl" rotWithShape="0" blurRad="0" dist="19050" dir="2700000">
              <a:srgbClr val="151617">
                <a:alpha val="100000"/>
              </a:srgbClr>
            </a:outerShdw>
          </a:effectLst>
        </p:spPr>
      </p:sp>
      <p:sp>
        <p:nvSpPr>
          <p:cNvPr id="12" name="Text 10"/>
          <p:cNvSpPr/>
          <p:nvPr/>
        </p:nvSpPr>
        <p:spPr>
          <a:xfrm>
            <a:off x="970717" y="6259830"/>
            <a:ext cx="2675811" cy="334328"/>
          </a:xfrm>
          <a:prstGeom prst="rect">
            <a:avLst/>
          </a:prstGeom>
          <a:noFill/>
          <a:ln/>
        </p:spPr>
        <p:txBody>
          <a:bodyPr wrap="none" lIns="0" tIns="0" rIns="0" bIns="0" rtlCol="0" anchor="t"/>
          <a:lstStyle/>
          <a:p>
            <a:pPr indent="0" marL="0">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Armonici</a:t>
            </a:r>
            <a:endParaRPr lang="en-US" sz="2100" dirty="0"/>
          </a:p>
        </p:txBody>
      </p:sp>
      <p:sp>
        <p:nvSpPr>
          <p:cNvPr id="13" name="Text 11"/>
          <p:cNvSpPr/>
          <p:nvPr/>
        </p:nvSpPr>
        <p:spPr>
          <a:xfrm>
            <a:off x="970717" y="6722507"/>
            <a:ext cx="6015990" cy="684848"/>
          </a:xfrm>
          <a:prstGeom prst="rect">
            <a:avLst/>
          </a:prstGeom>
          <a:noFill/>
          <a:ln/>
        </p:spPr>
        <p:txBody>
          <a:bodyPr wrap="square" lIns="0" tIns="0" rIns="0" bIns="0" rtlCol="0" anchor="t"/>
          <a:lstStyle/>
          <a:p>
            <a:pPr indent="0" marL="0">
              <a:lnSpc>
                <a:spcPts val="2650"/>
              </a:lnSpc>
              <a:buNone/>
            </a:pPr>
            <a:r>
              <a:rPr lang="en-US" sz="1650" dirty="0">
                <a:solidFill>
                  <a:srgbClr val="151617"/>
                </a:solidFill>
                <a:latin typeface="Inconsolata" pitchFamily="34" charset="0"/>
                <a:ea typeface="Inconsolata" pitchFamily="34" charset="-122"/>
                <a:cs typeface="Inconsolata" pitchFamily="34" charset="-120"/>
              </a:rPr>
              <a:t>Sviluppò il concetto di "armonici", influenzando profondamente la musica occidentale.</a:t>
            </a:r>
            <a:endParaRPr lang="en-US" sz="1650" dirty="0"/>
          </a:p>
        </p:txBody>
      </p:sp>
      <p:sp>
        <p:nvSpPr>
          <p:cNvPr id="14" name="Shape 12"/>
          <p:cNvSpPr/>
          <p:nvPr/>
        </p:nvSpPr>
        <p:spPr>
          <a:xfrm>
            <a:off x="7422237" y="6038255"/>
            <a:ext cx="6459141" cy="1590675"/>
          </a:xfrm>
          <a:prstGeom prst="roundRect">
            <a:avLst>
              <a:gd name="adj" fmla="val 575"/>
            </a:avLst>
          </a:prstGeom>
          <a:solidFill>
            <a:srgbClr val="F8ECE4"/>
          </a:solidFill>
          <a:ln w="7620">
            <a:solidFill>
              <a:srgbClr val="151617"/>
            </a:solidFill>
            <a:prstDash val="solid"/>
          </a:ln>
          <a:effectLst>
            <a:outerShdw sx="100000" sy="100000" kx="0" ky="0" algn="bl" rotWithShape="0" blurRad="0" dist="19050" dir="2700000">
              <a:srgbClr val="151617">
                <a:alpha val="100000"/>
              </a:srgbClr>
            </a:outerShdw>
          </a:effectLst>
        </p:spPr>
      </p:sp>
      <p:sp>
        <p:nvSpPr>
          <p:cNvPr id="15" name="Text 13"/>
          <p:cNvSpPr/>
          <p:nvPr/>
        </p:nvSpPr>
        <p:spPr>
          <a:xfrm>
            <a:off x="7643813" y="6259830"/>
            <a:ext cx="2675811" cy="334328"/>
          </a:xfrm>
          <a:prstGeom prst="rect">
            <a:avLst/>
          </a:prstGeom>
          <a:noFill/>
          <a:ln/>
        </p:spPr>
        <p:txBody>
          <a:bodyPr wrap="none" lIns="0" tIns="0" rIns="0" bIns="0" rtlCol="0" anchor="t"/>
          <a:lstStyle/>
          <a:p>
            <a:pPr indent="0" marL="0">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Scale e Modalità</a:t>
            </a:r>
            <a:endParaRPr lang="en-US" sz="2100" dirty="0"/>
          </a:p>
        </p:txBody>
      </p:sp>
      <p:sp>
        <p:nvSpPr>
          <p:cNvPr id="16" name="Text 14"/>
          <p:cNvSpPr/>
          <p:nvPr/>
        </p:nvSpPr>
        <p:spPr>
          <a:xfrm>
            <a:off x="7643813" y="6722507"/>
            <a:ext cx="6015990" cy="342424"/>
          </a:xfrm>
          <a:prstGeom prst="rect">
            <a:avLst/>
          </a:prstGeom>
          <a:noFill/>
          <a:ln/>
        </p:spPr>
        <p:txBody>
          <a:bodyPr wrap="none" lIns="0" tIns="0" rIns="0" bIns="0" rtlCol="0" anchor="t"/>
          <a:lstStyle/>
          <a:p>
            <a:pPr indent="0" marL="0">
              <a:lnSpc>
                <a:spcPts val="2650"/>
              </a:lnSpc>
              <a:buNone/>
            </a:pPr>
            <a:r>
              <a:rPr lang="en-US" sz="1650" dirty="0">
                <a:solidFill>
                  <a:srgbClr val="151617"/>
                </a:solidFill>
                <a:latin typeface="Inconsolata" pitchFamily="34" charset="0"/>
                <a:ea typeface="Inconsolata" pitchFamily="34" charset="-122"/>
                <a:cs typeface="Inconsolata" pitchFamily="34" charset="-120"/>
              </a:rPr>
              <a:t>Introdusse concetti fondamentali come scala e modalità.</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2120" y="699849"/>
            <a:ext cx="13086159" cy="1378982"/>
          </a:xfrm>
          <a:prstGeom prst="rect">
            <a:avLst/>
          </a:prstGeom>
          <a:noFill/>
          <a:ln/>
        </p:spPr>
        <p:txBody>
          <a:bodyPr wrap="square" lIns="0" tIns="0" rIns="0" bIns="0" rtlCol="0" anchor="t"/>
          <a:lstStyle/>
          <a:p>
            <a:pPr indent="0" marL="0">
              <a:lnSpc>
                <a:spcPts val="5400"/>
              </a:lnSpc>
              <a:buNone/>
            </a:pPr>
            <a:r>
              <a:rPr lang="en-US" sz="4300" b="1" dirty="0">
                <a:solidFill>
                  <a:srgbClr val="151617"/>
                </a:solidFill>
                <a:latin typeface="Montserrat Black" pitchFamily="34" charset="0"/>
                <a:ea typeface="Montserrat Black" pitchFamily="34" charset="-122"/>
                <a:cs typeface="Montserrat Black" pitchFamily="34" charset="-120"/>
              </a:rPr>
              <a:t>La Musica nell'Antica Roma: Influenze e Sviluppi</a:t>
            </a:r>
            <a:endParaRPr lang="en-US" sz="4300" dirty="0"/>
          </a:p>
        </p:txBody>
      </p:sp>
      <p:sp>
        <p:nvSpPr>
          <p:cNvPr id="3" name="Text 1"/>
          <p:cNvSpPr/>
          <p:nvPr/>
        </p:nvSpPr>
        <p:spPr>
          <a:xfrm>
            <a:off x="772120" y="2520077"/>
            <a:ext cx="13086159" cy="1058704"/>
          </a:xfrm>
          <a:prstGeom prst="rect">
            <a:avLst/>
          </a:prstGeom>
          <a:noFill/>
          <a:ln/>
        </p:spPr>
        <p:txBody>
          <a:bodyPr wrap="square" lIns="0" tIns="0" rIns="0" bIns="0" rtlCol="0" anchor="t"/>
          <a:lstStyle/>
          <a:p>
            <a:pPr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La musica romana fu fortemente influenzata da quella greca, ma sviluppò anche caratteristiche proprie. I Romani consideravano la musica come un mezzo per rafforzare il potere dell'impero e per celebrare le conquiste militari e politiche.</a:t>
            </a:r>
            <a:endParaRPr lang="en-US" sz="1700" dirty="0"/>
          </a:p>
        </p:txBody>
      </p:sp>
      <p:sp>
        <p:nvSpPr>
          <p:cNvPr id="4" name="Text 2"/>
          <p:cNvSpPr/>
          <p:nvPr/>
        </p:nvSpPr>
        <p:spPr>
          <a:xfrm>
            <a:off x="772120" y="3826907"/>
            <a:ext cx="13086159" cy="1058704"/>
          </a:xfrm>
          <a:prstGeom prst="rect">
            <a:avLst/>
          </a:prstGeom>
          <a:noFill/>
          <a:ln/>
        </p:spPr>
        <p:txBody>
          <a:bodyPr wrap="square" lIns="0" tIns="0" rIns="0" bIns="0" rtlCol="0" anchor="t"/>
          <a:lstStyle/>
          <a:p>
            <a:pPr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La musica era presente in quasi tutte le celebrazioni pubbliche e private. Nelle cerimonie religiose, accompagnava i sacrifici e le preghiere agli dèi. Durante i giochi gladiatori, la musica sottolineava i momenti di tensione e di azione. Anche nei banchetti, la musica accompagnava i convitati, creando un'atmosfera piacevole.</a:t>
            </a:r>
            <a:endParaRPr lang="en-US" sz="1700" dirty="0"/>
          </a:p>
        </p:txBody>
      </p:sp>
      <p:sp>
        <p:nvSpPr>
          <p:cNvPr id="5" name="Text 3"/>
          <p:cNvSpPr/>
          <p:nvPr/>
        </p:nvSpPr>
        <p:spPr>
          <a:xfrm>
            <a:off x="772120" y="5354360"/>
            <a:ext cx="2757845" cy="344686"/>
          </a:xfrm>
          <a:prstGeom prst="rect">
            <a:avLst/>
          </a:prstGeom>
          <a:noFill/>
          <a:ln/>
        </p:spPr>
        <p:txBody>
          <a:bodyPr wrap="none" lIns="0" tIns="0" rIns="0" bIns="0" rtlCol="0" anchor="t"/>
          <a:lstStyle/>
          <a:p>
            <a:pPr indent="0" marL="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Influenza Greca</a:t>
            </a:r>
            <a:endParaRPr lang="en-US" sz="2150" dirty="0"/>
          </a:p>
        </p:txBody>
      </p:sp>
      <p:sp>
        <p:nvSpPr>
          <p:cNvPr id="6" name="Text 4"/>
          <p:cNvSpPr/>
          <p:nvPr/>
        </p:nvSpPr>
        <p:spPr>
          <a:xfrm>
            <a:off x="772120" y="5919668"/>
            <a:ext cx="4002762" cy="1411605"/>
          </a:xfrm>
          <a:prstGeom prst="rect">
            <a:avLst/>
          </a:prstGeom>
          <a:noFill/>
          <a:ln/>
        </p:spPr>
        <p:txBody>
          <a:bodyPr wrap="square" lIns="0" tIns="0" rIns="0" bIns="0" rtlCol="0" anchor="t"/>
          <a:lstStyle/>
          <a:p>
            <a:pPr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La musica romana fu fortemente influenzata da quella greca, adattandola alle proprie esigenze culturali e sociali.</a:t>
            </a:r>
            <a:endParaRPr lang="en-US" sz="1700" dirty="0"/>
          </a:p>
        </p:txBody>
      </p:sp>
      <p:sp>
        <p:nvSpPr>
          <p:cNvPr id="7" name="Text 5"/>
          <p:cNvSpPr/>
          <p:nvPr/>
        </p:nvSpPr>
        <p:spPr>
          <a:xfrm>
            <a:off x="5320665" y="5354360"/>
            <a:ext cx="2757845" cy="344686"/>
          </a:xfrm>
          <a:prstGeom prst="rect">
            <a:avLst/>
          </a:prstGeom>
          <a:noFill/>
          <a:ln/>
        </p:spPr>
        <p:txBody>
          <a:bodyPr wrap="none" lIns="0" tIns="0" rIns="0" bIns="0" rtlCol="0" anchor="t"/>
          <a:lstStyle/>
          <a:p>
            <a:pPr indent="0" marL="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Funzione Politica</a:t>
            </a:r>
            <a:endParaRPr lang="en-US" sz="2150" dirty="0"/>
          </a:p>
        </p:txBody>
      </p:sp>
      <p:sp>
        <p:nvSpPr>
          <p:cNvPr id="8" name="Text 6"/>
          <p:cNvSpPr/>
          <p:nvPr/>
        </p:nvSpPr>
        <p:spPr>
          <a:xfrm>
            <a:off x="5320665" y="5919668"/>
            <a:ext cx="4002762" cy="1411605"/>
          </a:xfrm>
          <a:prstGeom prst="rect">
            <a:avLst/>
          </a:prstGeom>
          <a:noFill/>
          <a:ln/>
        </p:spPr>
        <p:txBody>
          <a:bodyPr wrap="square" lIns="0" tIns="0" rIns="0" bIns="0" rtlCol="0" anchor="t"/>
          <a:lstStyle/>
          <a:p>
            <a:pPr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I Romani utilizzavano la musica come mezzo per rafforzare il potere dell'impero e celebrare le conquiste militari e politiche.</a:t>
            </a:r>
            <a:endParaRPr lang="en-US" sz="1700" dirty="0"/>
          </a:p>
        </p:txBody>
      </p:sp>
      <p:sp>
        <p:nvSpPr>
          <p:cNvPr id="9" name="Text 7"/>
          <p:cNvSpPr/>
          <p:nvPr/>
        </p:nvSpPr>
        <p:spPr>
          <a:xfrm>
            <a:off x="9869210" y="5354360"/>
            <a:ext cx="3124319" cy="344686"/>
          </a:xfrm>
          <a:prstGeom prst="rect">
            <a:avLst/>
          </a:prstGeom>
          <a:noFill/>
          <a:ln/>
        </p:spPr>
        <p:txBody>
          <a:bodyPr wrap="none" lIns="0" tIns="0" rIns="0" bIns="0" rtlCol="0" anchor="t"/>
          <a:lstStyle/>
          <a:p>
            <a:pPr indent="0" marL="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Presenza Ubiquitaria</a:t>
            </a:r>
            <a:endParaRPr lang="en-US" sz="2150" dirty="0"/>
          </a:p>
        </p:txBody>
      </p:sp>
      <p:sp>
        <p:nvSpPr>
          <p:cNvPr id="10" name="Text 8"/>
          <p:cNvSpPr/>
          <p:nvPr/>
        </p:nvSpPr>
        <p:spPr>
          <a:xfrm>
            <a:off x="9869210" y="5919668"/>
            <a:ext cx="4002762" cy="1411605"/>
          </a:xfrm>
          <a:prstGeom prst="rect">
            <a:avLst/>
          </a:prstGeom>
          <a:noFill/>
          <a:ln/>
        </p:spPr>
        <p:txBody>
          <a:bodyPr wrap="square" lIns="0" tIns="0" rIns="0" bIns="0" rtlCol="0" anchor="t"/>
          <a:lstStyle/>
          <a:p>
            <a:pPr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La musica era presente in cerimonie religiose, giochi gladiatori, banchetti e altre celebrazioni pubbliche e private.</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8789" y="669608"/>
            <a:ext cx="11090672" cy="704374"/>
          </a:xfrm>
          <a:prstGeom prst="rect">
            <a:avLst/>
          </a:prstGeom>
          <a:noFill/>
          <a:ln/>
        </p:spPr>
        <p:txBody>
          <a:bodyPr wrap="none" lIns="0" tIns="0" rIns="0" bIns="0" rtlCol="0" anchor="t"/>
          <a:lstStyle/>
          <a:p>
            <a:pPr indent="0" marL="0">
              <a:lnSpc>
                <a:spcPts val="5500"/>
              </a:lnSpc>
              <a:buNone/>
            </a:pPr>
            <a:r>
              <a:rPr lang="en-US" sz="4400" b="1" dirty="0">
                <a:solidFill>
                  <a:srgbClr val="151617"/>
                </a:solidFill>
                <a:latin typeface="Montserrat Black" pitchFamily="34" charset="0"/>
                <a:ea typeface="Montserrat Black" pitchFamily="34" charset="-122"/>
                <a:cs typeface="Montserrat Black" pitchFamily="34" charset="-120"/>
              </a:rPr>
              <a:t>Strumenti Musicali dell'Antica Roma</a:t>
            </a:r>
            <a:endParaRPr lang="en-US" sz="4400" dirty="0"/>
          </a:p>
        </p:txBody>
      </p:sp>
      <p:sp>
        <p:nvSpPr>
          <p:cNvPr id="3" name="Text 1"/>
          <p:cNvSpPr/>
          <p:nvPr/>
        </p:nvSpPr>
        <p:spPr>
          <a:xfrm>
            <a:off x="788789" y="1824752"/>
            <a:ext cx="13052822" cy="1081564"/>
          </a:xfrm>
          <a:prstGeom prst="rect">
            <a:avLst/>
          </a:prstGeom>
          <a:noFill/>
          <a:ln/>
        </p:spPr>
        <p:txBody>
          <a:bodyPr wrap="square" lIns="0" tIns="0" rIns="0" bIns="0" rtlCol="0" anchor="t"/>
          <a:lstStyle/>
          <a:p>
            <a:pPr indent="0" marL="0">
              <a:lnSpc>
                <a:spcPts val="2800"/>
              </a:lnSpc>
              <a:buNone/>
            </a:pPr>
            <a:r>
              <a:rPr lang="en-US" sz="1750" dirty="0">
                <a:solidFill>
                  <a:srgbClr val="151617"/>
                </a:solidFill>
                <a:latin typeface="Inconsolata" pitchFamily="34" charset="0"/>
                <a:ea typeface="Inconsolata" pitchFamily="34" charset="-122"/>
                <a:cs typeface="Inconsolata" pitchFamily="34" charset="-120"/>
              </a:rPr>
              <a:t>Gli strumenti musicali più comuni nell'antica Roma includevano il corno (tuba), il tamburo (tympanum) e l'idraulis, un antico organo a canne. La tuba romana era uno strumento di ottone utilizzato principalmente nelle parate militari. L'idraulis, invece, era usato in vari contesti, tra cui giochi circensi e spettacoli pubblici.</a:t>
            </a:r>
            <a:endParaRPr lang="en-US" sz="1750" dirty="0"/>
          </a:p>
        </p:txBody>
      </p:sp>
      <p:pic>
        <p:nvPicPr>
          <p:cNvPr id="4" name="Image 0" descr="preencoded.png">    </p:cNvPr>
          <p:cNvPicPr>
            <a:picLocks noChangeAspect="1"/>
          </p:cNvPicPr>
          <p:nvPr/>
        </p:nvPicPr>
        <p:blipFill>
          <a:blip r:embed="rId1"/>
          <a:stretch>
            <a:fillRect/>
          </a:stretch>
        </p:blipFill>
        <p:spPr>
          <a:xfrm>
            <a:off x="788789" y="3159800"/>
            <a:ext cx="4125516" cy="2549723"/>
          </a:xfrm>
          <a:prstGeom prst="rect">
            <a:avLst/>
          </a:prstGeom>
        </p:spPr>
      </p:pic>
      <p:sp>
        <p:nvSpPr>
          <p:cNvPr id="5" name="Text 2"/>
          <p:cNvSpPr/>
          <p:nvPr/>
        </p:nvSpPr>
        <p:spPr>
          <a:xfrm>
            <a:off x="788789" y="5991225"/>
            <a:ext cx="2817376" cy="352068"/>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Tuba</a:t>
            </a:r>
            <a:endParaRPr lang="en-US" sz="2200" dirty="0"/>
          </a:p>
        </p:txBody>
      </p:sp>
      <p:sp>
        <p:nvSpPr>
          <p:cNvPr id="6" name="Text 3"/>
          <p:cNvSpPr/>
          <p:nvPr/>
        </p:nvSpPr>
        <p:spPr>
          <a:xfrm>
            <a:off x="788789" y="6478429"/>
            <a:ext cx="4125516" cy="1081564"/>
          </a:xfrm>
          <a:prstGeom prst="rect">
            <a:avLst/>
          </a:prstGeom>
          <a:noFill/>
          <a:ln/>
        </p:spPr>
        <p:txBody>
          <a:bodyPr wrap="square" lIns="0" tIns="0" rIns="0" bIns="0" rtlCol="0" anchor="t"/>
          <a:lstStyle/>
          <a:p>
            <a:pPr algn="l" indent="0" marL="0">
              <a:lnSpc>
                <a:spcPts val="2800"/>
              </a:lnSpc>
              <a:buNone/>
            </a:pPr>
            <a:r>
              <a:rPr lang="en-US" sz="1750" dirty="0">
                <a:solidFill>
                  <a:srgbClr val="151617"/>
                </a:solidFill>
                <a:latin typeface="Inconsolata" pitchFamily="34" charset="0"/>
                <a:ea typeface="Inconsolata" pitchFamily="34" charset="-122"/>
                <a:cs typeface="Inconsolata" pitchFamily="34" charset="-120"/>
              </a:rPr>
              <a:t>Corno romano utilizzato principalmente nelle parate militari.</a:t>
            </a:r>
            <a:endParaRPr lang="en-US" sz="1750" dirty="0"/>
          </a:p>
        </p:txBody>
      </p:sp>
      <p:pic>
        <p:nvPicPr>
          <p:cNvPr id="7" name="Image 1" descr="preencoded.png">    </p:cNvPr>
          <p:cNvPicPr>
            <a:picLocks noChangeAspect="1"/>
          </p:cNvPicPr>
          <p:nvPr/>
        </p:nvPicPr>
        <p:blipFill>
          <a:blip r:embed="rId2"/>
          <a:stretch>
            <a:fillRect/>
          </a:stretch>
        </p:blipFill>
        <p:spPr>
          <a:xfrm>
            <a:off x="5252323" y="3159800"/>
            <a:ext cx="4125635" cy="2549723"/>
          </a:xfrm>
          <a:prstGeom prst="rect">
            <a:avLst/>
          </a:prstGeom>
        </p:spPr>
      </p:pic>
      <p:sp>
        <p:nvSpPr>
          <p:cNvPr id="8" name="Text 4"/>
          <p:cNvSpPr/>
          <p:nvPr/>
        </p:nvSpPr>
        <p:spPr>
          <a:xfrm>
            <a:off x="5252323" y="5991225"/>
            <a:ext cx="2817376" cy="352068"/>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Tympanum</a:t>
            </a:r>
            <a:endParaRPr lang="en-US" sz="2200" dirty="0"/>
          </a:p>
        </p:txBody>
      </p:sp>
      <p:sp>
        <p:nvSpPr>
          <p:cNvPr id="9" name="Text 5"/>
          <p:cNvSpPr/>
          <p:nvPr/>
        </p:nvSpPr>
        <p:spPr>
          <a:xfrm>
            <a:off x="5252323" y="6478429"/>
            <a:ext cx="4125635" cy="721043"/>
          </a:xfrm>
          <a:prstGeom prst="rect">
            <a:avLst/>
          </a:prstGeom>
          <a:noFill/>
          <a:ln/>
        </p:spPr>
        <p:txBody>
          <a:bodyPr wrap="square" lIns="0" tIns="0" rIns="0" bIns="0" rtlCol="0" anchor="t"/>
          <a:lstStyle/>
          <a:p>
            <a:pPr algn="l" indent="0" marL="0">
              <a:lnSpc>
                <a:spcPts val="2800"/>
              </a:lnSpc>
              <a:buNone/>
            </a:pPr>
            <a:r>
              <a:rPr lang="en-US" sz="1750" dirty="0">
                <a:solidFill>
                  <a:srgbClr val="151617"/>
                </a:solidFill>
                <a:latin typeface="Inconsolata" pitchFamily="34" charset="0"/>
                <a:ea typeface="Inconsolata" pitchFamily="34" charset="-122"/>
                <a:cs typeface="Inconsolata" pitchFamily="34" charset="-120"/>
              </a:rPr>
              <a:t>Tamburo romano usato in varie celebrazioni.</a:t>
            </a:r>
            <a:endParaRPr lang="en-US" sz="1750" dirty="0"/>
          </a:p>
        </p:txBody>
      </p:sp>
      <p:pic>
        <p:nvPicPr>
          <p:cNvPr id="10" name="Image 2" descr="preencoded.png">    </p:cNvPr>
          <p:cNvPicPr>
            <a:picLocks noChangeAspect="1"/>
          </p:cNvPicPr>
          <p:nvPr/>
        </p:nvPicPr>
        <p:blipFill>
          <a:blip r:embed="rId3"/>
          <a:stretch>
            <a:fillRect/>
          </a:stretch>
        </p:blipFill>
        <p:spPr>
          <a:xfrm>
            <a:off x="9715976" y="3159800"/>
            <a:ext cx="4125635" cy="2549723"/>
          </a:xfrm>
          <a:prstGeom prst="rect">
            <a:avLst/>
          </a:prstGeom>
        </p:spPr>
      </p:pic>
      <p:sp>
        <p:nvSpPr>
          <p:cNvPr id="11" name="Text 6"/>
          <p:cNvSpPr/>
          <p:nvPr/>
        </p:nvSpPr>
        <p:spPr>
          <a:xfrm>
            <a:off x="9715976" y="5991225"/>
            <a:ext cx="2817376" cy="352068"/>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Idraulis</a:t>
            </a:r>
            <a:endParaRPr lang="en-US" sz="2200" dirty="0"/>
          </a:p>
        </p:txBody>
      </p:sp>
      <p:sp>
        <p:nvSpPr>
          <p:cNvPr id="12" name="Text 7"/>
          <p:cNvSpPr/>
          <p:nvPr/>
        </p:nvSpPr>
        <p:spPr>
          <a:xfrm>
            <a:off x="9715976" y="6478429"/>
            <a:ext cx="4125635" cy="1081564"/>
          </a:xfrm>
          <a:prstGeom prst="rect">
            <a:avLst/>
          </a:prstGeom>
          <a:noFill/>
          <a:ln/>
        </p:spPr>
        <p:txBody>
          <a:bodyPr wrap="square" lIns="0" tIns="0" rIns="0" bIns="0" rtlCol="0" anchor="t"/>
          <a:lstStyle/>
          <a:p>
            <a:pPr algn="l" indent="0" marL="0">
              <a:lnSpc>
                <a:spcPts val="2800"/>
              </a:lnSpc>
              <a:buNone/>
            </a:pPr>
            <a:r>
              <a:rPr lang="en-US" sz="1750" dirty="0">
                <a:solidFill>
                  <a:srgbClr val="151617"/>
                </a:solidFill>
                <a:latin typeface="Inconsolata" pitchFamily="34" charset="0"/>
                <a:ea typeface="Inconsolata" pitchFamily="34" charset="-122"/>
                <a:cs typeface="Inconsolata" pitchFamily="34" charset="-120"/>
              </a:rPr>
              <a:t>Antico organo a canne usato in giochi circensi e spettacoli pubblici.</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48613" y="568881"/>
            <a:ext cx="5287566" cy="501968"/>
          </a:xfrm>
          <a:prstGeom prst="rect">
            <a:avLst/>
          </a:prstGeom>
          <a:noFill/>
          <a:ln/>
        </p:spPr>
        <p:txBody>
          <a:bodyPr wrap="none" lIns="0" tIns="0" rIns="0" bIns="0" rtlCol="0" anchor="t"/>
          <a:lstStyle/>
          <a:p>
            <a:pPr indent="0" marL="0">
              <a:lnSpc>
                <a:spcPts val="3950"/>
              </a:lnSpc>
              <a:buNone/>
            </a:pPr>
            <a:r>
              <a:rPr lang="en-US" sz="3150" b="1" dirty="0">
                <a:solidFill>
                  <a:srgbClr val="151617"/>
                </a:solidFill>
                <a:latin typeface="Montserrat Black" pitchFamily="34" charset="0"/>
                <a:ea typeface="Montserrat Black" pitchFamily="34" charset="-122"/>
                <a:cs typeface="Montserrat Black" pitchFamily="34" charset="-120"/>
              </a:rPr>
              <a:t>Teoria Musicale Romana</a:t>
            </a:r>
            <a:endParaRPr lang="en-US" sz="3150" dirty="0"/>
          </a:p>
        </p:txBody>
      </p:sp>
      <p:sp>
        <p:nvSpPr>
          <p:cNvPr id="4" name="Text 1"/>
          <p:cNvSpPr/>
          <p:nvPr/>
        </p:nvSpPr>
        <p:spPr>
          <a:xfrm>
            <a:off x="6048613" y="1311712"/>
            <a:ext cx="8019574" cy="1027747"/>
          </a:xfrm>
          <a:prstGeom prst="rect">
            <a:avLst/>
          </a:prstGeom>
          <a:noFill/>
          <a:ln/>
        </p:spPr>
        <p:txBody>
          <a:bodyPr wrap="square" lIns="0" tIns="0" rIns="0" bIns="0" rtlCol="0" anchor="t"/>
          <a:lstStyle/>
          <a:p>
            <a:pPr indent="0" marL="0">
              <a:lnSpc>
                <a:spcPts val="2000"/>
              </a:lnSpc>
              <a:buNone/>
            </a:pPr>
            <a:r>
              <a:rPr lang="en-US" sz="1250" dirty="0">
                <a:solidFill>
                  <a:srgbClr val="151617"/>
                </a:solidFill>
                <a:latin typeface="Inconsolata" pitchFamily="34" charset="0"/>
                <a:ea typeface="Inconsolata" pitchFamily="34" charset="-122"/>
                <a:cs typeface="Inconsolata" pitchFamily="34" charset="-120"/>
              </a:rPr>
              <a:t>La teoria musicale romana si basava su quella greca, ma con alcune differenze. I Romani svilupparono un sistema di notazione musicale che permetteva di scrivere e leggere la musica in modo più dettagliato rispetto ai Greci. Questo sistema era utilizzato soprattutto nelle scuole e nei conservatori, dove i giovani imparavano non solo a suonare, ma anche a comporre musica.</a:t>
            </a:r>
            <a:endParaRPr lang="en-US" sz="1250" dirty="0"/>
          </a:p>
        </p:txBody>
      </p:sp>
      <p:pic>
        <p:nvPicPr>
          <p:cNvPr id="5" name="Image 1" descr="preencoded.png">    </p:cNvPr>
          <p:cNvPicPr>
            <a:picLocks noChangeAspect="1"/>
          </p:cNvPicPr>
          <p:nvPr/>
        </p:nvPicPr>
        <p:blipFill>
          <a:blip r:embed="rId2"/>
          <a:stretch>
            <a:fillRect/>
          </a:stretch>
        </p:blipFill>
        <p:spPr>
          <a:xfrm>
            <a:off x="6048613" y="2520077"/>
            <a:ext cx="803196" cy="1285161"/>
          </a:xfrm>
          <a:prstGeom prst="rect">
            <a:avLst/>
          </a:prstGeom>
        </p:spPr>
      </p:pic>
      <p:sp>
        <p:nvSpPr>
          <p:cNvPr id="6" name="Text 2"/>
          <p:cNvSpPr/>
          <p:nvPr/>
        </p:nvSpPr>
        <p:spPr>
          <a:xfrm>
            <a:off x="7092672" y="2680692"/>
            <a:ext cx="2008108" cy="250984"/>
          </a:xfrm>
          <a:prstGeom prst="rect">
            <a:avLst/>
          </a:prstGeom>
          <a:noFill/>
          <a:ln/>
        </p:spPr>
        <p:txBody>
          <a:bodyPr wrap="none" lIns="0" tIns="0" rIns="0" bIns="0" rtlCol="0" anchor="t"/>
          <a:lstStyle/>
          <a:p>
            <a:pPr algn="l" indent="0" marL="0">
              <a:lnSpc>
                <a:spcPts val="1950"/>
              </a:lnSpc>
              <a:buNone/>
            </a:pPr>
            <a:r>
              <a:rPr lang="en-US" sz="1550" b="1" dirty="0">
                <a:solidFill>
                  <a:srgbClr val="151617"/>
                </a:solidFill>
                <a:latin typeface="Montserrat Black" pitchFamily="34" charset="0"/>
                <a:ea typeface="Montserrat Black" pitchFamily="34" charset="-122"/>
                <a:cs typeface="Montserrat Black" pitchFamily="34" charset="-120"/>
              </a:rPr>
              <a:t>Base Greca</a:t>
            </a:r>
            <a:endParaRPr lang="en-US" sz="1550" dirty="0"/>
          </a:p>
        </p:txBody>
      </p:sp>
      <p:sp>
        <p:nvSpPr>
          <p:cNvPr id="7" name="Text 3"/>
          <p:cNvSpPr/>
          <p:nvPr/>
        </p:nvSpPr>
        <p:spPr>
          <a:xfrm>
            <a:off x="7092672" y="3027998"/>
            <a:ext cx="6975515" cy="256937"/>
          </a:xfrm>
          <a:prstGeom prst="rect">
            <a:avLst/>
          </a:prstGeom>
          <a:noFill/>
          <a:ln/>
        </p:spPr>
        <p:txBody>
          <a:bodyPr wrap="none" lIns="0" tIns="0" rIns="0" bIns="0" rtlCol="0" anchor="t"/>
          <a:lstStyle/>
          <a:p>
            <a:pPr algn="l" indent="0" marL="0">
              <a:lnSpc>
                <a:spcPts val="2000"/>
              </a:lnSpc>
              <a:buNone/>
            </a:pPr>
            <a:r>
              <a:rPr lang="en-US" sz="1250" dirty="0">
                <a:solidFill>
                  <a:srgbClr val="151617"/>
                </a:solidFill>
                <a:latin typeface="Inconsolata" pitchFamily="34" charset="0"/>
                <a:ea typeface="Inconsolata" pitchFamily="34" charset="-122"/>
                <a:cs typeface="Inconsolata" pitchFamily="34" charset="-120"/>
              </a:rPr>
              <a:t>La teoria musicale romana si fondava su quella greca.</a:t>
            </a:r>
            <a:endParaRPr lang="en-US" sz="1250" dirty="0"/>
          </a:p>
        </p:txBody>
      </p:sp>
      <p:pic>
        <p:nvPicPr>
          <p:cNvPr id="8" name="Image 2" descr="preencoded.png">    </p:cNvPr>
          <p:cNvPicPr>
            <a:picLocks noChangeAspect="1"/>
          </p:cNvPicPr>
          <p:nvPr/>
        </p:nvPicPr>
        <p:blipFill>
          <a:blip r:embed="rId3"/>
          <a:stretch>
            <a:fillRect/>
          </a:stretch>
        </p:blipFill>
        <p:spPr>
          <a:xfrm>
            <a:off x="6048613" y="3805238"/>
            <a:ext cx="803196" cy="1285161"/>
          </a:xfrm>
          <a:prstGeom prst="rect">
            <a:avLst/>
          </a:prstGeom>
        </p:spPr>
      </p:pic>
      <p:sp>
        <p:nvSpPr>
          <p:cNvPr id="9" name="Text 4"/>
          <p:cNvSpPr/>
          <p:nvPr/>
        </p:nvSpPr>
        <p:spPr>
          <a:xfrm>
            <a:off x="7092672" y="3965853"/>
            <a:ext cx="2181939" cy="250984"/>
          </a:xfrm>
          <a:prstGeom prst="rect">
            <a:avLst/>
          </a:prstGeom>
          <a:noFill/>
          <a:ln/>
        </p:spPr>
        <p:txBody>
          <a:bodyPr wrap="none" lIns="0" tIns="0" rIns="0" bIns="0" rtlCol="0" anchor="t"/>
          <a:lstStyle/>
          <a:p>
            <a:pPr algn="l" indent="0" marL="0">
              <a:lnSpc>
                <a:spcPts val="1950"/>
              </a:lnSpc>
              <a:buNone/>
            </a:pPr>
            <a:r>
              <a:rPr lang="en-US" sz="1550" b="1" dirty="0">
                <a:solidFill>
                  <a:srgbClr val="151617"/>
                </a:solidFill>
                <a:latin typeface="Montserrat Black" pitchFamily="34" charset="0"/>
                <a:ea typeface="Montserrat Black" pitchFamily="34" charset="-122"/>
                <a:cs typeface="Montserrat Black" pitchFamily="34" charset="-120"/>
              </a:rPr>
              <a:t>Notazione Avanzata</a:t>
            </a:r>
            <a:endParaRPr lang="en-US" sz="1550" dirty="0"/>
          </a:p>
        </p:txBody>
      </p:sp>
      <p:sp>
        <p:nvSpPr>
          <p:cNvPr id="10" name="Text 5"/>
          <p:cNvSpPr/>
          <p:nvPr/>
        </p:nvSpPr>
        <p:spPr>
          <a:xfrm>
            <a:off x="7092672" y="4313158"/>
            <a:ext cx="6975515" cy="256937"/>
          </a:xfrm>
          <a:prstGeom prst="rect">
            <a:avLst/>
          </a:prstGeom>
          <a:noFill/>
          <a:ln/>
        </p:spPr>
        <p:txBody>
          <a:bodyPr wrap="none" lIns="0" tIns="0" rIns="0" bIns="0" rtlCol="0" anchor="t"/>
          <a:lstStyle/>
          <a:p>
            <a:pPr algn="l" indent="0" marL="0">
              <a:lnSpc>
                <a:spcPts val="2000"/>
              </a:lnSpc>
              <a:buNone/>
            </a:pPr>
            <a:r>
              <a:rPr lang="en-US" sz="1250" dirty="0">
                <a:solidFill>
                  <a:srgbClr val="151617"/>
                </a:solidFill>
                <a:latin typeface="Inconsolata" pitchFamily="34" charset="0"/>
                <a:ea typeface="Inconsolata" pitchFamily="34" charset="-122"/>
                <a:cs typeface="Inconsolata" pitchFamily="34" charset="-120"/>
              </a:rPr>
              <a:t>Sviluppo di un sistema di notazione musicale più dettagliato.</a:t>
            </a:r>
            <a:endParaRPr lang="en-US" sz="1250" dirty="0"/>
          </a:p>
        </p:txBody>
      </p:sp>
      <p:pic>
        <p:nvPicPr>
          <p:cNvPr id="11" name="Image 3" descr="preencoded.png">    </p:cNvPr>
          <p:cNvPicPr>
            <a:picLocks noChangeAspect="1"/>
          </p:cNvPicPr>
          <p:nvPr/>
        </p:nvPicPr>
        <p:blipFill>
          <a:blip r:embed="rId4"/>
          <a:stretch>
            <a:fillRect/>
          </a:stretch>
        </p:blipFill>
        <p:spPr>
          <a:xfrm>
            <a:off x="6048613" y="5090398"/>
            <a:ext cx="803196" cy="1285161"/>
          </a:xfrm>
          <a:prstGeom prst="rect">
            <a:avLst/>
          </a:prstGeom>
        </p:spPr>
      </p:pic>
      <p:sp>
        <p:nvSpPr>
          <p:cNvPr id="12" name="Text 6"/>
          <p:cNvSpPr/>
          <p:nvPr/>
        </p:nvSpPr>
        <p:spPr>
          <a:xfrm>
            <a:off x="7092672" y="5251013"/>
            <a:ext cx="2555438" cy="250984"/>
          </a:xfrm>
          <a:prstGeom prst="rect">
            <a:avLst/>
          </a:prstGeom>
          <a:noFill/>
          <a:ln/>
        </p:spPr>
        <p:txBody>
          <a:bodyPr wrap="none" lIns="0" tIns="0" rIns="0" bIns="0" rtlCol="0" anchor="t"/>
          <a:lstStyle/>
          <a:p>
            <a:pPr algn="l" indent="0" marL="0">
              <a:lnSpc>
                <a:spcPts val="1950"/>
              </a:lnSpc>
              <a:buNone/>
            </a:pPr>
            <a:r>
              <a:rPr lang="en-US" sz="1550" b="1" dirty="0">
                <a:solidFill>
                  <a:srgbClr val="151617"/>
                </a:solidFill>
                <a:latin typeface="Montserrat Black" pitchFamily="34" charset="0"/>
                <a:ea typeface="Montserrat Black" pitchFamily="34" charset="-122"/>
                <a:cs typeface="Montserrat Black" pitchFamily="34" charset="-120"/>
              </a:rPr>
              <a:t>Applicazione Educativa</a:t>
            </a:r>
            <a:endParaRPr lang="en-US" sz="1550" dirty="0"/>
          </a:p>
        </p:txBody>
      </p:sp>
      <p:sp>
        <p:nvSpPr>
          <p:cNvPr id="13" name="Text 7"/>
          <p:cNvSpPr/>
          <p:nvPr/>
        </p:nvSpPr>
        <p:spPr>
          <a:xfrm>
            <a:off x="7092672" y="5598319"/>
            <a:ext cx="6975515" cy="256937"/>
          </a:xfrm>
          <a:prstGeom prst="rect">
            <a:avLst/>
          </a:prstGeom>
          <a:noFill/>
          <a:ln/>
        </p:spPr>
        <p:txBody>
          <a:bodyPr wrap="none" lIns="0" tIns="0" rIns="0" bIns="0" rtlCol="0" anchor="t"/>
          <a:lstStyle/>
          <a:p>
            <a:pPr algn="l" indent="0" marL="0">
              <a:lnSpc>
                <a:spcPts val="2000"/>
              </a:lnSpc>
              <a:buNone/>
            </a:pPr>
            <a:r>
              <a:rPr lang="en-US" sz="1250" dirty="0">
                <a:solidFill>
                  <a:srgbClr val="151617"/>
                </a:solidFill>
                <a:latin typeface="Inconsolata" pitchFamily="34" charset="0"/>
                <a:ea typeface="Inconsolata" pitchFamily="34" charset="-122"/>
                <a:cs typeface="Inconsolata" pitchFamily="34" charset="-120"/>
              </a:rPr>
              <a:t>Utilizzo del sistema nelle scuole e nei conservatori.</a:t>
            </a:r>
            <a:endParaRPr lang="en-US" sz="1250" dirty="0"/>
          </a:p>
        </p:txBody>
      </p:sp>
      <p:pic>
        <p:nvPicPr>
          <p:cNvPr id="14" name="Image 4" descr="preencoded.png">    </p:cNvPr>
          <p:cNvPicPr>
            <a:picLocks noChangeAspect="1"/>
          </p:cNvPicPr>
          <p:nvPr/>
        </p:nvPicPr>
        <p:blipFill>
          <a:blip r:embed="rId5"/>
          <a:stretch>
            <a:fillRect/>
          </a:stretch>
        </p:blipFill>
        <p:spPr>
          <a:xfrm>
            <a:off x="6048613" y="6375559"/>
            <a:ext cx="803196" cy="1285161"/>
          </a:xfrm>
          <a:prstGeom prst="rect">
            <a:avLst/>
          </a:prstGeom>
        </p:spPr>
      </p:pic>
      <p:sp>
        <p:nvSpPr>
          <p:cNvPr id="15" name="Text 8"/>
          <p:cNvSpPr/>
          <p:nvPr/>
        </p:nvSpPr>
        <p:spPr>
          <a:xfrm>
            <a:off x="7092672" y="6536174"/>
            <a:ext cx="2008108" cy="250984"/>
          </a:xfrm>
          <a:prstGeom prst="rect">
            <a:avLst/>
          </a:prstGeom>
          <a:noFill/>
          <a:ln/>
        </p:spPr>
        <p:txBody>
          <a:bodyPr wrap="none" lIns="0" tIns="0" rIns="0" bIns="0" rtlCol="0" anchor="t"/>
          <a:lstStyle/>
          <a:p>
            <a:pPr algn="l" indent="0" marL="0">
              <a:lnSpc>
                <a:spcPts val="1950"/>
              </a:lnSpc>
              <a:buNone/>
            </a:pPr>
            <a:r>
              <a:rPr lang="en-US" sz="1550" b="1" dirty="0">
                <a:solidFill>
                  <a:srgbClr val="151617"/>
                </a:solidFill>
                <a:latin typeface="Montserrat Black" pitchFamily="34" charset="0"/>
                <a:ea typeface="Montserrat Black" pitchFamily="34" charset="-122"/>
                <a:cs typeface="Montserrat Black" pitchFamily="34" charset="-120"/>
              </a:rPr>
              <a:t>Composizione</a:t>
            </a:r>
            <a:endParaRPr lang="en-US" sz="1550" dirty="0"/>
          </a:p>
        </p:txBody>
      </p:sp>
      <p:sp>
        <p:nvSpPr>
          <p:cNvPr id="16" name="Text 9"/>
          <p:cNvSpPr/>
          <p:nvPr/>
        </p:nvSpPr>
        <p:spPr>
          <a:xfrm>
            <a:off x="7092672" y="6883479"/>
            <a:ext cx="6975515" cy="256937"/>
          </a:xfrm>
          <a:prstGeom prst="rect">
            <a:avLst/>
          </a:prstGeom>
          <a:noFill/>
          <a:ln/>
        </p:spPr>
        <p:txBody>
          <a:bodyPr wrap="none" lIns="0" tIns="0" rIns="0" bIns="0" rtlCol="0" anchor="t"/>
          <a:lstStyle/>
          <a:p>
            <a:pPr algn="l" indent="0" marL="0">
              <a:lnSpc>
                <a:spcPts val="2000"/>
              </a:lnSpc>
              <a:buNone/>
            </a:pPr>
            <a:r>
              <a:rPr lang="en-US" sz="1250" dirty="0">
                <a:solidFill>
                  <a:srgbClr val="151617"/>
                </a:solidFill>
                <a:latin typeface="Inconsolata" pitchFamily="34" charset="0"/>
                <a:ea typeface="Inconsolata" pitchFamily="34" charset="-122"/>
                <a:cs typeface="Inconsolata" pitchFamily="34" charset="-120"/>
              </a:rPr>
              <a:t>Insegnamento non solo dell'esecuzione ma anche della composizione musicale.</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3291"/>
          </a:xfrm>
          <a:prstGeom prst="rect">
            <a:avLst/>
          </a:prstGeom>
        </p:spPr>
      </p:pic>
      <p:sp>
        <p:nvSpPr>
          <p:cNvPr id="3" name="Text 0"/>
          <p:cNvSpPr/>
          <p:nvPr/>
        </p:nvSpPr>
        <p:spPr>
          <a:xfrm>
            <a:off x="714375" y="561261"/>
            <a:ext cx="7715250" cy="1275636"/>
          </a:xfrm>
          <a:prstGeom prst="rect">
            <a:avLst/>
          </a:prstGeom>
          <a:noFill/>
          <a:ln/>
        </p:spPr>
        <p:txBody>
          <a:bodyPr wrap="square" lIns="0" tIns="0" rIns="0" bIns="0" rtlCol="0" anchor="t"/>
          <a:lstStyle/>
          <a:p>
            <a:pPr indent="0" marL="0">
              <a:lnSpc>
                <a:spcPts val="5000"/>
              </a:lnSpc>
              <a:buNone/>
            </a:pPr>
            <a:r>
              <a:rPr lang="en-US" sz="4000" b="1" dirty="0">
                <a:solidFill>
                  <a:srgbClr val="151617"/>
                </a:solidFill>
                <a:latin typeface="Montserrat Black" pitchFamily="34" charset="0"/>
                <a:ea typeface="Montserrat Black" pitchFamily="34" charset="-122"/>
                <a:cs typeface="Montserrat Black" pitchFamily="34" charset="-120"/>
              </a:rPr>
              <a:t>Confronto tra Musica Greca e Romana</a:t>
            </a:r>
            <a:endParaRPr lang="en-US" sz="4000" dirty="0"/>
          </a:p>
        </p:txBody>
      </p:sp>
      <p:sp>
        <p:nvSpPr>
          <p:cNvPr id="4" name="Text 1"/>
          <p:cNvSpPr/>
          <p:nvPr/>
        </p:nvSpPr>
        <p:spPr>
          <a:xfrm>
            <a:off x="714375" y="2143006"/>
            <a:ext cx="7715250" cy="1958816"/>
          </a:xfrm>
          <a:prstGeom prst="rect">
            <a:avLst/>
          </a:prstGeom>
          <a:noFill/>
          <a:ln/>
        </p:spPr>
        <p:txBody>
          <a:bodyPr wrap="squar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Sebbene la musica greca e quella romana avessero molte somiglianze, esistono alcune differenze chiave. I Greci consideravano la musica come una forma d'arte sacra e intellettuale, legata strettamente alla filosofia e alla matematica. Per i Romani, invece, la musica era un potente strumento politico e sociale, utilizzato per celebrare l'impero e per intrattenere le masse.</a:t>
            </a:r>
            <a:endParaRPr lang="en-US" sz="1600" dirty="0"/>
          </a:p>
        </p:txBody>
      </p:sp>
      <p:sp>
        <p:nvSpPr>
          <p:cNvPr id="5" name="Shape 2"/>
          <p:cNvSpPr/>
          <p:nvPr/>
        </p:nvSpPr>
        <p:spPr>
          <a:xfrm>
            <a:off x="714375" y="4331375"/>
            <a:ext cx="7715250" cy="3340656"/>
          </a:xfrm>
          <a:prstGeom prst="roundRect">
            <a:avLst>
              <a:gd name="adj" fmla="val 274"/>
            </a:avLst>
          </a:prstGeom>
          <a:noFill/>
          <a:ln w="7620">
            <a:solidFill>
              <a:srgbClr val="000000">
                <a:alpha val="8000"/>
              </a:srgbClr>
            </a:solidFill>
            <a:prstDash val="solid"/>
          </a:ln>
        </p:spPr>
      </p:sp>
      <p:sp>
        <p:nvSpPr>
          <p:cNvPr id="6" name="Shape 3"/>
          <p:cNvSpPr/>
          <p:nvPr/>
        </p:nvSpPr>
        <p:spPr>
          <a:xfrm>
            <a:off x="721995" y="4338995"/>
            <a:ext cx="7699177" cy="586502"/>
          </a:xfrm>
          <a:prstGeom prst="rect">
            <a:avLst/>
          </a:prstGeom>
          <a:solidFill>
            <a:srgbClr val="FFFFFF">
              <a:alpha val="4000"/>
            </a:srgbClr>
          </a:solidFill>
          <a:ln/>
        </p:spPr>
      </p:sp>
      <p:sp>
        <p:nvSpPr>
          <p:cNvPr id="7" name="Text 4"/>
          <p:cNvSpPr/>
          <p:nvPr/>
        </p:nvSpPr>
        <p:spPr>
          <a:xfrm>
            <a:off x="927140" y="4469011"/>
            <a:ext cx="2154079" cy="326469"/>
          </a:xfrm>
          <a:prstGeom prst="rect">
            <a:avLst/>
          </a:prstGeom>
          <a:noFill/>
          <a:ln/>
        </p:spPr>
        <p:txBody>
          <a:bodyPr wrap="non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Aspetto</a:t>
            </a:r>
            <a:endParaRPr lang="en-US" sz="1600" dirty="0"/>
          </a:p>
        </p:txBody>
      </p:sp>
      <p:sp>
        <p:nvSpPr>
          <p:cNvPr id="8" name="Text 5"/>
          <p:cNvSpPr/>
          <p:nvPr/>
        </p:nvSpPr>
        <p:spPr>
          <a:xfrm>
            <a:off x="3496985" y="4469011"/>
            <a:ext cx="2150269" cy="326469"/>
          </a:xfrm>
          <a:prstGeom prst="rect">
            <a:avLst/>
          </a:prstGeom>
          <a:noFill/>
          <a:ln/>
        </p:spPr>
        <p:txBody>
          <a:bodyPr wrap="non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Grecia</a:t>
            </a:r>
            <a:endParaRPr lang="en-US" sz="1600" dirty="0"/>
          </a:p>
        </p:txBody>
      </p:sp>
      <p:sp>
        <p:nvSpPr>
          <p:cNvPr id="9" name="Text 6"/>
          <p:cNvSpPr/>
          <p:nvPr/>
        </p:nvSpPr>
        <p:spPr>
          <a:xfrm>
            <a:off x="6063020" y="4469011"/>
            <a:ext cx="2154079" cy="326469"/>
          </a:xfrm>
          <a:prstGeom prst="rect">
            <a:avLst/>
          </a:prstGeom>
          <a:noFill/>
          <a:ln/>
        </p:spPr>
        <p:txBody>
          <a:bodyPr wrap="non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Roma</a:t>
            </a:r>
            <a:endParaRPr lang="en-US" sz="1600" dirty="0"/>
          </a:p>
        </p:txBody>
      </p:sp>
      <p:sp>
        <p:nvSpPr>
          <p:cNvPr id="10" name="Shape 7"/>
          <p:cNvSpPr/>
          <p:nvPr/>
        </p:nvSpPr>
        <p:spPr>
          <a:xfrm>
            <a:off x="721995" y="4925497"/>
            <a:ext cx="7699177" cy="912971"/>
          </a:xfrm>
          <a:prstGeom prst="rect">
            <a:avLst/>
          </a:prstGeom>
          <a:solidFill>
            <a:srgbClr val="000000">
              <a:alpha val="4000"/>
            </a:srgbClr>
          </a:solidFill>
          <a:ln/>
        </p:spPr>
      </p:sp>
      <p:sp>
        <p:nvSpPr>
          <p:cNvPr id="11" name="Text 8"/>
          <p:cNvSpPr/>
          <p:nvPr/>
        </p:nvSpPr>
        <p:spPr>
          <a:xfrm>
            <a:off x="927140" y="5055513"/>
            <a:ext cx="2154079" cy="326469"/>
          </a:xfrm>
          <a:prstGeom prst="rect">
            <a:avLst/>
          </a:prstGeom>
          <a:noFill/>
          <a:ln/>
        </p:spPr>
        <p:txBody>
          <a:bodyPr wrap="non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Percezione</a:t>
            </a:r>
            <a:endParaRPr lang="en-US" sz="1600" dirty="0"/>
          </a:p>
        </p:txBody>
      </p:sp>
      <p:sp>
        <p:nvSpPr>
          <p:cNvPr id="12" name="Text 9"/>
          <p:cNvSpPr/>
          <p:nvPr/>
        </p:nvSpPr>
        <p:spPr>
          <a:xfrm>
            <a:off x="3496985" y="5055513"/>
            <a:ext cx="2150269" cy="652939"/>
          </a:xfrm>
          <a:prstGeom prst="rect">
            <a:avLst/>
          </a:prstGeom>
          <a:noFill/>
          <a:ln/>
        </p:spPr>
        <p:txBody>
          <a:bodyPr wrap="squar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Arte sacra e intellettuale</a:t>
            </a:r>
            <a:endParaRPr lang="en-US" sz="1600" dirty="0"/>
          </a:p>
        </p:txBody>
      </p:sp>
      <p:sp>
        <p:nvSpPr>
          <p:cNvPr id="13" name="Text 10"/>
          <p:cNvSpPr/>
          <p:nvPr/>
        </p:nvSpPr>
        <p:spPr>
          <a:xfrm>
            <a:off x="6063020" y="5055513"/>
            <a:ext cx="2154079" cy="652939"/>
          </a:xfrm>
          <a:prstGeom prst="rect">
            <a:avLst/>
          </a:prstGeom>
          <a:noFill/>
          <a:ln/>
        </p:spPr>
        <p:txBody>
          <a:bodyPr wrap="squar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Strumento politico e sociale</a:t>
            </a:r>
            <a:endParaRPr lang="en-US" sz="1600" dirty="0"/>
          </a:p>
        </p:txBody>
      </p:sp>
      <p:sp>
        <p:nvSpPr>
          <p:cNvPr id="14" name="Shape 11"/>
          <p:cNvSpPr/>
          <p:nvPr/>
        </p:nvSpPr>
        <p:spPr>
          <a:xfrm>
            <a:off x="721995" y="5838468"/>
            <a:ext cx="7699177" cy="912971"/>
          </a:xfrm>
          <a:prstGeom prst="rect">
            <a:avLst/>
          </a:prstGeom>
          <a:solidFill>
            <a:srgbClr val="FFFFFF">
              <a:alpha val="4000"/>
            </a:srgbClr>
          </a:solidFill>
          <a:ln/>
        </p:spPr>
      </p:sp>
      <p:sp>
        <p:nvSpPr>
          <p:cNvPr id="15" name="Text 12"/>
          <p:cNvSpPr/>
          <p:nvPr/>
        </p:nvSpPr>
        <p:spPr>
          <a:xfrm>
            <a:off x="927140" y="5968484"/>
            <a:ext cx="2154079" cy="326469"/>
          </a:xfrm>
          <a:prstGeom prst="rect">
            <a:avLst/>
          </a:prstGeom>
          <a:noFill/>
          <a:ln/>
        </p:spPr>
        <p:txBody>
          <a:bodyPr wrap="non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Legame</a:t>
            </a:r>
            <a:endParaRPr lang="en-US" sz="1600" dirty="0"/>
          </a:p>
        </p:txBody>
      </p:sp>
      <p:sp>
        <p:nvSpPr>
          <p:cNvPr id="16" name="Text 13"/>
          <p:cNvSpPr/>
          <p:nvPr/>
        </p:nvSpPr>
        <p:spPr>
          <a:xfrm>
            <a:off x="3496985" y="5968484"/>
            <a:ext cx="2150269" cy="652939"/>
          </a:xfrm>
          <a:prstGeom prst="rect">
            <a:avLst/>
          </a:prstGeom>
          <a:noFill/>
          <a:ln/>
        </p:spPr>
        <p:txBody>
          <a:bodyPr wrap="squar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Filosofia e matematica</a:t>
            </a:r>
            <a:endParaRPr lang="en-US" sz="1600" dirty="0"/>
          </a:p>
        </p:txBody>
      </p:sp>
      <p:sp>
        <p:nvSpPr>
          <p:cNvPr id="17" name="Text 14"/>
          <p:cNvSpPr/>
          <p:nvPr/>
        </p:nvSpPr>
        <p:spPr>
          <a:xfrm>
            <a:off x="6063020" y="5968484"/>
            <a:ext cx="2154079" cy="652939"/>
          </a:xfrm>
          <a:prstGeom prst="rect">
            <a:avLst/>
          </a:prstGeom>
          <a:noFill/>
          <a:ln/>
        </p:spPr>
        <p:txBody>
          <a:bodyPr wrap="squar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Celebrazione dell'impero</a:t>
            </a:r>
            <a:endParaRPr lang="en-US" sz="1600" dirty="0"/>
          </a:p>
        </p:txBody>
      </p:sp>
      <p:sp>
        <p:nvSpPr>
          <p:cNvPr id="18" name="Shape 15"/>
          <p:cNvSpPr/>
          <p:nvPr/>
        </p:nvSpPr>
        <p:spPr>
          <a:xfrm>
            <a:off x="721995" y="6751439"/>
            <a:ext cx="7699177" cy="912971"/>
          </a:xfrm>
          <a:prstGeom prst="rect">
            <a:avLst/>
          </a:prstGeom>
          <a:solidFill>
            <a:srgbClr val="000000">
              <a:alpha val="4000"/>
            </a:srgbClr>
          </a:solidFill>
          <a:ln/>
        </p:spPr>
      </p:sp>
      <p:sp>
        <p:nvSpPr>
          <p:cNvPr id="19" name="Text 16"/>
          <p:cNvSpPr/>
          <p:nvPr/>
        </p:nvSpPr>
        <p:spPr>
          <a:xfrm>
            <a:off x="927140" y="6881455"/>
            <a:ext cx="2154079" cy="326469"/>
          </a:xfrm>
          <a:prstGeom prst="rect">
            <a:avLst/>
          </a:prstGeom>
          <a:noFill/>
          <a:ln/>
        </p:spPr>
        <p:txBody>
          <a:bodyPr wrap="non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Funzione primaria</a:t>
            </a:r>
            <a:endParaRPr lang="en-US" sz="1600" dirty="0"/>
          </a:p>
        </p:txBody>
      </p:sp>
      <p:sp>
        <p:nvSpPr>
          <p:cNvPr id="20" name="Text 17"/>
          <p:cNvSpPr/>
          <p:nvPr/>
        </p:nvSpPr>
        <p:spPr>
          <a:xfrm>
            <a:off x="3496985" y="6881455"/>
            <a:ext cx="2150269" cy="652939"/>
          </a:xfrm>
          <a:prstGeom prst="rect">
            <a:avLst/>
          </a:prstGeom>
          <a:noFill/>
          <a:ln/>
        </p:spPr>
        <p:txBody>
          <a:bodyPr wrap="squar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Educazione e spiritualità</a:t>
            </a:r>
            <a:endParaRPr lang="en-US" sz="1600" dirty="0"/>
          </a:p>
        </p:txBody>
      </p:sp>
      <p:sp>
        <p:nvSpPr>
          <p:cNvPr id="21" name="Text 18"/>
          <p:cNvSpPr/>
          <p:nvPr/>
        </p:nvSpPr>
        <p:spPr>
          <a:xfrm>
            <a:off x="6063020" y="6881455"/>
            <a:ext cx="2154079" cy="652939"/>
          </a:xfrm>
          <a:prstGeom prst="rect">
            <a:avLst/>
          </a:prstGeom>
          <a:noFill/>
          <a:ln/>
        </p:spPr>
        <p:txBody>
          <a:bodyPr wrap="square" lIns="0" tIns="0" rIns="0" bIns="0" rtlCol="0" anchor="t"/>
          <a:lstStyle/>
          <a:p>
            <a:pPr indent="0" marL="0">
              <a:lnSpc>
                <a:spcPts val="2550"/>
              </a:lnSpc>
              <a:buNone/>
            </a:pPr>
            <a:r>
              <a:rPr lang="en-US" sz="1600" dirty="0">
                <a:solidFill>
                  <a:srgbClr val="151617"/>
                </a:solidFill>
                <a:latin typeface="Inconsolata" pitchFamily="34" charset="0"/>
                <a:ea typeface="Inconsolata" pitchFamily="34" charset="-122"/>
                <a:cs typeface="Inconsolata" pitchFamily="34" charset="-120"/>
              </a:rPr>
              <a:t>Intrattenimento e propaganda</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1981"/>
          </a:xfrm>
          <a:prstGeom prst="rect">
            <a:avLst/>
          </a:prstGeom>
        </p:spPr>
      </p:pic>
      <p:sp>
        <p:nvSpPr>
          <p:cNvPr id="3" name="Text 0"/>
          <p:cNvSpPr/>
          <p:nvPr/>
        </p:nvSpPr>
        <p:spPr>
          <a:xfrm>
            <a:off x="598646" y="470297"/>
            <a:ext cx="7946708" cy="1069181"/>
          </a:xfrm>
          <a:prstGeom prst="rect">
            <a:avLst/>
          </a:prstGeom>
          <a:noFill/>
          <a:ln/>
        </p:spPr>
        <p:txBody>
          <a:bodyPr wrap="square" lIns="0" tIns="0" rIns="0" bIns="0" rtlCol="0" anchor="t"/>
          <a:lstStyle/>
          <a:p>
            <a:pPr indent="0" marL="0">
              <a:lnSpc>
                <a:spcPts val="4200"/>
              </a:lnSpc>
              <a:buNone/>
            </a:pPr>
            <a:r>
              <a:rPr lang="en-US" sz="3350" b="1" dirty="0">
                <a:solidFill>
                  <a:srgbClr val="151617"/>
                </a:solidFill>
                <a:latin typeface="Montserrat Black" pitchFamily="34" charset="0"/>
                <a:ea typeface="Montserrat Black" pitchFamily="34" charset="-122"/>
                <a:cs typeface="Montserrat Black" pitchFamily="34" charset="-120"/>
              </a:rPr>
              <a:t>Influenza Culturale della Musica Greca e Romana</a:t>
            </a:r>
            <a:endParaRPr lang="en-US" sz="3350" dirty="0"/>
          </a:p>
        </p:txBody>
      </p:sp>
      <p:sp>
        <p:nvSpPr>
          <p:cNvPr id="4" name="Text 1"/>
          <p:cNvSpPr/>
          <p:nvPr/>
        </p:nvSpPr>
        <p:spPr>
          <a:xfrm>
            <a:off x="598646" y="1796058"/>
            <a:ext cx="7946708" cy="821174"/>
          </a:xfrm>
          <a:prstGeom prst="rect">
            <a:avLst/>
          </a:prstGeom>
          <a:noFill/>
          <a:ln/>
        </p:spPr>
        <p:txBody>
          <a:bodyPr wrap="square" lIns="0" tIns="0" rIns="0" bIns="0" rtlCol="0" anchor="t"/>
          <a:lstStyle/>
          <a:p>
            <a:pPr indent="0" marL="0">
              <a:lnSpc>
                <a:spcPts val="2150"/>
              </a:lnSpc>
              <a:buNone/>
            </a:pPr>
            <a:r>
              <a:rPr lang="en-US" sz="1300" dirty="0">
                <a:solidFill>
                  <a:srgbClr val="151617"/>
                </a:solidFill>
                <a:latin typeface="Inconsolata" pitchFamily="34" charset="0"/>
                <a:ea typeface="Inconsolata" pitchFamily="34" charset="-122"/>
                <a:cs typeface="Inconsolata" pitchFamily="34" charset="-120"/>
              </a:rPr>
              <a:t>Entrambe le civiltà hanno lasciato un'impronta indelebile sulla musica occidentale. La teoria musicale greca ha fornito le basi per la musica classica europea, mentre la tradizione musicale romana ha influenzato la musica liturgica e cerimoniale.</a:t>
            </a:r>
            <a:endParaRPr lang="en-US" sz="1300" dirty="0"/>
          </a:p>
        </p:txBody>
      </p:sp>
      <p:sp>
        <p:nvSpPr>
          <p:cNvPr id="5" name="Shape 2"/>
          <p:cNvSpPr/>
          <p:nvPr/>
        </p:nvSpPr>
        <p:spPr>
          <a:xfrm>
            <a:off x="598646" y="3002042"/>
            <a:ext cx="384810" cy="384810"/>
          </a:xfrm>
          <a:prstGeom prst="roundRect">
            <a:avLst>
              <a:gd name="adj" fmla="val 2376"/>
            </a:avLst>
          </a:prstGeom>
          <a:solidFill>
            <a:srgbClr val="F8ECE4"/>
          </a:solidFill>
          <a:ln w="7620">
            <a:solidFill>
              <a:srgbClr val="151617"/>
            </a:solidFill>
            <a:prstDash val="solid"/>
          </a:ln>
          <a:effectLst>
            <a:outerShdw sx="100000" sy="100000" kx="0" ky="0" algn="bl" rotWithShape="0" blurRad="0" dist="15240" dir="2700000">
              <a:srgbClr val="151617">
                <a:alpha val="100000"/>
              </a:srgbClr>
            </a:outerShdw>
          </a:effectLst>
        </p:spPr>
      </p:sp>
      <p:sp>
        <p:nvSpPr>
          <p:cNvPr id="6" name="Text 3"/>
          <p:cNvSpPr/>
          <p:nvPr/>
        </p:nvSpPr>
        <p:spPr>
          <a:xfrm>
            <a:off x="737354" y="3066098"/>
            <a:ext cx="107275" cy="256580"/>
          </a:xfrm>
          <a:prstGeom prst="rect">
            <a:avLst/>
          </a:prstGeom>
          <a:noFill/>
          <a:ln/>
        </p:spPr>
        <p:txBody>
          <a:bodyPr wrap="none" lIns="0" tIns="0" rIns="0" bIns="0" rtlCol="0" anchor="t"/>
          <a:lstStyle/>
          <a:p>
            <a:pPr algn="ctr" indent="0" marL="0">
              <a:lnSpc>
                <a:spcPts val="2000"/>
              </a:lnSpc>
              <a:buNone/>
            </a:pPr>
            <a:r>
              <a:rPr lang="en-US" sz="2000" b="1" dirty="0">
                <a:solidFill>
                  <a:srgbClr val="151617"/>
                </a:solidFill>
                <a:latin typeface="Montserrat Black" pitchFamily="34" charset="0"/>
                <a:ea typeface="Montserrat Black" pitchFamily="34" charset="-122"/>
                <a:cs typeface="Montserrat Black" pitchFamily="34" charset="-120"/>
              </a:rPr>
              <a:t>1</a:t>
            </a:r>
            <a:endParaRPr lang="en-US" sz="2000" dirty="0"/>
          </a:p>
        </p:txBody>
      </p:sp>
      <p:sp>
        <p:nvSpPr>
          <p:cNvPr id="7" name="Text 4"/>
          <p:cNvSpPr/>
          <p:nvPr/>
        </p:nvSpPr>
        <p:spPr>
          <a:xfrm>
            <a:off x="1154430" y="3002042"/>
            <a:ext cx="2533412" cy="267295"/>
          </a:xfrm>
          <a:prstGeom prst="rect">
            <a:avLst/>
          </a:prstGeom>
          <a:noFill/>
          <a:ln/>
        </p:spPr>
        <p:txBody>
          <a:bodyPr wrap="none" lIns="0" tIns="0" rIns="0" bIns="0" rtlCol="0" anchor="t"/>
          <a:lstStyle/>
          <a:p>
            <a:pPr indent="0" marL="0">
              <a:lnSpc>
                <a:spcPts val="2100"/>
              </a:lnSpc>
              <a:buNone/>
            </a:pPr>
            <a:r>
              <a:rPr lang="en-US" sz="1650" b="1" dirty="0">
                <a:solidFill>
                  <a:srgbClr val="151617"/>
                </a:solidFill>
                <a:latin typeface="Montserrat Black" pitchFamily="34" charset="0"/>
                <a:ea typeface="Montserrat Black" pitchFamily="34" charset="-122"/>
                <a:cs typeface="Montserrat Black" pitchFamily="34" charset="-120"/>
              </a:rPr>
              <a:t>Teoria Musicale Greca</a:t>
            </a:r>
            <a:endParaRPr lang="en-US" sz="1650" dirty="0"/>
          </a:p>
        </p:txBody>
      </p:sp>
      <p:sp>
        <p:nvSpPr>
          <p:cNvPr id="8" name="Text 5"/>
          <p:cNvSpPr/>
          <p:nvPr/>
        </p:nvSpPr>
        <p:spPr>
          <a:xfrm>
            <a:off x="1154430" y="3371969"/>
            <a:ext cx="7390924" cy="547449"/>
          </a:xfrm>
          <a:prstGeom prst="rect">
            <a:avLst/>
          </a:prstGeom>
          <a:noFill/>
          <a:ln/>
        </p:spPr>
        <p:txBody>
          <a:bodyPr wrap="square" lIns="0" tIns="0" rIns="0" bIns="0" rtlCol="0" anchor="t"/>
          <a:lstStyle/>
          <a:p>
            <a:pPr indent="0" marL="0">
              <a:lnSpc>
                <a:spcPts val="2150"/>
              </a:lnSpc>
              <a:buNone/>
            </a:pPr>
            <a:r>
              <a:rPr lang="en-US" sz="1300" dirty="0">
                <a:solidFill>
                  <a:srgbClr val="151617"/>
                </a:solidFill>
                <a:latin typeface="Inconsolata" pitchFamily="34" charset="0"/>
                <a:ea typeface="Inconsolata" pitchFamily="34" charset="-122"/>
                <a:cs typeface="Inconsolata" pitchFamily="34" charset="-120"/>
              </a:rPr>
              <a:t>Ha gettato le fondamenta per lo sviluppo della musica classica europea, influenzando la struttura armonica e melodica.</a:t>
            </a:r>
            <a:endParaRPr lang="en-US" sz="1300" dirty="0"/>
          </a:p>
        </p:txBody>
      </p:sp>
      <p:sp>
        <p:nvSpPr>
          <p:cNvPr id="9" name="Shape 6"/>
          <p:cNvSpPr/>
          <p:nvPr/>
        </p:nvSpPr>
        <p:spPr>
          <a:xfrm>
            <a:off x="598646" y="4282797"/>
            <a:ext cx="384810" cy="384810"/>
          </a:xfrm>
          <a:prstGeom prst="roundRect">
            <a:avLst>
              <a:gd name="adj" fmla="val 2376"/>
            </a:avLst>
          </a:prstGeom>
          <a:solidFill>
            <a:srgbClr val="F8ECE4"/>
          </a:solidFill>
          <a:ln w="7620">
            <a:solidFill>
              <a:srgbClr val="151617"/>
            </a:solidFill>
            <a:prstDash val="solid"/>
          </a:ln>
          <a:effectLst>
            <a:outerShdw sx="100000" sy="100000" kx="0" ky="0" algn="bl" rotWithShape="0" blurRad="0" dist="15240" dir="2700000">
              <a:srgbClr val="151617">
                <a:alpha val="100000"/>
              </a:srgbClr>
            </a:outerShdw>
          </a:effectLst>
        </p:spPr>
      </p:sp>
      <p:sp>
        <p:nvSpPr>
          <p:cNvPr id="10" name="Text 7"/>
          <p:cNvSpPr/>
          <p:nvPr/>
        </p:nvSpPr>
        <p:spPr>
          <a:xfrm>
            <a:off x="713065" y="4346853"/>
            <a:ext cx="155972" cy="256580"/>
          </a:xfrm>
          <a:prstGeom prst="rect">
            <a:avLst/>
          </a:prstGeom>
          <a:noFill/>
          <a:ln/>
        </p:spPr>
        <p:txBody>
          <a:bodyPr wrap="none" lIns="0" tIns="0" rIns="0" bIns="0" rtlCol="0" anchor="t"/>
          <a:lstStyle/>
          <a:p>
            <a:pPr algn="ctr" indent="0" marL="0">
              <a:lnSpc>
                <a:spcPts val="2000"/>
              </a:lnSpc>
              <a:buNone/>
            </a:pPr>
            <a:r>
              <a:rPr lang="en-US" sz="2000" b="1" dirty="0">
                <a:solidFill>
                  <a:srgbClr val="151617"/>
                </a:solidFill>
                <a:latin typeface="Montserrat Black" pitchFamily="34" charset="0"/>
                <a:ea typeface="Montserrat Black" pitchFamily="34" charset="-122"/>
                <a:cs typeface="Montserrat Black" pitchFamily="34" charset="-120"/>
              </a:rPr>
              <a:t>2</a:t>
            </a:r>
            <a:endParaRPr lang="en-US" sz="2000" dirty="0"/>
          </a:p>
        </p:txBody>
      </p:sp>
      <p:sp>
        <p:nvSpPr>
          <p:cNvPr id="11" name="Text 8"/>
          <p:cNvSpPr/>
          <p:nvPr/>
        </p:nvSpPr>
        <p:spPr>
          <a:xfrm>
            <a:off x="1154430" y="4282797"/>
            <a:ext cx="2229564" cy="267295"/>
          </a:xfrm>
          <a:prstGeom prst="rect">
            <a:avLst/>
          </a:prstGeom>
          <a:noFill/>
          <a:ln/>
        </p:spPr>
        <p:txBody>
          <a:bodyPr wrap="none" lIns="0" tIns="0" rIns="0" bIns="0" rtlCol="0" anchor="t"/>
          <a:lstStyle/>
          <a:p>
            <a:pPr indent="0" marL="0">
              <a:lnSpc>
                <a:spcPts val="2100"/>
              </a:lnSpc>
              <a:buNone/>
            </a:pPr>
            <a:r>
              <a:rPr lang="en-US" sz="1650" b="1" dirty="0">
                <a:solidFill>
                  <a:srgbClr val="151617"/>
                </a:solidFill>
                <a:latin typeface="Montserrat Black" pitchFamily="34" charset="0"/>
                <a:ea typeface="Montserrat Black" pitchFamily="34" charset="-122"/>
                <a:cs typeface="Montserrat Black" pitchFamily="34" charset="-120"/>
              </a:rPr>
              <a:t>Tradizione Romana</a:t>
            </a:r>
            <a:endParaRPr lang="en-US" sz="1650" dirty="0"/>
          </a:p>
        </p:txBody>
      </p:sp>
      <p:sp>
        <p:nvSpPr>
          <p:cNvPr id="12" name="Text 9"/>
          <p:cNvSpPr/>
          <p:nvPr/>
        </p:nvSpPr>
        <p:spPr>
          <a:xfrm>
            <a:off x="1154430" y="4652724"/>
            <a:ext cx="7390924" cy="547449"/>
          </a:xfrm>
          <a:prstGeom prst="rect">
            <a:avLst/>
          </a:prstGeom>
          <a:noFill/>
          <a:ln/>
        </p:spPr>
        <p:txBody>
          <a:bodyPr wrap="square" lIns="0" tIns="0" rIns="0" bIns="0" rtlCol="0" anchor="t"/>
          <a:lstStyle/>
          <a:p>
            <a:pPr indent="0" marL="0">
              <a:lnSpc>
                <a:spcPts val="2150"/>
              </a:lnSpc>
              <a:buNone/>
            </a:pPr>
            <a:r>
              <a:rPr lang="en-US" sz="1300" dirty="0">
                <a:solidFill>
                  <a:srgbClr val="151617"/>
                </a:solidFill>
                <a:latin typeface="Inconsolata" pitchFamily="34" charset="0"/>
                <a:ea typeface="Inconsolata" pitchFamily="34" charset="-122"/>
                <a:cs typeface="Inconsolata" pitchFamily="34" charset="-120"/>
              </a:rPr>
              <a:t>Ha avuto un impatto significativo sulla musica liturgica e cerimoniale, specialmente nel contesto della Chiesa cristiana primitiva.</a:t>
            </a:r>
            <a:endParaRPr lang="en-US" sz="1300" dirty="0"/>
          </a:p>
        </p:txBody>
      </p:sp>
      <p:sp>
        <p:nvSpPr>
          <p:cNvPr id="13" name="Shape 10"/>
          <p:cNvSpPr/>
          <p:nvPr/>
        </p:nvSpPr>
        <p:spPr>
          <a:xfrm>
            <a:off x="598646" y="5563553"/>
            <a:ext cx="384810" cy="384810"/>
          </a:xfrm>
          <a:prstGeom prst="roundRect">
            <a:avLst>
              <a:gd name="adj" fmla="val 2376"/>
            </a:avLst>
          </a:prstGeom>
          <a:solidFill>
            <a:srgbClr val="F8ECE4"/>
          </a:solidFill>
          <a:ln w="7620">
            <a:solidFill>
              <a:srgbClr val="151617"/>
            </a:solidFill>
            <a:prstDash val="solid"/>
          </a:ln>
          <a:effectLst>
            <a:outerShdw sx="100000" sy="100000" kx="0" ky="0" algn="bl" rotWithShape="0" blurRad="0" dist="15240" dir="2700000">
              <a:srgbClr val="151617">
                <a:alpha val="100000"/>
              </a:srgbClr>
            </a:outerShdw>
          </a:effectLst>
        </p:spPr>
      </p:sp>
      <p:sp>
        <p:nvSpPr>
          <p:cNvPr id="14" name="Text 11"/>
          <p:cNvSpPr/>
          <p:nvPr/>
        </p:nvSpPr>
        <p:spPr>
          <a:xfrm>
            <a:off x="712232" y="5627608"/>
            <a:ext cx="157520" cy="256580"/>
          </a:xfrm>
          <a:prstGeom prst="rect">
            <a:avLst/>
          </a:prstGeom>
          <a:noFill/>
          <a:ln/>
        </p:spPr>
        <p:txBody>
          <a:bodyPr wrap="none" lIns="0" tIns="0" rIns="0" bIns="0" rtlCol="0" anchor="t"/>
          <a:lstStyle/>
          <a:p>
            <a:pPr algn="ctr" indent="0" marL="0">
              <a:lnSpc>
                <a:spcPts val="2000"/>
              </a:lnSpc>
              <a:buNone/>
            </a:pPr>
            <a:r>
              <a:rPr lang="en-US" sz="2000" b="1" dirty="0">
                <a:solidFill>
                  <a:srgbClr val="151617"/>
                </a:solidFill>
                <a:latin typeface="Montserrat Black" pitchFamily="34" charset="0"/>
                <a:ea typeface="Montserrat Black" pitchFamily="34" charset="-122"/>
                <a:cs typeface="Montserrat Black" pitchFamily="34" charset="-120"/>
              </a:rPr>
              <a:t>3</a:t>
            </a:r>
            <a:endParaRPr lang="en-US" sz="2000" dirty="0"/>
          </a:p>
        </p:txBody>
      </p:sp>
      <p:sp>
        <p:nvSpPr>
          <p:cNvPr id="15" name="Text 12"/>
          <p:cNvSpPr/>
          <p:nvPr/>
        </p:nvSpPr>
        <p:spPr>
          <a:xfrm>
            <a:off x="1154430" y="5563553"/>
            <a:ext cx="2182297" cy="267295"/>
          </a:xfrm>
          <a:prstGeom prst="rect">
            <a:avLst/>
          </a:prstGeom>
          <a:noFill/>
          <a:ln/>
        </p:spPr>
        <p:txBody>
          <a:bodyPr wrap="none" lIns="0" tIns="0" rIns="0" bIns="0" rtlCol="0" anchor="t"/>
          <a:lstStyle/>
          <a:p>
            <a:pPr indent="0" marL="0">
              <a:lnSpc>
                <a:spcPts val="2100"/>
              </a:lnSpc>
              <a:buNone/>
            </a:pPr>
            <a:r>
              <a:rPr lang="en-US" sz="1650" b="1" dirty="0">
                <a:solidFill>
                  <a:srgbClr val="151617"/>
                </a:solidFill>
                <a:latin typeface="Montserrat Black" pitchFamily="34" charset="0"/>
                <a:ea typeface="Montserrat Black" pitchFamily="34" charset="-122"/>
                <a:cs typeface="Montserrat Black" pitchFamily="34" charset="-120"/>
              </a:rPr>
              <a:t>Strumenti Musicali</a:t>
            </a:r>
            <a:endParaRPr lang="en-US" sz="1650" dirty="0"/>
          </a:p>
        </p:txBody>
      </p:sp>
      <p:sp>
        <p:nvSpPr>
          <p:cNvPr id="16" name="Text 13"/>
          <p:cNvSpPr/>
          <p:nvPr/>
        </p:nvSpPr>
        <p:spPr>
          <a:xfrm>
            <a:off x="1154430" y="5933480"/>
            <a:ext cx="7390924" cy="547449"/>
          </a:xfrm>
          <a:prstGeom prst="rect">
            <a:avLst/>
          </a:prstGeom>
          <a:noFill/>
          <a:ln/>
        </p:spPr>
        <p:txBody>
          <a:bodyPr wrap="square" lIns="0" tIns="0" rIns="0" bIns="0" rtlCol="0" anchor="t"/>
          <a:lstStyle/>
          <a:p>
            <a:pPr indent="0" marL="0">
              <a:lnSpc>
                <a:spcPts val="2150"/>
              </a:lnSpc>
              <a:buNone/>
            </a:pPr>
            <a:r>
              <a:rPr lang="en-US" sz="1300" dirty="0">
                <a:solidFill>
                  <a:srgbClr val="151617"/>
                </a:solidFill>
                <a:latin typeface="Inconsolata" pitchFamily="34" charset="0"/>
                <a:ea typeface="Inconsolata" pitchFamily="34" charset="-122"/>
                <a:cs typeface="Inconsolata" pitchFamily="34" charset="-120"/>
              </a:rPr>
              <a:t>Molti strumenti moderni hanno le loro radici negli antichi strumenti greci e romani, evolvendosi nel corso dei secoli.</a:t>
            </a:r>
            <a:endParaRPr lang="en-US" sz="1300" dirty="0"/>
          </a:p>
        </p:txBody>
      </p:sp>
      <p:sp>
        <p:nvSpPr>
          <p:cNvPr id="17" name="Shape 14"/>
          <p:cNvSpPr/>
          <p:nvPr/>
        </p:nvSpPr>
        <p:spPr>
          <a:xfrm>
            <a:off x="598646" y="6844308"/>
            <a:ext cx="384810" cy="384810"/>
          </a:xfrm>
          <a:prstGeom prst="roundRect">
            <a:avLst>
              <a:gd name="adj" fmla="val 2376"/>
            </a:avLst>
          </a:prstGeom>
          <a:solidFill>
            <a:srgbClr val="F8ECE4"/>
          </a:solidFill>
          <a:ln w="7620">
            <a:solidFill>
              <a:srgbClr val="151617"/>
            </a:solidFill>
            <a:prstDash val="solid"/>
          </a:ln>
          <a:effectLst>
            <a:outerShdw sx="100000" sy="100000" kx="0" ky="0" algn="bl" rotWithShape="0" blurRad="0" dist="15240" dir="2700000">
              <a:srgbClr val="151617">
                <a:alpha val="100000"/>
              </a:srgbClr>
            </a:outerShdw>
          </a:effectLst>
        </p:spPr>
      </p:sp>
      <p:sp>
        <p:nvSpPr>
          <p:cNvPr id="18" name="Text 15"/>
          <p:cNvSpPr/>
          <p:nvPr/>
        </p:nvSpPr>
        <p:spPr>
          <a:xfrm>
            <a:off x="699730" y="6908363"/>
            <a:ext cx="182642" cy="256580"/>
          </a:xfrm>
          <a:prstGeom prst="rect">
            <a:avLst/>
          </a:prstGeom>
          <a:noFill/>
          <a:ln/>
        </p:spPr>
        <p:txBody>
          <a:bodyPr wrap="none" lIns="0" tIns="0" rIns="0" bIns="0" rtlCol="0" anchor="t"/>
          <a:lstStyle/>
          <a:p>
            <a:pPr algn="ctr" indent="0" marL="0">
              <a:lnSpc>
                <a:spcPts val="2000"/>
              </a:lnSpc>
              <a:buNone/>
            </a:pPr>
            <a:r>
              <a:rPr lang="en-US" sz="2000" b="1" dirty="0">
                <a:solidFill>
                  <a:srgbClr val="151617"/>
                </a:solidFill>
                <a:latin typeface="Montserrat Black" pitchFamily="34" charset="0"/>
                <a:ea typeface="Montserrat Black" pitchFamily="34" charset="-122"/>
                <a:cs typeface="Montserrat Black" pitchFamily="34" charset="-120"/>
              </a:rPr>
              <a:t>4</a:t>
            </a:r>
            <a:endParaRPr lang="en-US" sz="2000" dirty="0"/>
          </a:p>
        </p:txBody>
      </p:sp>
      <p:sp>
        <p:nvSpPr>
          <p:cNvPr id="19" name="Text 16"/>
          <p:cNvSpPr/>
          <p:nvPr/>
        </p:nvSpPr>
        <p:spPr>
          <a:xfrm>
            <a:off x="1154430" y="6844308"/>
            <a:ext cx="2264569" cy="267295"/>
          </a:xfrm>
          <a:prstGeom prst="rect">
            <a:avLst/>
          </a:prstGeom>
          <a:noFill/>
          <a:ln/>
        </p:spPr>
        <p:txBody>
          <a:bodyPr wrap="none" lIns="0" tIns="0" rIns="0" bIns="0" rtlCol="0" anchor="t"/>
          <a:lstStyle/>
          <a:p>
            <a:pPr indent="0" marL="0">
              <a:lnSpc>
                <a:spcPts val="2100"/>
              </a:lnSpc>
              <a:buNone/>
            </a:pPr>
            <a:r>
              <a:rPr lang="en-US" sz="1650" b="1" dirty="0">
                <a:solidFill>
                  <a:srgbClr val="151617"/>
                </a:solidFill>
                <a:latin typeface="Montserrat Black" pitchFamily="34" charset="0"/>
                <a:ea typeface="Montserrat Black" pitchFamily="34" charset="-122"/>
                <a:cs typeface="Montserrat Black" pitchFamily="34" charset="-120"/>
              </a:rPr>
              <a:t>Notazione Musicale</a:t>
            </a:r>
            <a:endParaRPr lang="en-US" sz="1650" dirty="0"/>
          </a:p>
        </p:txBody>
      </p:sp>
      <p:sp>
        <p:nvSpPr>
          <p:cNvPr id="20" name="Text 17"/>
          <p:cNvSpPr/>
          <p:nvPr/>
        </p:nvSpPr>
        <p:spPr>
          <a:xfrm>
            <a:off x="1154430" y="7214235"/>
            <a:ext cx="7390924" cy="547449"/>
          </a:xfrm>
          <a:prstGeom prst="rect">
            <a:avLst/>
          </a:prstGeom>
          <a:noFill/>
          <a:ln/>
        </p:spPr>
        <p:txBody>
          <a:bodyPr wrap="square" lIns="0" tIns="0" rIns="0" bIns="0" rtlCol="0" anchor="t"/>
          <a:lstStyle/>
          <a:p>
            <a:pPr indent="0" marL="0">
              <a:lnSpc>
                <a:spcPts val="2150"/>
              </a:lnSpc>
              <a:buNone/>
            </a:pPr>
            <a:r>
              <a:rPr lang="en-US" sz="1300" dirty="0">
                <a:solidFill>
                  <a:srgbClr val="151617"/>
                </a:solidFill>
                <a:latin typeface="Inconsolata" pitchFamily="34" charset="0"/>
                <a:ea typeface="Inconsolata" pitchFamily="34" charset="-122"/>
                <a:cs typeface="Inconsolata" pitchFamily="34" charset="-120"/>
              </a:rPr>
              <a:t>Il sistema di notazione romano ha contribuito allo sviluppo dei sistemi di scrittura musicale successivi.</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2024-10-16T13:14:05Z</dcterms:created>
  <dcterms:modified xsi:type="dcterms:W3CDTF">2024-10-16T13:14:05Z</dcterms:modified>
</cp:coreProperties>
</file>