
<file path=[Content_Types].xml><?xml version="1.0" encoding="utf-8"?>
<Types xmlns="http://schemas.openxmlformats.org/package/2006/content-types">
  <Default Extension="fntdata" ContentType="application/x-fontdata"/>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Lst>
  <p:notesMasterIdLst>
    <p:notesMasterId r:id="rId12"/>
  </p:notesMasterIdLst>
  <p:sldSz cx="14630400" cy="8229600"/>
  <p:notesSz cx="8229600" cy="14630400"/>
  <p:embeddedFontLst>
    <p:embeddedFont>
      <p:font typeface="Unbounded"/>
      <p:regular r:id="rId17"/>
    </p:embeddedFont>
    <p:embeddedFont>
      <p:font typeface="Unbounded"/>
      <p:regular r:id="rId18"/>
    </p:embeddedFont>
    <p:embeddedFont>
      <p:font typeface="Open Sans"/>
      <p:regular r:id="rId19"/>
    </p:embeddedFont>
    <p:embeddedFont>
      <p:font typeface="Open Sans"/>
      <p:regular r:id="rId20"/>
    </p:embeddedFont>
    <p:embeddedFont>
      <p:font typeface="Open Sans"/>
      <p:regular r:id="rId21"/>
    </p:embeddedFont>
    <p:embeddedFont>
      <p:font typeface="Open Sans"/>
      <p:regular r:id="rId22"/>
    </p:embeddedFont>
  </p:embeddedFontLst>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notesMaster" Target="notesMasters/notesMaster1.xml"/><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7" Type="http://schemas.openxmlformats.org/officeDocument/2006/relationships/font" Target="fonts/font1.fntdata"/><Relationship Id="rId18" Type="http://schemas.openxmlformats.org/officeDocument/2006/relationships/font" Target="fonts/font2.fntdata"/><Relationship Id="rId19" Type="http://schemas.openxmlformats.org/officeDocument/2006/relationships/font" Target="fonts/font3.fntdata"/><Relationship Id="rId20" Type="http://schemas.openxmlformats.org/officeDocument/2006/relationships/font" Target="fonts/font4.fntdata"/><Relationship Id="rId21" Type="http://schemas.openxmlformats.org/officeDocument/2006/relationships/font" Target="fonts/font5.fntdata"/><Relationship Id="rId22" Type="http://schemas.openxmlformats.org/officeDocument/2006/relationships/font" Target="fonts/font6.fntdata"/></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Repubblica di Platone è uno dei testi fondamentali della filosofia occidentale, scritto nel IV secolo a.C.
È un'opera in forma di dialogo, con Socrate come protagonista, che discute con altri personaggi su temi profondi come la giustizia, la politica, l'educazione e la natura dell'anima.
Il dialogo esplora queste idee in modo approfondito e dettagliato, offrendo una visione completa del pensiero di Platone.
Quest'opera è considerata una pietra miliare della filosofia per il suo contributo alla comprensione di concetti chiave come la giustizia e il ruolo dello Stato.
Attraverso questo viaggio nella conoscenza, gli ascoltatori avranno l'opportunità di immergersi in uno dei testi più influenti della filosofia antica.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 Repubblica va letta perchè 
Sviluppa la capacità di analizzare e valutare idee complesse.
perchè  I simboli platonici hanno ispirato artisti per secoli.
perchè le domande di Platone rimangono attuali dopo 2400 anni.</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È un'opera in forma di dialogo, con Socrate come protagonista, che discute con altri personaggi su temi profondi come la giustizia, la politica, l'educazione e la natura dell'anima.
Il dialogo esplora queste idee in modo approfondito e dettagliato, offrendo una visione completa del pensiero di Platone.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 cuore dell'opera è la ricerca della giustizia: cos'è e come si può realizzare in una società ben ordinata? Platone immagina una città ideale, la polis giusta, in cui ogni individuo svolge il ruolo più adatto alle sue capacità, garantendo così armonia e ordine.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spiegare questa idea, introduce il famoso mito delle tre classi sociali:
I governanti, che sono i filosofi e devono guidare con saggezza.
I guerrieri, che proteggono la città.
I produttori, che si occupano di agricoltura, artigianato e commercio.
Platone sostiene che solo i filosofi dovrebbero governare, perché sono gli unici in grado di conoscere il bene e di prendere decisioni giuste.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 altro elemento fondamentale de La Repubblica è il mito della caverna, una potente metafora sulla conoscenza. Platone descrive degli uomini incatenati in una caverna fin dalla nascita, costretti a vedere solo ombre proiettate su una parete. Uno di loro riesce a liberarsi, esce all'aperto e scopre la vera realtà. Quando torna nella caverna per raccontare la verità agli altri, questi lo rifiutano e lo deridono.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Questo mito rappresenta il percorso della conoscenza: la maggior parte delle persone vive nell'ignoranza (la caverna), mentre il filosofo, attraverso la ragione, riesce a vedere la vera realtà, che Platone chiama mondo delle Idee.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L'obiettivo della filosofia è dunque guidare le persone fuori dall'oscurità dell'ignoranza verso la luce della verità.</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Per Platone, l'educazione è fondamentale per costruire una società giusta. Propone un sistema educativo rigoroso che forma i futuri governanti, basato su musica, ginnastica, matematica e filosofia. Solo chi raggiunge la piena conoscenza può aspirare a governare.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Dal mito derivano alcune questioni fondamentali:
Cosa significa essere giusti nella società contemporanea
Chi dovrebbe governare oggi? Quali competenze sono necessarie?
Come distinguiamo la verità dalle "ombre" nell'era dell'informazione?</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0-1.png"/><Relationship Id="rId3"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11-1.png"/><Relationship Id="rId3"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2-1.png"/><Relationship Id="rId3"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3-1.png"/><Relationship Id="rId3"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4-1.png"/><Relationship Id="rId3"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5-1.png"/><Relationship Id="rId3"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6-1.png"/><Relationship Id="rId3"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7-1.png"/><Relationship Id="rId3"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8-1.png"/><Relationship Id="rId3"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hyperlink" Target="https://gamma.app/?utm_source=made-with-gamma" TargetMode="External"/><Relationship Id="rId1" Type="http://schemas.openxmlformats.org/officeDocument/2006/relationships/image" Target="../media/image-1009-1.png"/><Relationship Id="rId3"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D6F5EE"/>
          </a:solidFill>
          <a:ln/>
        </p:spPr>
      </p:sp>
      <p:sp>
        <p:nvSpPr>
          <p:cNvPr id="3" name="Shape 1"/>
          <p:cNvSpPr/>
          <p:nvPr/>
        </p:nvSpPr>
        <p:spPr>
          <a:xfrm>
            <a:off x="0" y="0"/>
            <a:ext cx="14630400" cy="8229600"/>
          </a:xfrm>
          <a:prstGeom prst="rect">
            <a:avLst/>
          </a:prstGeom>
          <a:solidFill>
            <a:srgbClr val="FFFFFF"/>
          </a:solidFill>
          <a:ln/>
        </p:spPr>
      </p:sp>
      <p:pic>
        <p:nvPicPr>
          <p:cNvPr id="4" name="Image 0" descr="preencoded.png">
            <a:hlinkClick r:id="rId2" tooltip=""/>
          </p:cNvPr>
          <p:cNvPicPr>
            <a:picLocks noChangeAspect="1"/>
          </p:cNvPicPr>
          <p:nvPr/>
        </p:nvPicPr>
        <p:blipFill>
          <a:blip r:embed="rId1"/>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png"/><Relationship Id="rId2" Type="http://schemas.openxmlformats.org/officeDocument/2006/relationships/image" Target="../media/image-1-2.png"/><Relationship Id="rId3" Type="http://schemas.openxmlformats.org/officeDocument/2006/relationships/slideLayout" Target="../slideLayouts/slideLayout2.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png"/><Relationship Id="rId3" Type="http://schemas.openxmlformats.org/officeDocument/2006/relationships/image" Target="../media/image-10-3.png"/><Relationship Id="rId4" Type="http://schemas.openxmlformats.org/officeDocument/2006/relationships/slideLayout" Target="../slideLayouts/slideLayout11.xml"/><Relationship Id="rId5" Type="http://schemas.openxmlformats.org/officeDocument/2006/relationships/notesSlide" Target="../notesSlides/notesSlide10.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slideLayout" Target="../slideLayouts/slideLayout3.xml"/><Relationship Id="rId3"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slideLayout" Target="../slideLayouts/slideLayout4.xml"/><Relationship Id="rId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png"/><Relationship Id="rId3" Type="http://schemas.openxmlformats.org/officeDocument/2006/relationships/image" Target="../media/image-4-3.png"/><Relationship Id="rId4" Type="http://schemas.openxmlformats.org/officeDocument/2006/relationships/slideLayout" Target="../slideLayouts/slideLayout5.xml"/><Relationship Id="rId5"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slideLayout" Target="../slideLayouts/slideLayout6.xml"/><Relationship Id="rId3"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pn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7" Type="http://schemas.openxmlformats.org/officeDocument/2006/relationships/slideLayout" Target="../slideLayouts/slideLayout7.xml"/><Relationship Id="rId8"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png"/><Relationship Id="rId4" Type="http://schemas.openxmlformats.org/officeDocument/2006/relationships/slideLayout" Target="../slideLayouts/slideLayout8.xml"/><Relationship Id="rId5"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slideLayout" Target="../slideLayouts/slideLayout9.xml"/><Relationship Id="rId3"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png"/><Relationship Id="rId4" Type="http://schemas.openxmlformats.org/officeDocument/2006/relationships/image" Target="../media/image-9-4.png"/><Relationship Id="rId5" Type="http://schemas.openxmlformats.org/officeDocument/2006/relationships/slideLayout" Target="../slideLayouts/slideLayout10.xml"/><Relationship Id="rId6"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184083"/>
            <a:ext cx="7556421" cy="1417558"/>
          </a:xfrm>
          <a:prstGeom prst="rect">
            <a:avLst/>
          </a:prstGeom>
          <a:noFill/>
          <a:ln/>
        </p:spPr>
        <p:txBody>
          <a:bodyPr wrap="square" lIns="0" tIns="0" rIns="0" bIns="0" rtlCol="0" anchor="t"/>
          <a:lstStyle/>
          <a:p>
            <a:pP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La Repubblica di Platone</a:t>
            </a:r>
            <a:endParaRPr lang="en-US" sz="4450" dirty="0"/>
          </a:p>
        </p:txBody>
      </p:sp>
      <p:sp>
        <p:nvSpPr>
          <p:cNvPr id="4" name="Text 1"/>
          <p:cNvSpPr/>
          <p:nvPr/>
        </p:nvSpPr>
        <p:spPr>
          <a:xfrm>
            <a:off x="6280190" y="3941802"/>
            <a:ext cx="7556421" cy="1451610"/>
          </a:xfrm>
          <a:prstGeom prst="rect">
            <a:avLst/>
          </a:prstGeom>
          <a:noFill/>
          <a:ln/>
        </p:spPr>
        <p:txBody>
          <a:bodyPr wrap="square" lIns="0" tIns="0" rIns="0" bIns="0" rtlCol="0" anchor="t"/>
          <a:lstStyle/>
          <a:p>
            <a:pPr indent="0" marL="0">
              <a:lnSpc>
                <a:spcPts val="2850"/>
              </a:lnSpc>
              <a:buNone/>
            </a:pPr>
            <a:r>
              <a:rPr lang="en-US" sz="1750" dirty="0">
                <a:solidFill>
                  <a:srgbClr val="333F70"/>
                </a:solidFill>
                <a:latin typeface="Open Sans" pitchFamily="34" charset="0"/>
                <a:ea typeface="Open Sans" pitchFamily="34" charset="-122"/>
                <a:cs typeface="Open Sans" pitchFamily="34" charset="-120"/>
              </a:rPr>
              <a:t>Un viaggio nella giustizia e nella conoscenza attraverso una delle opere più importanti della filosofia occidentale. Scritta nel IV secolo a.C., quest'opera in forma di dialogo esplora temi profondi come la giustizia, la politica e l'educazione.</a:t>
            </a:r>
            <a:endParaRPr lang="en-US" sz="1750" dirty="0"/>
          </a:p>
        </p:txBody>
      </p:sp>
      <p:sp>
        <p:nvSpPr>
          <p:cNvPr id="5" name="Shape 2"/>
          <p:cNvSpPr/>
          <p:nvPr/>
        </p:nvSpPr>
        <p:spPr>
          <a:xfrm>
            <a:off x="6280190" y="5665470"/>
            <a:ext cx="362903" cy="362903"/>
          </a:xfrm>
          <a:prstGeom prst="roundRect">
            <a:avLst>
              <a:gd name="adj" fmla="val 25194296"/>
            </a:avLst>
          </a:prstGeom>
          <a:noFill/>
          <a:ln w="7620">
            <a:solidFill>
              <a:srgbClr val="FFFFFF"/>
            </a:solidFill>
            <a:prstDash val="solid"/>
          </a:ln>
        </p:spPr>
      </p:sp>
      <p:pic>
        <p:nvPicPr>
          <p:cNvPr id="6" name="Image 1" descr="preencoded.png">    </p:cNvPr>
          <p:cNvPicPr>
            <a:picLocks noChangeAspect="1"/>
          </p:cNvPicPr>
          <p:nvPr/>
        </p:nvPicPr>
        <p:blipFill>
          <a:blip r:embed="rId2"/>
          <a:stretch>
            <a:fillRect/>
          </a:stretch>
        </p:blipFill>
        <p:spPr>
          <a:xfrm>
            <a:off x="6287810" y="5673090"/>
            <a:ext cx="347663" cy="347663"/>
          </a:xfrm>
          <a:prstGeom prst="rect">
            <a:avLst/>
          </a:prstGeom>
        </p:spPr>
      </p:pic>
      <p:sp>
        <p:nvSpPr>
          <p:cNvPr id="7" name="Text 3"/>
          <p:cNvSpPr/>
          <p:nvPr/>
        </p:nvSpPr>
        <p:spPr>
          <a:xfrm>
            <a:off x="6756440" y="5648563"/>
            <a:ext cx="3030974" cy="396835"/>
          </a:xfrm>
          <a:prstGeom prst="rect">
            <a:avLst/>
          </a:prstGeom>
          <a:noFill/>
          <a:ln/>
        </p:spPr>
        <p:txBody>
          <a:bodyPr wrap="none" lIns="0" tIns="0" rIns="0" bIns="0" rtlCol="0" anchor="t"/>
          <a:lstStyle/>
          <a:p>
            <a:pPr algn="l" indent="0" marL="0">
              <a:lnSpc>
                <a:spcPts val="3100"/>
              </a:lnSpc>
              <a:buNone/>
            </a:pPr>
            <a:r>
              <a:rPr lang="en-US" sz="2200" b="1" dirty="0">
                <a:solidFill>
                  <a:srgbClr val="333F70"/>
                </a:solidFill>
                <a:latin typeface="Open Sans Bold" pitchFamily="34" charset="0"/>
                <a:ea typeface="Open Sans Bold" pitchFamily="34" charset="-122"/>
                <a:cs typeface="Open Sans Bold" pitchFamily="34" charset="-120"/>
              </a:rPr>
              <a:t>by Annagilda Cacozza</a:t>
            </a:r>
            <a:endParaRPr lang="en-US" sz="22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spTree>
      <p:nvGrpSpPr>
        <p:cNvPr id="1" name=""/>
        <p:cNvGrpSpPr/>
        <p:nvPr/>
      </p:nvGrpSpPr>
      <p:grpSpPr>
        <a:xfrm>
          <a:off x="0" y="0"/>
          <a:ext cx="0" cy="0"/>
          <a:chOff x="0" y="0"/>
          <a:chExt cx="0" cy="0"/>
        </a:xfrm>
      </p:grpSpPr>
      <p:sp>
        <p:nvSpPr>
          <p:cNvPr id="2" name="Text 0"/>
          <p:cNvSpPr/>
          <p:nvPr/>
        </p:nvSpPr>
        <p:spPr>
          <a:xfrm>
            <a:off x="793790" y="1333143"/>
            <a:ext cx="10643354" cy="708779"/>
          </a:xfrm>
          <a:prstGeom prst="rect">
            <a:avLst/>
          </a:prstGeom>
          <a:noFill/>
          <a:ln/>
        </p:spPr>
        <p:txBody>
          <a:bodyPr wrap="none" lIns="0" tIns="0" rIns="0" bIns="0" rtlCol="0" anchor="t"/>
          <a:lstStyle/>
          <a:p>
            <a:pP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Perché Leggere La Repubblica</a:t>
            </a:r>
            <a:endParaRPr lang="en-US" sz="4450" dirty="0"/>
          </a:p>
        </p:txBody>
      </p:sp>
      <p:pic>
        <p:nvPicPr>
          <p:cNvPr id="3" name="Image 0" descr="preencoded.png">    </p:cNvPr>
          <p:cNvPicPr>
            <a:picLocks noChangeAspect="1"/>
          </p:cNvPicPr>
          <p:nvPr/>
        </p:nvPicPr>
        <p:blipFill>
          <a:blip r:embed="rId1"/>
          <a:stretch>
            <a:fillRect/>
          </a:stretch>
        </p:blipFill>
        <p:spPr>
          <a:xfrm>
            <a:off x="793790" y="2495550"/>
            <a:ext cx="4120753" cy="2546747"/>
          </a:xfrm>
          <a:prstGeom prst="rect">
            <a:avLst/>
          </a:prstGeom>
        </p:spPr>
      </p:pic>
      <p:sp>
        <p:nvSpPr>
          <p:cNvPr id="4" name="Text 1"/>
          <p:cNvSpPr/>
          <p:nvPr/>
        </p:nvSpPr>
        <p:spPr>
          <a:xfrm>
            <a:off x="793790" y="532578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Pensiero Critico</a:t>
            </a:r>
            <a:endParaRPr lang="en-US" sz="2200" dirty="0"/>
          </a:p>
        </p:txBody>
      </p:sp>
      <p:sp>
        <p:nvSpPr>
          <p:cNvPr id="5" name="Text 2"/>
          <p:cNvSpPr/>
          <p:nvPr/>
        </p:nvSpPr>
        <p:spPr>
          <a:xfrm>
            <a:off x="793790" y="5816203"/>
            <a:ext cx="4120753"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Sviluppa la capacità di analizzare e valutare idee complesse.</a:t>
            </a:r>
            <a:endParaRPr lang="en-US" sz="1750" dirty="0"/>
          </a:p>
        </p:txBody>
      </p:sp>
      <p:pic>
        <p:nvPicPr>
          <p:cNvPr id="6" name="Image 1" descr="preencoded.png">    </p:cNvPr>
          <p:cNvPicPr>
            <a:picLocks noChangeAspect="1"/>
          </p:cNvPicPr>
          <p:nvPr/>
        </p:nvPicPr>
        <p:blipFill>
          <a:blip r:embed="rId2"/>
          <a:stretch>
            <a:fillRect/>
          </a:stretch>
        </p:blipFill>
        <p:spPr>
          <a:xfrm>
            <a:off x="5254704" y="2495550"/>
            <a:ext cx="4120872" cy="2546866"/>
          </a:xfrm>
          <a:prstGeom prst="rect">
            <a:avLst/>
          </a:prstGeom>
        </p:spPr>
      </p:pic>
      <p:sp>
        <p:nvSpPr>
          <p:cNvPr id="7" name="Text 3"/>
          <p:cNvSpPr/>
          <p:nvPr/>
        </p:nvSpPr>
        <p:spPr>
          <a:xfrm>
            <a:off x="5254704" y="5325904"/>
            <a:ext cx="3626644"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Ispirazione Artistica</a:t>
            </a:r>
            <a:endParaRPr lang="en-US" sz="2200" dirty="0"/>
          </a:p>
        </p:txBody>
      </p:sp>
      <p:sp>
        <p:nvSpPr>
          <p:cNvPr id="8" name="Text 4"/>
          <p:cNvSpPr/>
          <p:nvPr/>
        </p:nvSpPr>
        <p:spPr>
          <a:xfrm>
            <a:off x="5254704" y="5816322"/>
            <a:ext cx="4120872"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I simboli platonici hanno ispirato artisti per secoli.</a:t>
            </a:r>
            <a:endParaRPr lang="en-US" sz="1750" dirty="0"/>
          </a:p>
        </p:txBody>
      </p:sp>
      <p:pic>
        <p:nvPicPr>
          <p:cNvPr id="9" name="Image 2" descr="preencoded.png">    </p:cNvPr>
          <p:cNvPicPr>
            <a:picLocks noChangeAspect="1"/>
          </p:cNvPicPr>
          <p:nvPr/>
        </p:nvPicPr>
        <p:blipFill>
          <a:blip r:embed="rId3"/>
          <a:stretch>
            <a:fillRect/>
          </a:stretch>
        </p:blipFill>
        <p:spPr>
          <a:xfrm>
            <a:off x="9715738" y="2495550"/>
            <a:ext cx="4120753" cy="2546747"/>
          </a:xfrm>
          <a:prstGeom prst="rect">
            <a:avLst/>
          </a:prstGeom>
        </p:spPr>
      </p:pic>
      <p:sp>
        <p:nvSpPr>
          <p:cNvPr id="10" name="Text 5"/>
          <p:cNvSpPr/>
          <p:nvPr/>
        </p:nvSpPr>
        <p:spPr>
          <a:xfrm>
            <a:off x="9715738" y="5325785"/>
            <a:ext cx="4120753" cy="708660"/>
          </a:xfrm>
          <a:prstGeom prst="rect">
            <a:avLst/>
          </a:prstGeom>
          <a:noFill/>
          <a:ln/>
        </p:spPr>
        <p:txBody>
          <a:bodyPr wrap="squar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Rilevanza Contemporanea</a:t>
            </a:r>
            <a:endParaRPr lang="en-US" sz="2200" dirty="0"/>
          </a:p>
        </p:txBody>
      </p:sp>
      <p:sp>
        <p:nvSpPr>
          <p:cNvPr id="11" name="Text 6"/>
          <p:cNvSpPr/>
          <p:nvPr/>
        </p:nvSpPr>
        <p:spPr>
          <a:xfrm>
            <a:off x="9715738" y="6170533"/>
            <a:ext cx="4120753"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Le domande di Platone rimangono attuali dopo 2400 anni.</a:t>
            </a:r>
            <a:endParaRPr lang="en-US" sz="175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9144000" y="0"/>
            <a:ext cx="5486400" cy="8229600"/>
          </a:xfrm>
          <a:prstGeom prst="rect">
            <a:avLst/>
          </a:prstGeom>
        </p:spPr>
      </p:pic>
      <p:sp>
        <p:nvSpPr>
          <p:cNvPr id="3" name="Text 0"/>
          <p:cNvSpPr/>
          <p:nvPr/>
        </p:nvSpPr>
        <p:spPr>
          <a:xfrm>
            <a:off x="793790" y="1824038"/>
            <a:ext cx="6897886" cy="708779"/>
          </a:xfrm>
          <a:prstGeom prst="rect">
            <a:avLst/>
          </a:prstGeom>
          <a:noFill/>
          <a:ln/>
        </p:spPr>
        <p:txBody>
          <a:bodyPr wrap="none" lIns="0" tIns="0" rIns="0" bIns="0" rtlCol="0" anchor="t"/>
          <a:lstStyle/>
          <a:p>
            <a:pP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Il Dialogo Socratico</a:t>
            </a:r>
            <a:endParaRPr lang="en-US" sz="4450" dirty="0"/>
          </a:p>
        </p:txBody>
      </p:sp>
      <p:sp>
        <p:nvSpPr>
          <p:cNvPr id="4" name="Shape 1"/>
          <p:cNvSpPr/>
          <p:nvPr/>
        </p:nvSpPr>
        <p:spPr>
          <a:xfrm>
            <a:off x="793790" y="3128129"/>
            <a:ext cx="510302" cy="510302"/>
          </a:xfrm>
          <a:prstGeom prst="roundRect">
            <a:avLst>
              <a:gd name="adj" fmla="val 18669"/>
            </a:avLst>
          </a:prstGeom>
          <a:solidFill>
            <a:srgbClr val="D6F5EE"/>
          </a:solidFill>
          <a:ln w="7620">
            <a:solidFill>
              <a:srgbClr val="BCDBD4"/>
            </a:solidFill>
            <a:prstDash val="solid"/>
          </a:ln>
        </p:spPr>
      </p:sp>
      <p:sp>
        <p:nvSpPr>
          <p:cNvPr id="5" name="Text 2"/>
          <p:cNvSpPr/>
          <p:nvPr/>
        </p:nvSpPr>
        <p:spPr>
          <a:xfrm>
            <a:off x="878860" y="317063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1</a:t>
            </a:r>
            <a:endParaRPr lang="en-US" sz="2650" dirty="0"/>
          </a:p>
        </p:txBody>
      </p:sp>
      <p:sp>
        <p:nvSpPr>
          <p:cNvPr id="6" name="Text 3"/>
          <p:cNvSpPr/>
          <p:nvPr/>
        </p:nvSpPr>
        <p:spPr>
          <a:xfrm>
            <a:off x="1530906" y="3128129"/>
            <a:ext cx="2835235" cy="354330"/>
          </a:xfrm>
          <a:prstGeom prst="rect">
            <a:avLst/>
          </a:prstGeom>
          <a:noFill/>
          <a:ln/>
        </p:spPr>
        <p:txBody>
          <a:bodyPr wrap="none" lIns="0" tIns="0" rIns="0" bIns="0" rtlCol="0" anchor="t"/>
          <a:lstStyle/>
          <a:p>
            <a:pPr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Protagonista</a:t>
            </a:r>
            <a:endParaRPr lang="en-US" sz="2200" dirty="0"/>
          </a:p>
        </p:txBody>
      </p:sp>
      <p:sp>
        <p:nvSpPr>
          <p:cNvPr id="7" name="Text 4"/>
          <p:cNvSpPr/>
          <p:nvPr/>
        </p:nvSpPr>
        <p:spPr>
          <a:xfrm>
            <a:off x="1530906" y="3618548"/>
            <a:ext cx="2927747" cy="1088708"/>
          </a:xfrm>
          <a:prstGeom prst="rect">
            <a:avLst/>
          </a:prstGeom>
          <a:noFill/>
          <a:ln/>
        </p:spPr>
        <p:txBody>
          <a:bodyPr wrap="square" lIns="0" tIns="0" rIns="0" bIns="0" rtlCol="0" anchor="t"/>
          <a:lstStyle/>
          <a:p>
            <a:pPr indent="0" marL="0">
              <a:lnSpc>
                <a:spcPts val="2850"/>
              </a:lnSpc>
              <a:buNone/>
            </a:pPr>
            <a:r>
              <a:rPr lang="en-US" sz="1750" dirty="0">
                <a:solidFill>
                  <a:srgbClr val="333F70"/>
                </a:solidFill>
                <a:latin typeface="Open Sans" pitchFamily="34" charset="0"/>
                <a:ea typeface="Open Sans" pitchFamily="34" charset="-122"/>
                <a:cs typeface="Open Sans" pitchFamily="34" charset="-120"/>
              </a:rPr>
              <a:t>Socrate, maestro di Platone, guida le discussioni filosofiche.</a:t>
            </a:r>
            <a:endParaRPr lang="en-US" sz="1750" dirty="0"/>
          </a:p>
        </p:txBody>
      </p:sp>
      <p:sp>
        <p:nvSpPr>
          <p:cNvPr id="8" name="Shape 5"/>
          <p:cNvSpPr/>
          <p:nvPr/>
        </p:nvSpPr>
        <p:spPr>
          <a:xfrm>
            <a:off x="4685467" y="3128129"/>
            <a:ext cx="510302" cy="510302"/>
          </a:xfrm>
          <a:prstGeom prst="roundRect">
            <a:avLst>
              <a:gd name="adj" fmla="val 18669"/>
            </a:avLst>
          </a:prstGeom>
          <a:solidFill>
            <a:srgbClr val="D6F5EE"/>
          </a:solidFill>
          <a:ln w="7620">
            <a:solidFill>
              <a:srgbClr val="BCDBD4"/>
            </a:solidFill>
            <a:prstDash val="solid"/>
          </a:ln>
        </p:spPr>
      </p:sp>
      <p:sp>
        <p:nvSpPr>
          <p:cNvPr id="9" name="Text 6"/>
          <p:cNvSpPr/>
          <p:nvPr/>
        </p:nvSpPr>
        <p:spPr>
          <a:xfrm>
            <a:off x="4770537" y="317063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2</a:t>
            </a:r>
            <a:endParaRPr lang="en-US" sz="2650" dirty="0"/>
          </a:p>
        </p:txBody>
      </p:sp>
      <p:sp>
        <p:nvSpPr>
          <p:cNvPr id="10" name="Text 7"/>
          <p:cNvSpPr/>
          <p:nvPr/>
        </p:nvSpPr>
        <p:spPr>
          <a:xfrm>
            <a:off x="5422583" y="3128129"/>
            <a:ext cx="2835235" cy="354330"/>
          </a:xfrm>
          <a:prstGeom prst="rect">
            <a:avLst/>
          </a:prstGeom>
          <a:noFill/>
          <a:ln/>
        </p:spPr>
        <p:txBody>
          <a:bodyPr wrap="none" lIns="0" tIns="0" rIns="0" bIns="0" rtlCol="0" anchor="t"/>
          <a:lstStyle/>
          <a:p>
            <a:pPr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Forma</a:t>
            </a:r>
            <a:endParaRPr lang="en-US" sz="2200" dirty="0"/>
          </a:p>
        </p:txBody>
      </p:sp>
      <p:sp>
        <p:nvSpPr>
          <p:cNvPr id="11" name="Text 8"/>
          <p:cNvSpPr/>
          <p:nvPr/>
        </p:nvSpPr>
        <p:spPr>
          <a:xfrm>
            <a:off x="5422583" y="3618548"/>
            <a:ext cx="2927747" cy="1088708"/>
          </a:xfrm>
          <a:prstGeom prst="rect">
            <a:avLst/>
          </a:prstGeom>
          <a:noFill/>
          <a:ln/>
        </p:spPr>
        <p:txBody>
          <a:bodyPr wrap="square" lIns="0" tIns="0" rIns="0" bIns="0" rtlCol="0" anchor="t"/>
          <a:lstStyle/>
          <a:p>
            <a:pPr indent="0" marL="0">
              <a:lnSpc>
                <a:spcPts val="2850"/>
              </a:lnSpc>
              <a:buNone/>
            </a:pPr>
            <a:r>
              <a:rPr lang="en-US" sz="1750" dirty="0">
                <a:solidFill>
                  <a:srgbClr val="333F70"/>
                </a:solidFill>
                <a:latin typeface="Open Sans" pitchFamily="34" charset="0"/>
                <a:ea typeface="Open Sans" pitchFamily="34" charset="-122"/>
                <a:cs typeface="Open Sans" pitchFamily="34" charset="-120"/>
              </a:rPr>
              <a:t>L'opera è strutturata come un dialogo tra diversi personaggi.</a:t>
            </a:r>
            <a:endParaRPr lang="en-US" sz="1750" dirty="0"/>
          </a:p>
        </p:txBody>
      </p:sp>
      <p:sp>
        <p:nvSpPr>
          <p:cNvPr id="12" name="Shape 9"/>
          <p:cNvSpPr/>
          <p:nvPr/>
        </p:nvSpPr>
        <p:spPr>
          <a:xfrm>
            <a:off x="793790" y="5189220"/>
            <a:ext cx="510302" cy="510302"/>
          </a:xfrm>
          <a:prstGeom prst="roundRect">
            <a:avLst>
              <a:gd name="adj" fmla="val 18669"/>
            </a:avLst>
          </a:prstGeom>
          <a:solidFill>
            <a:srgbClr val="D6F5EE"/>
          </a:solidFill>
          <a:ln w="7620">
            <a:solidFill>
              <a:srgbClr val="BCDBD4"/>
            </a:solidFill>
            <a:prstDash val="solid"/>
          </a:ln>
        </p:spPr>
      </p:sp>
      <p:sp>
        <p:nvSpPr>
          <p:cNvPr id="13" name="Text 10"/>
          <p:cNvSpPr/>
          <p:nvPr/>
        </p:nvSpPr>
        <p:spPr>
          <a:xfrm>
            <a:off x="878860" y="5231725"/>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3</a:t>
            </a:r>
            <a:endParaRPr lang="en-US" sz="2650" dirty="0"/>
          </a:p>
        </p:txBody>
      </p:sp>
      <p:sp>
        <p:nvSpPr>
          <p:cNvPr id="14" name="Text 11"/>
          <p:cNvSpPr/>
          <p:nvPr/>
        </p:nvSpPr>
        <p:spPr>
          <a:xfrm>
            <a:off x="1530906" y="5189220"/>
            <a:ext cx="2835235" cy="354330"/>
          </a:xfrm>
          <a:prstGeom prst="rect">
            <a:avLst/>
          </a:prstGeom>
          <a:noFill/>
          <a:ln/>
        </p:spPr>
        <p:txBody>
          <a:bodyPr wrap="none" lIns="0" tIns="0" rIns="0" bIns="0" rtlCol="0" anchor="t"/>
          <a:lstStyle/>
          <a:p>
            <a:pPr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Metodo</a:t>
            </a:r>
            <a:endParaRPr lang="en-US" sz="2200" dirty="0"/>
          </a:p>
        </p:txBody>
      </p:sp>
      <p:sp>
        <p:nvSpPr>
          <p:cNvPr id="15" name="Text 12"/>
          <p:cNvSpPr/>
          <p:nvPr/>
        </p:nvSpPr>
        <p:spPr>
          <a:xfrm>
            <a:off x="1530906" y="5679638"/>
            <a:ext cx="6819305" cy="725805"/>
          </a:xfrm>
          <a:prstGeom prst="rect">
            <a:avLst/>
          </a:prstGeom>
          <a:noFill/>
          <a:ln/>
        </p:spPr>
        <p:txBody>
          <a:bodyPr wrap="square" lIns="0" tIns="0" rIns="0" bIns="0" rtlCol="0" anchor="t"/>
          <a:lstStyle/>
          <a:p>
            <a:pPr indent="0" marL="0">
              <a:lnSpc>
                <a:spcPts val="2850"/>
              </a:lnSpc>
              <a:buNone/>
            </a:pPr>
            <a:r>
              <a:rPr lang="en-US" sz="1750" dirty="0">
                <a:solidFill>
                  <a:srgbClr val="333F70"/>
                </a:solidFill>
                <a:latin typeface="Open Sans" pitchFamily="34" charset="0"/>
                <a:ea typeface="Open Sans" pitchFamily="34" charset="-122"/>
                <a:cs typeface="Open Sans" pitchFamily="34" charset="-120"/>
              </a:rPr>
              <a:t>Attraverso domande e risposte, i partecipanti esplorano concetti complessi.</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1260277"/>
            <a:ext cx="7556421" cy="1417558"/>
          </a:xfrm>
          <a:prstGeom prst="rect">
            <a:avLst/>
          </a:prstGeom>
          <a:noFill/>
          <a:ln/>
        </p:spPr>
        <p:txBody>
          <a:bodyPr wrap="square" lIns="0" tIns="0" rIns="0" bIns="0" rtlCol="0" anchor="t"/>
          <a:lstStyle/>
          <a:p>
            <a:pP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La Ricerca della Giustizia</a:t>
            </a:r>
            <a:endParaRPr lang="en-US" sz="4450" dirty="0"/>
          </a:p>
        </p:txBody>
      </p:sp>
      <p:sp>
        <p:nvSpPr>
          <p:cNvPr id="4" name="Shape 1"/>
          <p:cNvSpPr/>
          <p:nvPr/>
        </p:nvSpPr>
        <p:spPr>
          <a:xfrm>
            <a:off x="6280190" y="3017996"/>
            <a:ext cx="3664863" cy="2402324"/>
          </a:xfrm>
          <a:prstGeom prst="roundRect">
            <a:avLst>
              <a:gd name="adj" fmla="val 3966"/>
            </a:avLst>
          </a:prstGeom>
          <a:solidFill>
            <a:srgbClr val="D6F5EE"/>
          </a:solidFill>
          <a:ln w="7620">
            <a:solidFill>
              <a:srgbClr val="BCDBD4"/>
            </a:solidFill>
            <a:prstDash val="solid"/>
          </a:ln>
        </p:spPr>
      </p:sp>
      <p:sp>
        <p:nvSpPr>
          <p:cNvPr id="5" name="Text 2"/>
          <p:cNvSpPr/>
          <p:nvPr/>
        </p:nvSpPr>
        <p:spPr>
          <a:xfrm>
            <a:off x="6514624" y="3252430"/>
            <a:ext cx="3195995" cy="708660"/>
          </a:xfrm>
          <a:prstGeom prst="rect">
            <a:avLst/>
          </a:prstGeom>
          <a:noFill/>
          <a:ln/>
        </p:spPr>
        <p:txBody>
          <a:bodyPr wrap="square" lIns="0" tIns="0" rIns="0" bIns="0" rtlCol="0" anchor="t"/>
          <a:lstStyle/>
          <a:p>
            <a:pPr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Domanda Centrale</a:t>
            </a:r>
            <a:endParaRPr lang="en-US" sz="2200" dirty="0"/>
          </a:p>
        </p:txBody>
      </p:sp>
      <p:sp>
        <p:nvSpPr>
          <p:cNvPr id="6" name="Text 3"/>
          <p:cNvSpPr/>
          <p:nvPr/>
        </p:nvSpPr>
        <p:spPr>
          <a:xfrm>
            <a:off x="6514624" y="4097179"/>
            <a:ext cx="3195995" cy="1088708"/>
          </a:xfrm>
          <a:prstGeom prst="rect">
            <a:avLst/>
          </a:prstGeom>
          <a:noFill/>
          <a:ln/>
        </p:spPr>
        <p:txBody>
          <a:bodyPr wrap="square" lIns="0" tIns="0" rIns="0" bIns="0" rtlCol="0" anchor="t"/>
          <a:lstStyle/>
          <a:p>
            <a:pPr indent="0" marL="0">
              <a:lnSpc>
                <a:spcPts val="2850"/>
              </a:lnSpc>
              <a:buNone/>
            </a:pPr>
            <a:r>
              <a:rPr lang="en-US" sz="1750" dirty="0">
                <a:solidFill>
                  <a:srgbClr val="333F70"/>
                </a:solidFill>
                <a:latin typeface="Open Sans" pitchFamily="34" charset="0"/>
                <a:ea typeface="Open Sans" pitchFamily="34" charset="-122"/>
                <a:cs typeface="Open Sans" pitchFamily="34" charset="-120"/>
              </a:rPr>
              <a:t>Cos'è la giustizia? Come si realizza in una società ben ordinata?</a:t>
            </a:r>
            <a:endParaRPr lang="en-US" sz="1750" dirty="0"/>
          </a:p>
        </p:txBody>
      </p:sp>
      <p:sp>
        <p:nvSpPr>
          <p:cNvPr id="7" name="Shape 4"/>
          <p:cNvSpPr/>
          <p:nvPr/>
        </p:nvSpPr>
        <p:spPr>
          <a:xfrm>
            <a:off x="10171867" y="3017996"/>
            <a:ext cx="3664863" cy="2402324"/>
          </a:xfrm>
          <a:prstGeom prst="roundRect">
            <a:avLst>
              <a:gd name="adj" fmla="val 3966"/>
            </a:avLst>
          </a:prstGeom>
          <a:solidFill>
            <a:srgbClr val="D6F5EE"/>
          </a:solidFill>
          <a:ln w="7620">
            <a:solidFill>
              <a:srgbClr val="BCDBD4"/>
            </a:solidFill>
            <a:prstDash val="solid"/>
          </a:ln>
        </p:spPr>
      </p:sp>
      <p:sp>
        <p:nvSpPr>
          <p:cNvPr id="8" name="Text 5"/>
          <p:cNvSpPr/>
          <p:nvPr/>
        </p:nvSpPr>
        <p:spPr>
          <a:xfrm>
            <a:off x="10406301" y="3252430"/>
            <a:ext cx="2835235" cy="354330"/>
          </a:xfrm>
          <a:prstGeom prst="rect">
            <a:avLst/>
          </a:prstGeom>
          <a:noFill/>
          <a:ln/>
        </p:spPr>
        <p:txBody>
          <a:bodyPr wrap="none" lIns="0" tIns="0" rIns="0" bIns="0" rtlCol="0" anchor="t"/>
          <a:lstStyle/>
          <a:p>
            <a:pPr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Polis Giusta</a:t>
            </a:r>
            <a:endParaRPr lang="en-US" sz="2200" dirty="0"/>
          </a:p>
        </p:txBody>
      </p:sp>
      <p:sp>
        <p:nvSpPr>
          <p:cNvPr id="9" name="Text 6"/>
          <p:cNvSpPr/>
          <p:nvPr/>
        </p:nvSpPr>
        <p:spPr>
          <a:xfrm>
            <a:off x="10406301" y="3742849"/>
            <a:ext cx="3195995" cy="1088708"/>
          </a:xfrm>
          <a:prstGeom prst="rect">
            <a:avLst/>
          </a:prstGeom>
          <a:noFill/>
          <a:ln/>
        </p:spPr>
        <p:txBody>
          <a:bodyPr wrap="square" lIns="0" tIns="0" rIns="0" bIns="0" rtlCol="0" anchor="t"/>
          <a:lstStyle/>
          <a:p>
            <a:pPr indent="0" marL="0">
              <a:lnSpc>
                <a:spcPts val="2850"/>
              </a:lnSpc>
              <a:buNone/>
            </a:pPr>
            <a:r>
              <a:rPr lang="en-US" sz="1750" dirty="0">
                <a:solidFill>
                  <a:srgbClr val="333F70"/>
                </a:solidFill>
                <a:latin typeface="Open Sans" pitchFamily="34" charset="0"/>
                <a:ea typeface="Open Sans" pitchFamily="34" charset="-122"/>
                <a:cs typeface="Open Sans" pitchFamily="34" charset="-120"/>
              </a:rPr>
              <a:t>Platone immagina una città ideale dove ogni individuo svolge il ruolo più adatto.</a:t>
            </a:r>
            <a:endParaRPr lang="en-US" sz="1750" dirty="0"/>
          </a:p>
        </p:txBody>
      </p:sp>
      <p:sp>
        <p:nvSpPr>
          <p:cNvPr id="10" name="Shape 7"/>
          <p:cNvSpPr/>
          <p:nvPr/>
        </p:nvSpPr>
        <p:spPr>
          <a:xfrm>
            <a:off x="6280190" y="5647134"/>
            <a:ext cx="7556421" cy="1322189"/>
          </a:xfrm>
          <a:prstGeom prst="roundRect">
            <a:avLst>
              <a:gd name="adj" fmla="val 7205"/>
            </a:avLst>
          </a:prstGeom>
          <a:solidFill>
            <a:srgbClr val="D6F5EE"/>
          </a:solidFill>
          <a:ln w="7620">
            <a:solidFill>
              <a:srgbClr val="BCDBD4"/>
            </a:solidFill>
            <a:prstDash val="solid"/>
          </a:ln>
        </p:spPr>
      </p:sp>
      <p:sp>
        <p:nvSpPr>
          <p:cNvPr id="11" name="Text 8"/>
          <p:cNvSpPr/>
          <p:nvPr/>
        </p:nvSpPr>
        <p:spPr>
          <a:xfrm>
            <a:off x="6514624" y="5881568"/>
            <a:ext cx="2910245" cy="354330"/>
          </a:xfrm>
          <a:prstGeom prst="rect">
            <a:avLst/>
          </a:prstGeom>
          <a:noFill/>
          <a:ln/>
        </p:spPr>
        <p:txBody>
          <a:bodyPr wrap="none" lIns="0" tIns="0" rIns="0" bIns="0" rtlCol="0" anchor="t"/>
          <a:lstStyle/>
          <a:p>
            <a:pPr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Armonia Sociale</a:t>
            </a:r>
            <a:endParaRPr lang="en-US" sz="2200" dirty="0"/>
          </a:p>
        </p:txBody>
      </p:sp>
      <p:sp>
        <p:nvSpPr>
          <p:cNvPr id="12" name="Text 9"/>
          <p:cNvSpPr/>
          <p:nvPr/>
        </p:nvSpPr>
        <p:spPr>
          <a:xfrm>
            <a:off x="6514624" y="6371987"/>
            <a:ext cx="7087553" cy="362903"/>
          </a:xfrm>
          <a:prstGeom prst="rect">
            <a:avLst/>
          </a:prstGeom>
          <a:noFill/>
          <a:ln/>
        </p:spPr>
        <p:txBody>
          <a:bodyPr wrap="none" lIns="0" tIns="0" rIns="0" bIns="0" rtlCol="0" anchor="t"/>
          <a:lstStyle/>
          <a:p>
            <a:pPr indent="0" marL="0">
              <a:lnSpc>
                <a:spcPts val="2850"/>
              </a:lnSpc>
              <a:buNone/>
            </a:pPr>
            <a:r>
              <a:rPr lang="en-US" sz="1750" dirty="0">
                <a:solidFill>
                  <a:srgbClr val="333F70"/>
                </a:solidFill>
                <a:latin typeface="Open Sans" pitchFamily="34" charset="0"/>
                <a:ea typeface="Open Sans" pitchFamily="34" charset="-122"/>
                <a:cs typeface="Open Sans" pitchFamily="34" charset="-120"/>
              </a:rPr>
              <a:t>L'ordine sociale garantisce equilibrio e benessere collettivo.</a:t>
            </a:r>
            <a:endParaRPr lang="en-US" sz="175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sp>
        <p:nvSpPr>
          <p:cNvPr id="2" name="Text 0"/>
          <p:cNvSpPr/>
          <p:nvPr/>
        </p:nvSpPr>
        <p:spPr>
          <a:xfrm>
            <a:off x="793790" y="1025962"/>
            <a:ext cx="6968728" cy="708779"/>
          </a:xfrm>
          <a:prstGeom prst="rect">
            <a:avLst/>
          </a:prstGeom>
          <a:noFill/>
          <a:ln/>
        </p:spPr>
        <p:txBody>
          <a:bodyPr wrap="none" lIns="0" tIns="0" rIns="0" bIns="0" rtlCol="0" anchor="t"/>
          <a:lstStyle/>
          <a:p>
            <a:pP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Le Tre Classi Sociali</a:t>
            </a:r>
            <a:endParaRPr lang="en-US" sz="4450" dirty="0"/>
          </a:p>
        </p:txBody>
      </p:sp>
      <p:pic>
        <p:nvPicPr>
          <p:cNvPr id="3" name="Image 0" descr="preencoded.png">    </p:cNvPr>
          <p:cNvPicPr>
            <a:picLocks noChangeAspect="1"/>
          </p:cNvPicPr>
          <p:nvPr/>
        </p:nvPicPr>
        <p:blipFill>
          <a:blip r:embed="rId1"/>
          <a:stretch>
            <a:fillRect/>
          </a:stretch>
        </p:blipFill>
        <p:spPr>
          <a:xfrm>
            <a:off x="2978348" y="2188369"/>
            <a:ext cx="2152055" cy="1306949"/>
          </a:xfrm>
          <a:prstGeom prst="rect">
            <a:avLst/>
          </a:prstGeom>
        </p:spPr>
      </p:pic>
      <p:sp>
        <p:nvSpPr>
          <p:cNvPr id="4" name="Text 1"/>
          <p:cNvSpPr/>
          <p:nvPr/>
        </p:nvSpPr>
        <p:spPr>
          <a:xfrm>
            <a:off x="3894892" y="2804398"/>
            <a:ext cx="318968" cy="398621"/>
          </a:xfrm>
          <a:prstGeom prst="rect">
            <a:avLst/>
          </a:prstGeom>
          <a:noFill/>
          <a:ln/>
        </p:spPr>
        <p:txBody>
          <a:bodyPr wrap="none" lIns="0" tIns="0" rIns="0" bIns="0" rtlCol="0" anchor="t"/>
          <a:lstStyle/>
          <a:p>
            <a:pPr algn="ctr" indent="0" marL="0">
              <a:lnSpc>
                <a:spcPts val="4000"/>
              </a:lnSpc>
              <a:buNone/>
            </a:pPr>
            <a:r>
              <a:rPr lang="en-US" sz="2500" b="1" dirty="0">
                <a:solidFill>
                  <a:srgbClr val="333F70"/>
                </a:solidFill>
                <a:latin typeface="Unbounded Bold" pitchFamily="34" charset="0"/>
                <a:ea typeface="Unbounded Bold" pitchFamily="34" charset="-122"/>
                <a:cs typeface="Unbounded Bold" pitchFamily="34" charset="-120"/>
              </a:rPr>
              <a:t>1</a:t>
            </a:r>
            <a:endParaRPr lang="en-US" sz="2500" dirty="0"/>
          </a:p>
        </p:txBody>
      </p:sp>
      <p:sp>
        <p:nvSpPr>
          <p:cNvPr id="5" name="Text 2"/>
          <p:cNvSpPr/>
          <p:nvPr/>
        </p:nvSpPr>
        <p:spPr>
          <a:xfrm>
            <a:off x="5357217" y="241518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 Governanti</a:t>
            </a:r>
            <a:endParaRPr lang="en-US" sz="2200" dirty="0"/>
          </a:p>
        </p:txBody>
      </p:sp>
      <p:sp>
        <p:nvSpPr>
          <p:cNvPr id="6" name="Text 3"/>
          <p:cNvSpPr/>
          <p:nvPr/>
        </p:nvSpPr>
        <p:spPr>
          <a:xfrm>
            <a:off x="5357217" y="2905601"/>
            <a:ext cx="3545562" cy="362903"/>
          </a:xfrm>
          <a:prstGeom prst="rect">
            <a:avLst/>
          </a:prstGeom>
          <a:noFill/>
          <a:ln/>
        </p:spPr>
        <p:txBody>
          <a:bodyPr wrap="non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Filosofi che guidano con saggezza</a:t>
            </a:r>
            <a:endParaRPr lang="en-US" sz="1750" dirty="0"/>
          </a:p>
        </p:txBody>
      </p:sp>
      <p:sp>
        <p:nvSpPr>
          <p:cNvPr id="7" name="Shape 4"/>
          <p:cNvSpPr/>
          <p:nvPr/>
        </p:nvSpPr>
        <p:spPr>
          <a:xfrm>
            <a:off x="5187077" y="3508415"/>
            <a:ext cx="8592860" cy="15240"/>
          </a:xfrm>
          <a:prstGeom prst="roundRect">
            <a:avLst>
              <a:gd name="adj" fmla="val 625116"/>
            </a:avLst>
          </a:prstGeom>
          <a:solidFill>
            <a:srgbClr val="BCDBD4"/>
          </a:solidFill>
          <a:ln/>
        </p:spPr>
      </p:sp>
      <p:pic>
        <p:nvPicPr>
          <p:cNvPr id="8" name="Image 1" descr="preencoded.png">    </p:cNvPr>
          <p:cNvPicPr>
            <a:picLocks noChangeAspect="1"/>
          </p:cNvPicPr>
          <p:nvPr/>
        </p:nvPicPr>
        <p:blipFill>
          <a:blip r:embed="rId2"/>
          <a:stretch>
            <a:fillRect/>
          </a:stretch>
        </p:blipFill>
        <p:spPr>
          <a:xfrm>
            <a:off x="1902381" y="3551992"/>
            <a:ext cx="4304109" cy="1306949"/>
          </a:xfrm>
          <a:prstGeom prst="rect">
            <a:avLst/>
          </a:prstGeom>
        </p:spPr>
      </p:pic>
      <p:sp>
        <p:nvSpPr>
          <p:cNvPr id="9" name="Text 5"/>
          <p:cNvSpPr/>
          <p:nvPr/>
        </p:nvSpPr>
        <p:spPr>
          <a:xfrm>
            <a:off x="3894892" y="4006096"/>
            <a:ext cx="318968" cy="398621"/>
          </a:xfrm>
          <a:prstGeom prst="rect">
            <a:avLst/>
          </a:prstGeom>
          <a:noFill/>
          <a:ln/>
        </p:spPr>
        <p:txBody>
          <a:bodyPr wrap="none" lIns="0" tIns="0" rIns="0" bIns="0" rtlCol="0" anchor="t"/>
          <a:lstStyle/>
          <a:p>
            <a:pPr algn="ctr" indent="0" marL="0">
              <a:lnSpc>
                <a:spcPts val="4000"/>
              </a:lnSpc>
              <a:buNone/>
            </a:pPr>
            <a:r>
              <a:rPr lang="en-US" sz="2500" b="1" dirty="0">
                <a:solidFill>
                  <a:srgbClr val="333F70"/>
                </a:solidFill>
                <a:latin typeface="Unbounded Bold" pitchFamily="34" charset="0"/>
                <a:ea typeface="Unbounded Bold" pitchFamily="34" charset="-122"/>
                <a:cs typeface="Unbounded Bold" pitchFamily="34" charset="-120"/>
              </a:rPr>
              <a:t>2</a:t>
            </a:r>
            <a:endParaRPr lang="en-US" sz="2500" dirty="0"/>
          </a:p>
        </p:txBody>
      </p:sp>
      <p:sp>
        <p:nvSpPr>
          <p:cNvPr id="10" name="Text 6"/>
          <p:cNvSpPr/>
          <p:nvPr/>
        </p:nvSpPr>
        <p:spPr>
          <a:xfrm>
            <a:off x="6433304" y="3778806"/>
            <a:ext cx="1985843"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 Guerrieri</a:t>
            </a:r>
            <a:endParaRPr lang="en-US" sz="2200" dirty="0"/>
          </a:p>
        </p:txBody>
      </p:sp>
      <p:sp>
        <p:nvSpPr>
          <p:cNvPr id="11" name="Text 7"/>
          <p:cNvSpPr/>
          <p:nvPr/>
        </p:nvSpPr>
        <p:spPr>
          <a:xfrm>
            <a:off x="6433304" y="4269224"/>
            <a:ext cx="1985843" cy="362903"/>
          </a:xfrm>
          <a:prstGeom prst="rect">
            <a:avLst/>
          </a:prstGeom>
          <a:noFill/>
          <a:ln/>
        </p:spPr>
        <p:txBody>
          <a:bodyPr wrap="non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Proteggono la città</a:t>
            </a:r>
            <a:endParaRPr lang="en-US" sz="1750" dirty="0"/>
          </a:p>
        </p:txBody>
      </p:sp>
      <p:sp>
        <p:nvSpPr>
          <p:cNvPr id="12" name="Shape 8"/>
          <p:cNvSpPr/>
          <p:nvPr/>
        </p:nvSpPr>
        <p:spPr>
          <a:xfrm>
            <a:off x="6263164" y="4872038"/>
            <a:ext cx="7516773" cy="15240"/>
          </a:xfrm>
          <a:prstGeom prst="roundRect">
            <a:avLst>
              <a:gd name="adj" fmla="val 625116"/>
            </a:avLst>
          </a:prstGeom>
          <a:solidFill>
            <a:srgbClr val="BCDBD4"/>
          </a:solidFill>
          <a:ln/>
        </p:spPr>
      </p:sp>
      <p:pic>
        <p:nvPicPr>
          <p:cNvPr id="13" name="Image 2" descr="preencoded.png">    </p:cNvPr>
          <p:cNvPicPr>
            <a:picLocks noChangeAspect="1"/>
          </p:cNvPicPr>
          <p:nvPr/>
        </p:nvPicPr>
        <p:blipFill>
          <a:blip r:embed="rId3"/>
          <a:stretch>
            <a:fillRect/>
          </a:stretch>
        </p:blipFill>
        <p:spPr>
          <a:xfrm>
            <a:off x="826294" y="4915614"/>
            <a:ext cx="6456164" cy="1306949"/>
          </a:xfrm>
          <a:prstGeom prst="rect">
            <a:avLst/>
          </a:prstGeom>
        </p:spPr>
      </p:pic>
      <p:sp>
        <p:nvSpPr>
          <p:cNvPr id="14" name="Text 9"/>
          <p:cNvSpPr/>
          <p:nvPr/>
        </p:nvSpPr>
        <p:spPr>
          <a:xfrm>
            <a:off x="3894773" y="5369719"/>
            <a:ext cx="318968" cy="398621"/>
          </a:xfrm>
          <a:prstGeom prst="rect">
            <a:avLst/>
          </a:prstGeom>
          <a:noFill/>
          <a:ln/>
        </p:spPr>
        <p:txBody>
          <a:bodyPr wrap="none" lIns="0" tIns="0" rIns="0" bIns="0" rtlCol="0" anchor="t"/>
          <a:lstStyle/>
          <a:p>
            <a:pPr algn="ctr" indent="0" marL="0">
              <a:lnSpc>
                <a:spcPts val="4000"/>
              </a:lnSpc>
              <a:buNone/>
            </a:pPr>
            <a:r>
              <a:rPr lang="en-US" sz="2500" b="1" dirty="0">
                <a:solidFill>
                  <a:srgbClr val="333F70"/>
                </a:solidFill>
                <a:latin typeface="Unbounded Bold" pitchFamily="34" charset="0"/>
                <a:ea typeface="Unbounded Bold" pitchFamily="34" charset="-122"/>
                <a:cs typeface="Unbounded Bold" pitchFamily="34" charset="-120"/>
              </a:rPr>
              <a:t>3</a:t>
            </a:r>
            <a:endParaRPr lang="en-US" sz="2500" dirty="0"/>
          </a:p>
        </p:txBody>
      </p:sp>
      <p:sp>
        <p:nvSpPr>
          <p:cNvPr id="15" name="Text 10"/>
          <p:cNvSpPr/>
          <p:nvPr/>
        </p:nvSpPr>
        <p:spPr>
          <a:xfrm>
            <a:off x="7509272" y="5142428"/>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I Produttori</a:t>
            </a:r>
            <a:endParaRPr lang="en-US" sz="2200" dirty="0"/>
          </a:p>
        </p:txBody>
      </p:sp>
      <p:sp>
        <p:nvSpPr>
          <p:cNvPr id="16" name="Text 11"/>
          <p:cNvSpPr/>
          <p:nvPr/>
        </p:nvSpPr>
        <p:spPr>
          <a:xfrm>
            <a:off x="7509272" y="5632847"/>
            <a:ext cx="5420916" cy="362903"/>
          </a:xfrm>
          <a:prstGeom prst="rect">
            <a:avLst/>
          </a:prstGeom>
          <a:noFill/>
          <a:ln/>
        </p:spPr>
        <p:txBody>
          <a:bodyPr wrap="non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Si occupano di agricoltura, artigianato e commercio</a:t>
            </a:r>
            <a:endParaRPr lang="en-US" sz="1750" dirty="0"/>
          </a:p>
        </p:txBody>
      </p:sp>
      <p:sp>
        <p:nvSpPr>
          <p:cNvPr id="17" name="Text 12"/>
          <p:cNvSpPr/>
          <p:nvPr/>
        </p:nvSpPr>
        <p:spPr>
          <a:xfrm>
            <a:off x="793790" y="6477714"/>
            <a:ext cx="13042821" cy="725805"/>
          </a:xfrm>
          <a:prstGeom prst="rect">
            <a:avLst/>
          </a:prstGeom>
          <a:noFill/>
          <a:ln/>
        </p:spPr>
        <p:txBody>
          <a:bodyPr wrap="square" lIns="0" tIns="0" rIns="0" bIns="0" rtlCol="0" anchor="t"/>
          <a:lstStyle/>
          <a:p>
            <a:pPr indent="0" marL="0">
              <a:lnSpc>
                <a:spcPts val="2850"/>
              </a:lnSpc>
              <a:buNone/>
            </a:pPr>
            <a:r>
              <a:rPr lang="en-US" sz="1750" dirty="0">
                <a:solidFill>
                  <a:srgbClr val="333F70"/>
                </a:solidFill>
                <a:latin typeface="Open Sans" pitchFamily="34" charset="0"/>
                <a:ea typeface="Open Sans" pitchFamily="34" charset="-122"/>
                <a:cs typeface="Open Sans" pitchFamily="34" charset="-120"/>
              </a:rPr>
              <a:t>Platone sostiene che solo i filosofi dovrebbero governare. Sono gli unici in grado di conoscere il bene. Solo loro possono prendere decisioni veramente giuste.</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2835235"/>
          </a:xfrm>
          <a:prstGeom prst="rect">
            <a:avLst/>
          </a:prstGeom>
        </p:spPr>
      </p:pic>
      <p:sp>
        <p:nvSpPr>
          <p:cNvPr id="3" name="Text 0"/>
          <p:cNvSpPr/>
          <p:nvPr/>
        </p:nvSpPr>
        <p:spPr>
          <a:xfrm>
            <a:off x="793790" y="3776067"/>
            <a:ext cx="7225546" cy="708779"/>
          </a:xfrm>
          <a:prstGeom prst="rect">
            <a:avLst/>
          </a:prstGeom>
          <a:noFill/>
          <a:ln/>
        </p:spPr>
        <p:txBody>
          <a:bodyPr wrap="none" lIns="0" tIns="0" rIns="0" bIns="0" rtlCol="0" anchor="t"/>
          <a:lstStyle/>
          <a:p>
            <a:pP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Il Mito della Caverna</a:t>
            </a:r>
            <a:endParaRPr lang="en-US" sz="4450" dirty="0"/>
          </a:p>
        </p:txBody>
      </p:sp>
      <p:sp>
        <p:nvSpPr>
          <p:cNvPr id="4" name="Shape 1"/>
          <p:cNvSpPr/>
          <p:nvPr/>
        </p:nvSpPr>
        <p:spPr>
          <a:xfrm>
            <a:off x="793790" y="5505450"/>
            <a:ext cx="4120753" cy="226814"/>
          </a:xfrm>
          <a:prstGeom prst="roundRect">
            <a:avLst>
              <a:gd name="adj" fmla="val 42003"/>
            </a:avLst>
          </a:prstGeom>
          <a:solidFill>
            <a:srgbClr val="D6F5EE"/>
          </a:solidFill>
          <a:ln w="7620">
            <a:solidFill>
              <a:srgbClr val="BCDBD4"/>
            </a:solidFill>
            <a:prstDash val="solid"/>
          </a:ln>
        </p:spPr>
      </p:sp>
      <p:sp>
        <p:nvSpPr>
          <p:cNvPr id="5" name="Text 2"/>
          <p:cNvSpPr/>
          <p:nvPr/>
        </p:nvSpPr>
        <p:spPr>
          <a:xfrm>
            <a:off x="793790" y="607242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Prigionia</a:t>
            </a:r>
            <a:endParaRPr lang="en-US" sz="2200" dirty="0"/>
          </a:p>
        </p:txBody>
      </p:sp>
      <p:sp>
        <p:nvSpPr>
          <p:cNvPr id="6" name="Text 3"/>
          <p:cNvSpPr/>
          <p:nvPr/>
        </p:nvSpPr>
        <p:spPr>
          <a:xfrm>
            <a:off x="793790" y="6562844"/>
            <a:ext cx="4120753"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Uomini incatenati vedono solo ombre proiettate su una parete.</a:t>
            </a:r>
            <a:endParaRPr lang="en-US" sz="1750" dirty="0"/>
          </a:p>
        </p:txBody>
      </p:sp>
      <p:sp>
        <p:nvSpPr>
          <p:cNvPr id="7" name="Shape 4"/>
          <p:cNvSpPr/>
          <p:nvPr/>
        </p:nvSpPr>
        <p:spPr>
          <a:xfrm>
            <a:off x="5254704" y="5165169"/>
            <a:ext cx="4120872" cy="226814"/>
          </a:xfrm>
          <a:prstGeom prst="roundRect">
            <a:avLst>
              <a:gd name="adj" fmla="val 42003"/>
            </a:avLst>
          </a:prstGeom>
          <a:solidFill>
            <a:srgbClr val="D6F5EE"/>
          </a:solidFill>
          <a:ln w="7620">
            <a:solidFill>
              <a:srgbClr val="BCDBD4"/>
            </a:solidFill>
            <a:prstDash val="solid"/>
          </a:ln>
        </p:spPr>
      </p:sp>
      <p:sp>
        <p:nvSpPr>
          <p:cNvPr id="8" name="Text 5"/>
          <p:cNvSpPr/>
          <p:nvPr/>
        </p:nvSpPr>
        <p:spPr>
          <a:xfrm>
            <a:off x="5254704" y="573214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Liberazione</a:t>
            </a:r>
            <a:endParaRPr lang="en-US" sz="2200" dirty="0"/>
          </a:p>
        </p:txBody>
      </p:sp>
      <p:sp>
        <p:nvSpPr>
          <p:cNvPr id="9" name="Text 6"/>
          <p:cNvSpPr/>
          <p:nvPr/>
        </p:nvSpPr>
        <p:spPr>
          <a:xfrm>
            <a:off x="5254704" y="6222563"/>
            <a:ext cx="4120872"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Un prigioniero si libera e scopre la vera realtà fuori dalla caverna.</a:t>
            </a:r>
            <a:endParaRPr lang="en-US" sz="1750" dirty="0"/>
          </a:p>
        </p:txBody>
      </p:sp>
      <p:sp>
        <p:nvSpPr>
          <p:cNvPr id="10" name="Shape 7"/>
          <p:cNvSpPr/>
          <p:nvPr/>
        </p:nvSpPr>
        <p:spPr>
          <a:xfrm>
            <a:off x="9715738" y="4825008"/>
            <a:ext cx="4120872" cy="226814"/>
          </a:xfrm>
          <a:prstGeom prst="roundRect">
            <a:avLst>
              <a:gd name="adj" fmla="val 42003"/>
            </a:avLst>
          </a:prstGeom>
          <a:solidFill>
            <a:srgbClr val="D6F5EE"/>
          </a:solidFill>
          <a:ln w="7620">
            <a:solidFill>
              <a:srgbClr val="BCDBD4"/>
            </a:solidFill>
            <a:prstDash val="solid"/>
          </a:ln>
        </p:spPr>
      </p:sp>
      <p:sp>
        <p:nvSpPr>
          <p:cNvPr id="11" name="Text 8"/>
          <p:cNvSpPr/>
          <p:nvPr/>
        </p:nvSpPr>
        <p:spPr>
          <a:xfrm>
            <a:off x="9715738" y="5391983"/>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Ritorno</a:t>
            </a:r>
            <a:endParaRPr lang="en-US" sz="2200" dirty="0"/>
          </a:p>
        </p:txBody>
      </p:sp>
      <p:sp>
        <p:nvSpPr>
          <p:cNvPr id="12" name="Text 9"/>
          <p:cNvSpPr/>
          <p:nvPr/>
        </p:nvSpPr>
        <p:spPr>
          <a:xfrm>
            <a:off x="9715738" y="5882402"/>
            <a:ext cx="4120872"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Tornato per liberare gli altri, viene deriso e rifiutato.</a:t>
            </a:r>
            <a:endParaRPr lang="en-US" sz="175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14630400" cy="1554361"/>
          </a:xfrm>
          <a:prstGeom prst="rect">
            <a:avLst/>
          </a:prstGeom>
        </p:spPr>
      </p:pic>
      <p:sp>
        <p:nvSpPr>
          <p:cNvPr id="3" name="Text 0"/>
          <p:cNvSpPr/>
          <p:nvPr/>
        </p:nvSpPr>
        <p:spPr>
          <a:xfrm>
            <a:off x="435173" y="1896308"/>
            <a:ext cx="4088368" cy="388501"/>
          </a:xfrm>
          <a:prstGeom prst="rect">
            <a:avLst/>
          </a:prstGeom>
          <a:noFill/>
          <a:ln/>
        </p:spPr>
        <p:txBody>
          <a:bodyPr wrap="none" lIns="0" tIns="0" rIns="0" bIns="0" rtlCol="0" anchor="t"/>
          <a:lstStyle/>
          <a:p>
            <a:pPr indent="0" marL="0">
              <a:lnSpc>
                <a:spcPts val="3050"/>
              </a:lnSpc>
              <a:buNone/>
            </a:pPr>
            <a:r>
              <a:rPr lang="en-US" sz="2400" b="1" dirty="0">
                <a:solidFill>
                  <a:srgbClr val="333F70"/>
                </a:solidFill>
                <a:latin typeface="Unbounded Bold" pitchFamily="34" charset="0"/>
                <a:ea typeface="Unbounded Bold" pitchFamily="34" charset="-122"/>
                <a:cs typeface="Unbounded Bold" pitchFamily="34" charset="-120"/>
              </a:rPr>
              <a:t>Il Significato del Mito</a:t>
            </a:r>
            <a:endParaRPr lang="en-US" sz="2400" dirty="0"/>
          </a:p>
        </p:txBody>
      </p:sp>
      <p:pic>
        <p:nvPicPr>
          <p:cNvPr id="4" name="Image 1" descr="preencoded.png">    </p:cNvPr>
          <p:cNvPicPr>
            <a:picLocks noChangeAspect="1"/>
          </p:cNvPicPr>
          <p:nvPr/>
        </p:nvPicPr>
        <p:blipFill>
          <a:blip r:embed="rId2"/>
          <a:stretch>
            <a:fillRect/>
          </a:stretch>
        </p:blipFill>
        <p:spPr>
          <a:xfrm>
            <a:off x="435173" y="2471261"/>
            <a:ext cx="621744" cy="746046"/>
          </a:xfrm>
          <a:prstGeom prst="rect">
            <a:avLst/>
          </a:prstGeom>
        </p:spPr>
      </p:pic>
      <p:sp>
        <p:nvSpPr>
          <p:cNvPr id="5" name="Text 1"/>
          <p:cNvSpPr/>
          <p:nvPr/>
        </p:nvSpPr>
        <p:spPr>
          <a:xfrm>
            <a:off x="1243370" y="2595562"/>
            <a:ext cx="1554361" cy="194310"/>
          </a:xfrm>
          <a:prstGeom prst="rect">
            <a:avLst/>
          </a:prstGeom>
          <a:noFill/>
          <a:ln/>
        </p:spPr>
        <p:txBody>
          <a:bodyPr wrap="none" lIns="0" tIns="0" rIns="0" bIns="0" rtlCol="0" anchor="t"/>
          <a:lstStyle/>
          <a:p>
            <a:pPr algn="l" indent="0" marL="0">
              <a:lnSpc>
                <a:spcPts val="1500"/>
              </a:lnSpc>
              <a:buNone/>
            </a:pPr>
            <a:r>
              <a:rPr lang="en-US" sz="1200" b="1" dirty="0">
                <a:solidFill>
                  <a:srgbClr val="333F70"/>
                </a:solidFill>
                <a:latin typeface="Unbounded Bold" pitchFamily="34" charset="0"/>
                <a:ea typeface="Unbounded Bold" pitchFamily="34" charset="-122"/>
                <a:cs typeface="Unbounded Bold" pitchFamily="34" charset="-120"/>
              </a:rPr>
              <a:t>La Caverna</a:t>
            </a:r>
            <a:endParaRPr lang="en-US" sz="1200" dirty="0"/>
          </a:p>
        </p:txBody>
      </p:sp>
      <p:sp>
        <p:nvSpPr>
          <p:cNvPr id="6" name="Text 2"/>
          <p:cNvSpPr/>
          <p:nvPr/>
        </p:nvSpPr>
        <p:spPr>
          <a:xfrm>
            <a:off x="1243370" y="2864406"/>
            <a:ext cx="12951857" cy="198834"/>
          </a:xfrm>
          <a:prstGeom prst="rect">
            <a:avLst/>
          </a:prstGeom>
          <a:noFill/>
          <a:ln/>
        </p:spPr>
        <p:txBody>
          <a:bodyPr wrap="none" lIns="0" tIns="0" rIns="0" bIns="0" rtlCol="0" anchor="t"/>
          <a:lstStyle/>
          <a:p>
            <a:pPr algn="l" indent="0" marL="0">
              <a:lnSpc>
                <a:spcPts val="1550"/>
              </a:lnSpc>
              <a:buNone/>
            </a:pPr>
            <a:r>
              <a:rPr lang="en-US" sz="950" dirty="0">
                <a:solidFill>
                  <a:srgbClr val="333F70"/>
                </a:solidFill>
                <a:latin typeface="Open Sans" pitchFamily="34" charset="0"/>
                <a:ea typeface="Open Sans" pitchFamily="34" charset="-122"/>
                <a:cs typeface="Open Sans" pitchFamily="34" charset="-120"/>
              </a:rPr>
              <a:t>Rappresenta l'ignoranza in cui vive la maggioranza delle persone.</a:t>
            </a:r>
            <a:endParaRPr lang="en-US" sz="950" dirty="0"/>
          </a:p>
        </p:txBody>
      </p:sp>
      <p:pic>
        <p:nvPicPr>
          <p:cNvPr id="7" name="Image 2" descr="preencoded.png">    </p:cNvPr>
          <p:cNvPicPr>
            <a:picLocks noChangeAspect="1"/>
          </p:cNvPicPr>
          <p:nvPr/>
        </p:nvPicPr>
        <p:blipFill>
          <a:blip r:embed="rId3"/>
          <a:stretch>
            <a:fillRect/>
          </a:stretch>
        </p:blipFill>
        <p:spPr>
          <a:xfrm>
            <a:off x="435173" y="3217307"/>
            <a:ext cx="621744" cy="746046"/>
          </a:xfrm>
          <a:prstGeom prst="rect">
            <a:avLst/>
          </a:prstGeom>
        </p:spPr>
      </p:pic>
      <p:sp>
        <p:nvSpPr>
          <p:cNvPr id="8" name="Text 3"/>
          <p:cNvSpPr/>
          <p:nvPr/>
        </p:nvSpPr>
        <p:spPr>
          <a:xfrm>
            <a:off x="1243370" y="3341608"/>
            <a:ext cx="1554361" cy="194310"/>
          </a:xfrm>
          <a:prstGeom prst="rect">
            <a:avLst/>
          </a:prstGeom>
          <a:noFill/>
          <a:ln/>
        </p:spPr>
        <p:txBody>
          <a:bodyPr wrap="none" lIns="0" tIns="0" rIns="0" bIns="0" rtlCol="0" anchor="t"/>
          <a:lstStyle/>
          <a:p>
            <a:pPr algn="l" indent="0" marL="0">
              <a:lnSpc>
                <a:spcPts val="1500"/>
              </a:lnSpc>
              <a:buNone/>
            </a:pPr>
            <a:r>
              <a:rPr lang="en-US" sz="1200" b="1" dirty="0">
                <a:solidFill>
                  <a:srgbClr val="333F70"/>
                </a:solidFill>
                <a:latin typeface="Unbounded Bold" pitchFamily="34" charset="0"/>
                <a:ea typeface="Unbounded Bold" pitchFamily="34" charset="-122"/>
                <a:cs typeface="Unbounded Bold" pitchFamily="34" charset="-120"/>
              </a:rPr>
              <a:t>La Liberazione</a:t>
            </a:r>
            <a:endParaRPr lang="en-US" sz="1200" dirty="0"/>
          </a:p>
        </p:txBody>
      </p:sp>
      <p:sp>
        <p:nvSpPr>
          <p:cNvPr id="9" name="Text 4"/>
          <p:cNvSpPr/>
          <p:nvPr/>
        </p:nvSpPr>
        <p:spPr>
          <a:xfrm>
            <a:off x="1243370" y="3610451"/>
            <a:ext cx="12951857" cy="198834"/>
          </a:xfrm>
          <a:prstGeom prst="rect">
            <a:avLst/>
          </a:prstGeom>
          <a:noFill/>
          <a:ln/>
        </p:spPr>
        <p:txBody>
          <a:bodyPr wrap="none" lIns="0" tIns="0" rIns="0" bIns="0" rtlCol="0" anchor="t"/>
          <a:lstStyle/>
          <a:p>
            <a:pPr algn="l" indent="0" marL="0">
              <a:lnSpc>
                <a:spcPts val="1550"/>
              </a:lnSpc>
              <a:buNone/>
            </a:pPr>
            <a:r>
              <a:rPr lang="en-US" sz="950" dirty="0">
                <a:solidFill>
                  <a:srgbClr val="333F70"/>
                </a:solidFill>
                <a:latin typeface="Open Sans" pitchFamily="34" charset="0"/>
                <a:ea typeface="Open Sans" pitchFamily="34" charset="-122"/>
                <a:cs typeface="Open Sans" pitchFamily="34" charset="-120"/>
              </a:rPr>
              <a:t>Simboleggia il percorso della conoscenza filosofica.</a:t>
            </a:r>
            <a:endParaRPr lang="en-US" sz="950" dirty="0"/>
          </a:p>
        </p:txBody>
      </p:sp>
      <p:pic>
        <p:nvPicPr>
          <p:cNvPr id="10" name="Image 3" descr="preencoded.png">    </p:cNvPr>
          <p:cNvPicPr>
            <a:picLocks noChangeAspect="1"/>
          </p:cNvPicPr>
          <p:nvPr/>
        </p:nvPicPr>
        <p:blipFill>
          <a:blip r:embed="rId4"/>
          <a:stretch>
            <a:fillRect/>
          </a:stretch>
        </p:blipFill>
        <p:spPr>
          <a:xfrm>
            <a:off x="435173" y="3963353"/>
            <a:ext cx="621744" cy="746046"/>
          </a:xfrm>
          <a:prstGeom prst="rect">
            <a:avLst/>
          </a:prstGeom>
        </p:spPr>
      </p:pic>
      <p:sp>
        <p:nvSpPr>
          <p:cNvPr id="11" name="Text 5"/>
          <p:cNvSpPr/>
          <p:nvPr/>
        </p:nvSpPr>
        <p:spPr>
          <a:xfrm>
            <a:off x="1243370" y="4087654"/>
            <a:ext cx="1554361" cy="194310"/>
          </a:xfrm>
          <a:prstGeom prst="rect">
            <a:avLst/>
          </a:prstGeom>
          <a:noFill/>
          <a:ln/>
        </p:spPr>
        <p:txBody>
          <a:bodyPr wrap="none" lIns="0" tIns="0" rIns="0" bIns="0" rtlCol="0" anchor="t"/>
          <a:lstStyle/>
          <a:p>
            <a:pPr algn="l" indent="0" marL="0">
              <a:lnSpc>
                <a:spcPts val="1500"/>
              </a:lnSpc>
              <a:buNone/>
            </a:pPr>
            <a:r>
              <a:rPr lang="en-US" sz="1200" b="1" dirty="0">
                <a:solidFill>
                  <a:srgbClr val="333F70"/>
                </a:solidFill>
                <a:latin typeface="Unbounded Bold" pitchFamily="34" charset="0"/>
                <a:ea typeface="Unbounded Bold" pitchFamily="34" charset="-122"/>
                <a:cs typeface="Unbounded Bold" pitchFamily="34" charset="-120"/>
              </a:rPr>
              <a:t>La Luce</a:t>
            </a:r>
            <a:endParaRPr lang="en-US" sz="1200" dirty="0"/>
          </a:p>
        </p:txBody>
      </p:sp>
      <p:sp>
        <p:nvSpPr>
          <p:cNvPr id="12" name="Text 6"/>
          <p:cNvSpPr/>
          <p:nvPr/>
        </p:nvSpPr>
        <p:spPr>
          <a:xfrm>
            <a:off x="1243370" y="4356497"/>
            <a:ext cx="12951857" cy="198834"/>
          </a:xfrm>
          <a:prstGeom prst="rect">
            <a:avLst/>
          </a:prstGeom>
          <a:noFill/>
          <a:ln/>
        </p:spPr>
        <p:txBody>
          <a:bodyPr wrap="none" lIns="0" tIns="0" rIns="0" bIns="0" rtlCol="0" anchor="t"/>
          <a:lstStyle/>
          <a:p>
            <a:pPr algn="l" indent="0" marL="0">
              <a:lnSpc>
                <a:spcPts val="1550"/>
              </a:lnSpc>
              <a:buNone/>
            </a:pPr>
            <a:r>
              <a:rPr lang="en-US" sz="950" dirty="0">
                <a:solidFill>
                  <a:srgbClr val="333F70"/>
                </a:solidFill>
                <a:latin typeface="Open Sans" pitchFamily="34" charset="0"/>
                <a:ea typeface="Open Sans" pitchFamily="34" charset="-122"/>
                <a:cs typeface="Open Sans" pitchFamily="34" charset="-120"/>
              </a:rPr>
              <a:t>È il mondo delle Idee, la vera realtà secondo Platone.</a:t>
            </a:r>
            <a:endParaRPr lang="en-US" sz="950" dirty="0"/>
          </a:p>
        </p:txBody>
      </p:sp>
      <p:pic>
        <p:nvPicPr>
          <p:cNvPr id="13" name="Image 4" descr="preencoded.png">    </p:cNvPr>
          <p:cNvPicPr>
            <a:picLocks noChangeAspect="1"/>
          </p:cNvPicPr>
          <p:nvPr/>
        </p:nvPicPr>
        <p:blipFill>
          <a:blip r:embed="rId5"/>
          <a:stretch>
            <a:fillRect/>
          </a:stretch>
        </p:blipFill>
        <p:spPr>
          <a:xfrm>
            <a:off x="7175302" y="5554504"/>
            <a:ext cx="279678" cy="248603"/>
          </a:xfrm>
          <a:prstGeom prst="rect">
            <a:avLst/>
          </a:prstGeom>
        </p:spPr>
      </p:pic>
      <p:pic>
        <p:nvPicPr>
          <p:cNvPr id="14" name="Image 5" descr="preencoded.png">    </p:cNvPr>
          <p:cNvPicPr>
            <a:picLocks noChangeAspect="1"/>
          </p:cNvPicPr>
          <p:nvPr/>
        </p:nvPicPr>
        <p:blipFill>
          <a:blip r:embed="rId6"/>
          <a:stretch>
            <a:fillRect/>
          </a:stretch>
        </p:blipFill>
        <p:spPr>
          <a:xfrm>
            <a:off x="435173" y="6648331"/>
            <a:ext cx="2238375" cy="1243489"/>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2" name="Text 0"/>
          <p:cNvSpPr/>
          <p:nvPr/>
        </p:nvSpPr>
        <p:spPr>
          <a:xfrm>
            <a:off x="793790" y="1707594"/>
            <a:ext cx="6452235" cy="708779"/>
          </a:xfrm>
          <a:prstGeom prst="rect">
            <a:avLst/>
          </a:prstGeom>
          <a:noFill/>
          <a:ln/>
        </p:spPr>
        <p:txBody>
          <a:bodyPr wrap="none" lIns="0" tIns="0" rIns="0" bIns="0" rtlCol="0" anchor="t"/>
          <a:lstStyle/>
          <a:p>
            <a:pP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Il Mondo delle Idee</a:t>
            </a:r>
            <a:endParaRPr lang="en-US" sz="4450" dirty="0"/>
          </a:p>
        </p:txBody>
      </p:sp>
      <p:sp>
        <p:nvSpPr>
          <p:cNvPr id="3" name="Text 1"/>
          <p:cNvSpPr/>
          <p:nvPr/>
        </p:nvSpPr>
        <p:spPr>
          <a:xfrm>
            <a:off x="2072640" y="4269224"/>
            <a:ext cx="2962989" cy="354330"/>
          </a:xfrm>
          <a:prstGeom prst="rect">
            <a:avLst/>
          </a:prstGeom>
          <a:noFill/>
          <a:ln/>
        </p:spPr>
        <p:txBody>
          <a:bodyPr wrap="none" lIns="0" tIns="0" rIns="0" bIns="0" rtlCol="0" anchor="t"/>
          <a:lstStyle/>
          <a:p>
            <a:pPr algn="r"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Realtà Superiore</a:t>
            </a:r>
            <a:endParaRPr lang="en-US" sz="2200" dirty="0"/>
          </a:p>
        </p:txBody>
      </p:sp>
      <p:sp>
        <p:nvSpPr>
          <p:cNvPr id="4" name="Text 2"/>
          <p:cNvSpPr/>
          <p:nvPr/>
        </p:nvSpPr>
        <p:spPr>
          <a:xfrm>
            <a:off x="793790" y="4759643"/>
            <a:ext cx="4241840" cy="362903"/>
          </a:xfrm>
          <a:prstGeom prst="rect">
            <a:avLst/>
          </a:prstGeom>
          <a:noFill/>
          <a:ln/>
        </p:spPr>
        <p:txBody>
          <a:bodyPr wrap="none" lIns="0" tIns="0" rIns="0" bIns="0" rtlCol="0" anchor="t"/>
          <a:lstStyle/>
          <a:p>
            <a:pPr algn="r" indent="0" marL="0">
              <a:lnSpc>
                <a:spcPts val="2850"/>
              </a:lnSpc>
              <a:buNone/>
            </a:pPr>
            <a:r>
              <a:rPr lang="en-US" sz="1750" dirty="0">
                <a:solidFill>
                  <a:srgbClr val="333F70"/>
                </a:solidFill>
                <a:latin typeface="Open Sans" pitchFamily="34" charset="0"/>
                <a:ea typeface="Open Sans" pitchFamily="34" charset="-122"/>
                <a:cs typeface="Open Sans" pitchFamily="34" charset="-120"/>
              </a:rPr>
              <a:t>Le Idee sono modelli perfetti ed eterni.</a:t>
            </a:r>
            <a:endParaRPr lang="en-US" sz="1750" dirty="0"/>
          </a:p>
        </p:txBody>
      </p:sp>
      <p:pic>
        <p:nvPicPr>
          <p:cNvPr id="5" name="Image 0" descr="preencoded.png">    </p:cNvPr>
          <p:cNvPicPr>
            <a:picLocks noChangeAspect="1"/>
          </p:cNvPicPr>
          <p:nvPr/>
        </p:nvPicPr>
        <p:blipFill>
          <a:blip r:embed="rId1"/>
          <a:stretch>
            <a:fillRect/>
          </a:stretch>
        </p:blipFill>
        <p:spPr>
          <a:xfrm>
            <a:off x="5489258" y="2870002"/>
            <a:ext cx="3651885" cy="3651885"/>
          </a:xfrm>
          <a:prstGeom prst="rect">
            <a:avLst/>
          </a:prstGeom>
        </p:spPr>
      </p:pic>
      <p:sp>
        <p:nvSpPr>
          <p:cNvPr id="6" name="Shape 3"/>
          <p:cNvSpPr/>
          <p:nvPr/>
        </p:nvSpPr>
        <p:spPr>
          <a:xfrm>
            <a:off x="5274231" y="4412456"/>
            <a:ext cx="566976" cy="566976"/>
          </a:xfrm>
          <a:prstGeom prst="roundRect">
            <a:avLst>
              <a:gd name="adj" fmla="val 1611154"/>
            </a:avLst>
          </a:prstGeom>
          <a:solidFill>
            <a:srgbClr val="D6F5EE"/>
          </a:solidFill>
          <a:ln w="7620">
            <a:solidFill>
              <a:srgbClr val="BCDBD4"/>
            </a:solidFill>
            <a:prstDash val="solid"/>
          </a:ln>
        </p:spPr>
      </p:sp>
      <p:sp>
        <p:nvSpPr>
          <p:cNvPr id="7" name="Text 4"/>
          <p:cNvSpPr/>
          <p:nvPr/>
        </p:nvSpPr>
        <p:spPr>
          <a:xfrm>
            <a:off x="5430083" y="4536400"/>
            <a:ext cx="255151" cy="318968"/>
          </a:xfrm>
          <a:prstGeom prst="rect">
            <a:avLst/>
          </a:prstGeom>
          <a:noFill/>
          <a:ln/>
        </p:spPr>
        <p:txBody>
          <a:bodyPr wrap="none" lIns="0" tIns="0" rIns="0" bIns="0" rtlCol="0" anchor="t"/>
          <a:lstStyle/>
          <a:p>
            <a:pPr indent="0" marL="0">
              <a:lnSpc>
                <a:spcPts val="3200"/>
              </a:lnSpc>
              <a:buNone/>
            </a:pPr>
            <a:r>
              <a:rPr lang="en-US" sz="2000" b="1" dirty="0">
                <a:solidFill>
                  <a:srgbClr val="333F70"/>
                </a:solidFill>
                <a:latin typeface="Unbounded Bold" pitchFamily="34" charset="0"/>
                <a:ea typeface="Unbounded Bold" pitchFamily="34" charset="-122"/>
                <a:cs typeface="Unbounded Bold" pitchFamily="34" charset="-120"/>
              </a:rPr>
              <a:t>1</a:t>
            </a:r>
            <a:endParaRPr lang="en-US" sz="2000" dirty="0"/>
          </a:p>
        </p:txBody>
      </p:sp>
      <p:sp>
        <p:nvSpPr>
          <p:cNvPr id="8" name="Text 5"/>
          <p:cNvSpPr/>
          <p:nvPr/>
        </p:nvSpPr>
        <p:spPr>
          <a:xfrm>
            <a:off x="9481304" y="3089791"/>
            <a:ext cx="3108603"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Conoscenza Vera</a:t>
            </a:r>
            <a:endParaRPr lang="en-US" sz="2200" dirty="0"/>
          </a:p>
        </p:txBody>
      </p:sp>
      <p:sp>
        <p:nvSpPr>
          <p:cNvPr id="9" name="Text 6"/>
          <p:cNvSpPr/>
          <p:nvPr/>
        </p:nvSpPr>
        <p:spPr>
          <a:xfrm>
            <a:off x="9481304" y="3580209"/>
            <a:ext cx="4355306"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Solo i filosofi possono contemplare le Idee.</a:t>
            </a:r>
            <a:endParaRPr lang="en-US" sz="1750" dirty="0"/>
          </a:p>
        </p:txBody>
      </p:sp>
      <p:pic>
        <p:nvPicPr>
          <p:cNvPr id="10" name="Image 1" descr="preencoded.png">    </p:cNvPr>
          <p:cNvPicPr>
            <a:picLocks noChangeAspect="1"/>
          </p:cNvPicPr>
          <p:nvPr/>
        </p:nvPicPr>
        <p:blipFill>
          <a:blip r:embed="rId2"/>
          <a:stretch>
            <a:fillRect/>
          </a:stretch>
        </p:blipFill>
        <p:spPr>
          <a:xfrm>
            <a:off x="5489258" y="2870002"/>
            <a:ext cx="3651885" cy="3651885"/>
          </a:xfrm>
          <a:prstGeom prst="rect">
            <a:avLst/>
          </a:prstGeom>
        </p:spPr>
      </p:pic>
      <p:sp>
        <p:nvSpPr>
          <p:cNvPr id="11" name="Shape 7"/>
          <p:cNvSpPr/>
          <p:nvPr/>
        </p:nvSpPr>
        <p:spPr>
          <a:xfrm>
            <a:off x="7910393" y="2890361"/>
            <a:ext cx="566976" cy="566976"/>
          </a:xfrm>
          <a:prstGeom prst="roundRect">
            <a:avLst>
              <a:gd name="adj" fmla="val 1611154"/>
            </a:avLst>
          </a:prstGeom>
          <a:solidFill>
            <a:srgbClr val="D6F5EE"/>
          </a:solidFill>
          <a:ln w="7620">
            <a:solidFill>
              <a:srgbClr val="BCDBD4"/>
            </a:solidFill>
            <a:prstDash val="solid"/>
          </a:ln>
        </p:spPr>
      </p:sp>
      <p:sp>
        <p:nvSpPr>
          <p:cNvPr id="12" name="Text 8"/>
          <p:cNvSpPr/>
          <p:nvPr/>
        </p:nvSpPr>
        <p:spPr>
          <a:xfrm>
            <a:off x="8066246" y="3014305"/>
            <a:ext cx="255151" cy="318968"/>
          </a:xfrm>
          <a:prstGeom prst="rect">
            <a:avLst/>
          </a:prstGeom>
          <a:noFill/>
          <a:ln/>
        </p:spPr>
        <p:txBody>
          <a:bodyPr wrap="none" lIns="0" tIns="0" rIns="0" bIns="0" rtlCol="0" anchor="t"/>
          <a:lstStyle/>
          <a:p>
            <a:pPr indent="0" marL="0">
              <a:lnSpc>
                <a:spcPts val="3200"/>
              </a:lnSpc>
              <a:buNone/>
            </a:pPr>
            <a:r>
              <a:rPr lang="en-US" sz="2000" b="1" dirty="0">
                <a:solidFill>
                  <a:srgbClr val="333F70"/>
                </a:solidFill>
                <a:latin typeface="Unbounded Bold" pitchFamily="34" charset="0"/>
                <a:ea typeface="Unbounded Bold" pitchFamily="34" charset="-122"/>
                <a:cs typeface="Unbounded Bold" pitchFamily="34" charset="-120"/>
              </a:rPr>
              <a:t>2</a:t>
            </a:r>
            <a:endParaRPr lang="en-US" sz="2000" dirty="0"/>
          </a:p>
        </p:txBody>
      </p:sp>
      <p:sp>
        <p:nvSpPr>
          <p:cNvPr id="13" name="Text 9"/>
          <p:cNvSpPr/>
          <p:nvPr/>
        </p:nvSpPr>
        <p:spPr>
          <a:xfrm>
            <a:off x="9481304" y="5085755"/>
            <a:ext cx="29114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Mondo Sensibile</a:t>
            </a:r>
            <a:endParaRPr lang="en-US" sz="2200" dirty="0"/>
          </a:p>
        </p:txBody>
      </p:sp>
      <p:sp>
        <p:nvSpPr>
          <p:cNvPr id="14" name="Text 10"/>
          <p:cNvSpPr/>
          <p:nvPr/>
        </p:nvSpPr>
        <p:spPr>
          <a:xfrm>
            <a:off x="9481304" y="5576173"/>
            <a:ext cx="4355306" cy="725805"/>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Ciò che percepiamo è solo un'ombra delle Idee.</a:t>
            </a:r>
            <a:endParaRPr lang="en-US" sz="1750" dirty="0"/>
          </a:p>
        </p:txBody>
      </p:sp>
      <p:pic>
        <p:nvPicPr>
          <p:cNvPr id="15" name="Image 2" descr="preencoded.png">    </p:cNvPr>
          <p:cNvPicPr>
            <a:picLocks noChangeAspect="1"/>
          </p:cNvPicPr>
          <p:nvPr/>
        </p:nvPicPr>
        <p:blipFill>
          <a:blip r:embed="rId3"/>
          <a:stretch>
            <a:fillRect/>
          </a:stretch>
        </p:blipFill>
        <p:spPr>
          <a:xfrm>
            <a:off x="5489258" y="2870002"/>
            <a:ext cx="3651885" cy="3651885"/>
          </a:xfrm>
          <a:prstGeom prst="rect">
            <a:avLst/>
          </a:prstGeom>
        </p:spPr>
      </p:pic>
      <p:sp>
        <p:nvSpPr>
          <p:cNvPr id="16" name="Shape 11"/>
          <p:cNvSpPr/>
          <p:nvPr/>
        </p:nvSpPr>
        <p:spPr>
          <a:xfrm>
            <a:off x="7910393" y="5934432"/>
            <a:ext cx="566976" cy="566976"/>
          </a:xfrm>
          <a:prstGeom prst="roundRect">
            <a:avLst>
              <a:gd name="adj" fmla="val 1611154"/>
            </a:avLst>
          </a:prstGeom>
          <a:solidFill>
            <a:srgbClr val="D6F5EE"/>
          </a:solidFill>
          <a:ln w="7620">
            <a:solidFill>
              <a:srgbClr val="BCDBD4"/>
            </a:solidFill>
            <a:prstDash val="solid"/>
          </a:ln>
        </p:spPr>
      </p:sp>
      <p:sp>
        <p:nvSpPr>
          <p:cNvPr id="17" name="Text 12"/>
          <p:cNvSpPr/>
          <p:nvPr/>
        </p:nvSpPr>
        <p:spPr>
          <a:xfrm>
            <a:off x="8066246" y="6058376"/>
            <a:ext cx="255151" cy="318968"/>
          </a:xfrm>
          <a:prstGeom prst="rect">
            <a:avLst/>
          </a:prstGeom>
          <a:noFill/>
          <a:ln/>
        </p:spPr>
        <p:txBody>
          <a:bodyPr wrap="none" lIns="0" tIns="0" rIns="0" bIns="0" rtlCol="0" anchor="t"/>
          <a:lstStyle/>
          <a:p>
            <a:pPr indent="0" marL="0">
              <a:lnSpc>
                <a:spcPts val="3200"/>
              </a:lnSpc>
              <a:buNone/>
            </a:pPr>
            <a:r>
              <a:rPr lang="en-US" sz="2000" b="1" dirty="0">
                <a:solidFill>
                  <a:srgbClr val="333F70"/>
                </a:solidFill>
                <a:latin typeface="Unbounded Bold" pitchFamily="34" charset="0"/>
                <a:ea typeface="Unbounded Bold" pitchFamily="34" charset="-122"/>
                <a:cs typeface="Unbounded Bold" pitchFamily="34" charset="-120"/>
              </a:rPr>
              <a:t>3</a:t>
            </a:r>
            <a:endParaRPr lang="en-US" sz="20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636151"/>
            <a:ext cx="6932414" cy="708779"/>
          </a:xfrm>
          <a:prstGeom prst="rect">
            <a:avLst/>
          </a:prstGeom>
          <a:noFill/>
          <a:ln/>
        </p:spPr>
        <p:txBody>
          <a:bodyPr wrap="none" lIns="0" tIns="0" rIns="0" bIns="0" rtlCol="0" anchor="t"/>
          <a:lstStyle/>
          <a:p>
            <a:pP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L'Educazione Ideale</a:t>
            </a:r>
            <a:endParaRPr lang="en-US" sz="4450" dirty="0"/>
          </a:p>
        </p:txBody>
      </p:sp>
      <p:sp>
        <p:nvSpPr>
          <p:cNvPr id="4" name="Shape 1"/>
          <p:cNvSpPr/>
          <p:nvPr/>
        </p:nvSpPr>
        <p:spPr>
          <a:xfrm>
            <a:off x="6535341" y="1685092"/>
            <a:ext cx="30480" cy="5908238"/>
          </a:xfrm>
          <a:prstGeom prst="roundRect">
            <a:avLst>
              <a:gd name="adj" fmla="val 312558"/>
            </a:avLst>
          </a:prstGeom>
          <a:solidFill>
            <a:srgbClr val="BCDBD4"/>
          </a:solidFill>
          <a:ln/>
        </p:spPr>
      </p:sp>
      <p:sp>
        <p:nvSpPr>
          <p:cNvPr id="5" name="Shape 2"/>
          <p:cNvSpPr/>
          <p:nvPr/>
        </p:nvSpPr>
        <p:spPr>
          <a:xfrm>
            <a:off x="6760012" y="2180153"/>
            <a:ext cx="680442" cy="30480"/>
          </a:xfrm>
          <a:prstGeom prst="roundRect">
            <a:avLst>
              <a:gd name="adj" fmla="val 312558"/>
            </a:avLst>
          </a:prstGeom>
          <a:solidFill>
            <a:srgbClr val="BCDBD4"/>
          </a:solidFill>
          <a:ln/>
        </p:spPr>
      </p:sp>
      <p:sp>
        <p:nvSpPr>
          <p:cNvPr id="6" name="Shape 3"/>
          <p:cNvSpPr/>
          <p:nvPr/>
        </p:nvSpPr>
        <p:spPr>
          <a:xfrm>
            <a:off x="6280190" y="1940243"/>
            <a:ext cx="510302" cy="510302"/>
          </a:xfrm>
          <a:prstGeom prst="roundRect">
            <a:avLst>
              <a:gd name="adj" fmla="val 18669"/>
            </a:avLst>
          </a:prstGeom>
          <a:solidFill>
            <a:srgbClr val="D6F5EE"/>
          </a:solidFill>
          <a:ln w="7620">
            <a:solidFill>
              <a:srgbClr val="BCDBD4"/>
            </a:solidFill>
            <a:prstDash val="solid"/>
          </a:ln>
        </p:spPr>
      </p:sp>
      <p:sp>
        <p:nvSpPr>
          <p:cNvPr id="7" name="Text 4"/>
          <p:cNvSpPr/>
          <p:nvPr/>
        </p:nvSpPr>
        <p:spPr>
          <a:xfrm>
            <a:off x="6365260" y="1982748"/>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1</a:t>
            </a:r>
            <a:endParaRPr lang="en-US" sz="2650" dirty="0"/>
          </a:p>
        </p:txBody>
      </p:sp>
      <p:sp>
        <p:nvSpPr>
          <p:cNvPr id="8" name="Text 5"/>
          <p:cNvSpPr/>
          <p:nvPr/>
        </p:nvSpPr>
        <p:spPr>
          <a:xfrm>
            <a:off x="7669411" y="1911906"/>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Musica</a:t>
            </a:r>
            <a:endParaRPr lang="en-US" sz="2200" dirty="0"/>
          </a:p>
        </p:txBody>
      </p:sp>
      <p:sp>
        <p:nvSpPr>
          <p:cNvPr id="9" name="Text 6"/>
          <p:cNvSpPr/>
          <p:nvPr/>
        </p:nvSpPr>
        <p:spPr>
          <a:xfrm>
            <a:off x="7669411" y="2402324"/>
            <a:ext cx="6167199" cy="362903"/>
          </a:xfrm>
          <a:prstGeom prst="rect">
            <a:avLst/>
          </a:prstGeom>
          <a:noFill/>
          <a:ln/>
        </p:spPr>
        <p:txBody>
          <a:bodyPr wrap="non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Forma l'anima e sviluppa l'armonia interiore.</a:t>
            </a:r>
            <a:endParaRPr lang="en-US" sz="1750" dirty="0"/>
          </a:p>
        </p:txBody>
      </p:sp>
      <p:sp>
        <p:nvSpPr>
          <p:cNvPr id="10" name="Shape 7"/>
          <p:cNvSpPr/>
          <p:nvPr/>
        </p:nvSpPr>
        <p:spPr>
          <a:xfrm>
            <a:off x="6760012" y="3713917"/>
            <a:ext cx="680442" cy="30480"/>
          </a:xfrm>
          <a:prstGeom prst="roundRect">
            <a:avLst>
              <a:gd name="adj" fmla="val 312558"/>
            </a:avLst>
          </a:prstGeom>
          <a:solidFill>
            <a:srgbClr val="BCDBD4"/>
          </a:solidFill>
          <a:ln/>
        </p:spPr>
      </p:sp>
      <p:sp>
        <p:nvSpPr>
          <p:cNvPr id="11" name="Shape 8"/>
          <p:cNvSpPr/>
          <p:nvPr/>
        </p:nvSpPr>
        <p:spPr>
          <a:xfrm>
            <a:off x="6280190" y="3474006"/>
            <a:ext cx="510302" cy="510302"/>
          </a:xfrm>
          <a:prstGeom prst="roundRect">
            <a:avLst>
              <a:gd name="adj" fmla="val 18669"/>
            </a:avLst>
          </a:prstGeom>
          <a:solidFill>
            <a:srgbClr val="D6F5EE"/>
          </a:solidFill>
          <a:ln w="7620">
            <a:solidFill>
              <a:srgbClr val="BCDBD4"/>
            </a:solidFill>
            <a:prstDash val="solid"/>
          </a:ln>
        </p:spPr>
      </p:sp>
      <p:sp>
        <p:nvSpPr>
          <p:cNvPr id="12" name="Text 9"/>
          <p:cNvSpPr/>
          <p:nvPr/>
        </p:nvSpPr>
        <p:spPr>
          <a:xfrm>
            <a:off x="6365260" y="3516511"/>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2</a:t>
            </a:r>
            <a:endParaRPr lang="en-US" sz="2650" dirty="0"/>
          </a:p>
        </p:txBody>
      </p:sp>
      <p:sp>
        <p:nvSpPr>
          <p:cNvPr id="13" name="Text 10"/>
          <p:cNvSpPr/>
          <p:nvPr/>
        </p:nvSpPr>
        <p:spPr>
          <a:xfrm>
            <a:off x="7669411" y="3445669"/>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Ginnastica</a:t>
            </a:r>
            <a:endParaRPr lang="en-US" sz="2200" dirty="0"/>
          </a:p>
        </p:txBody>
      </p:sp>
      <p:sp>
        <p:nvSpPr>
          <p:cNvPr id="14" name="Text 11"/>
          <p:cNvSpPr/>
          <p:nvPr/>
        </p:nvSpPr>
        <p:spPr>
          <a:xfrm>
            <a:off x="7669411" y="3936087"/>
            <a:ext cx="6167199" cy="362903"/>
          </a:xfrm>
          <a:prstGeom prst="rect">
            <a:avLst/>
          </a:prstGeom>
          <a:noFill/>
          <a:ln/>
        </p:spPr>
        <p:txBody>
          <a:bodyPr wrap="non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Fortifica il corpo e insegna disciplina.</a:t>
            </a:r>
            <a:endParaRPr lang="en-US" sz="1750" dirty="0"/>
          </a:p>
        </p:txBody>
      </p:sp>
      <p:sp>
        <p:nvSpPr>
          <p:cNvPr id="15" name="Shape 12"/>
          <p:cNvSpPr/>
          <p:nvPr/>
        </p:nvSpPr>
        <p:spPr>
          <a:xfrm>
            <a:off x="6760012" y="5247680"/>
            <a:ext cx="680442" cy="30480"/>
          </a:xfrm>
          <a:prstGeom prst="roundRect">
            <a:avLst>
              <a:gd name="adj" fmla="val 312558"/>
            </a:avLst>
          </a:prstGeom>
          <a:solidFill>
            <a:srgbClr val="BCDBD4"/>
          </a:solidFill>
          <a:ln/>
        </p:spPr>
      </p:sp>
      <p:sp>
        <p:nvSpPr>
          <p:cNvPr id="16" name="Shape 13"/>
          <p:cNvSpPr/>
          <p:nvPr/>
        </p:nvSpPr>
        <p:spPr>
          <a:xfrm>
            <a:off x="6280190" y="5007769"/>
            <a:ext cx="510302" cy="510302"/>
          </a:xfrm>
          <a:prstGeom prst="roundRect">
            <a:avLst>
              <a:gd name="adj" fmla="val 18669"/>
            </a:avLst>
          </a:prstGeom>
          <a:solidFill>
            <a:srgbClr val="D6F5EE"/>
          </a:solidFill>
          <a:ln w="7620">
            <a:solidFill>
              <a:srgbClr val="BCDBD4"/>
            </a:solidFill>
            <a:prstDash val="solid"/>
          </a:ln>
        </p:spPr>
      </p:sp>
      <p:sp>
        <p:nvSpPr>
          <p:cNvPr id="17" name="Text 14"/>
          <p:cNvSpPr/>
          <p:nvPr/>
        </p:nvSpPr>
        <p:spPr>
          <a:xfrm>
            <a:off x="6365260" y="5050274"/>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3</a:t>
            </a:r>
            <a:endParaRPr lang="en-US" sz="2650" dirty="0"/>
          </a:p>
        </p:txBody>
      </p:sp>
      <p:sp>
        <p:nvSpPr>
          <p:cNvPr id="18" name="Text 15"/>
          <p:cNvSpPr/>
          <p:nvPr/>
        </p:nvSpPr>
        <p:spPr>
          <a:xfrm>
            <a:off x="7669411" y="4979432"/>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Matematica</a:t>
            </a:r>
            <a:endParaRPr lang="en-US" sz="2200" dirty="0"/>
          </a:p>
        </p:txBody>
      </p:sp>
      <p:sp>
        <p:nvSpPr>
          <p:cNvPr id="19" name="Text 16"/>
          <p:cNvSpPr/>
          <p:nvPr/>
        </p:nvSpPr>
        <p:spPr>
          <a:xfrm>
            <a:off x="7669411" y="5469850"/>
            <a:ext cx="6167199" cy="362903"/>
          </a:xfrm>
          <a:prstGeom prst="rect">
            <a:avLst/>
          </a:prstGeom>
          <a:noFill/>
          <a:ln/>
        </p:spPr>
        <p:txBody>
          <a:bodyPr wrap="non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Sviluppa il pensiero astratto e razionale.</a:t>
            </a:r>
            <a:endParaRPr lang="en-US" sz="1750" dirty="0"/>
          </a:p>
        </p:txBody>
      </p:sp>
      <p:sp>
        <p:nvSpPr>
          <p:cNvPr id="20" name="Shape 17"/>
          <p:cNvSpPr/>
          <p:nvPr/>
        </p:nvSpPr>
        <p:spPr>
          <a:xfrm>
            <a:off x="6760012" y="6781443"/>
            <a:ext cx="680442" cy="30480"/>
          </a:xfrm>
          <a:prstGeom prst="roundRect">
            <a:avLst>
              <a:gd name="adj" fmla="val 312558"/>
            </a:avLst>
          </a:prstGeom>
          <a:solidFill>
            <a:srgbClr val="BCDBD4"/>
          </a:solidFill>
          <a:ln/>
        </p:spPr>
      </p:sp>
      <p:sp>
        <p:nvSpPr>
          <p:cNvPr id="21" name="Shape 18"/>
          <p:cNvSpPr/>
          <p:nvPr/>
        </p:nvSpPr>
        <p:spPr>
          <a:xfrm>
            <a:off x="6280190" y="6541532"/>
            <a:ext cx="510302" cy="510302"/>
          </a:xfrm>
          <a:prstGeom prst="roundRect">
            <a:avLst>
              <a:gd name="adj" fmla="val 18669"/>
            </a:avLst>
          </a:prstGeom>
          <a:solidFill>
            <a:srgbClr val="D6F5EE"/>
          </a:solidFill>
          <a:ln w="7620">
            <a:solidFill>
              <a:srgbClr val="BCDBD4"/>
            </a:solidFill>
            <a:prstDash val="solid"/>
          </a:ln>
        </p:spPr>
      </p:sp>
      <p:sp>
        <p:nvSpPr>
          <p:cNvPr id="22" name="Text 19"/>
          <p:cNvSpPr/>
          <p:nvPr/>
        </p:nvSpPr>
        <p:spPr>
          <a:xfrm>
            <a:off x="6365260" y="6584037"/>
            <a:ext cx="340162" cy="425291"/>
          </a:xfrm>
          <a:prstGeom prst="rect">
            <a:avLst/>
          </a:prstGeom>
          <a:noFill/>
          <a:ln/>
        </p:spPr>
        <p:txBody>
          <a:bodyPr wrap="none" lIns="0" tIns="0" rIns="0" bIns="0" rtlCol="0" anchor="t"/>
          <a:lstStyle/>
          <a:p>
            <a:pPr algn="ctr" indent="0" marL="0">
              <a:lnSpc>
                <a:spcPts val="2650"/>
              </a:lnSpc>
              <a:buNone/>
            </a:pPr>
            <a:r>
              <a:rPr lang="en-US" sz="2650" b="1" dirty="0">
                <a:solidFill>
                  <a:srgbClr val="333F70"/>
                </a:solidFill>
                <a:latin typeface="Unbounded Bold" pitchFamily="34" charset="0"/>
                <a:ea typeface="Unbounded Bold" pitchFamily="34" charset="-122"/>
                <a:cs typeface="Unbounded Bold" pitchFamily="34" charset="-120"/>
              </a:rPr>
              <a:t>4</a:t>
            </a:r>
            <a:endParaRPr lang="en-US" sz="2650" dirty="0"/>
          </a:p>
        </p:txBody>
      </p:sp>
      <p:sp>
        <p:nvSpPr>
          <p:cNvPr id="23" name="Text 20"/>
          <p:cNvSpPr/>
          <p:nvPr/>
        </p:nvSpPr>
        <p:spPr>
          <a:xfrm>
            <a:off x="7669411" y="6513195"/>
            <a:ext cx="2835235"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Filosofia</a:t>
            </a:r>
            <a:endParaRPr lang="en-US" sz="2200" dirty="0"/>
          </a:p>
        </p:txBody>
      </p:sp>
      <p:sp>
        <p:nvSpPr>
          <p:cNvPr id="24" name="Text 21"/>
          <p:cNvSpPr/>
          <p:nvPr/>
        </p:nvSpPr>
        <p:spPr>
          <a:xfrm>
            <a:off x="7669411" y="7003613"/>
            <a:ext cx="6167199" cy="362903"/>
          </a:xfrm>
          <a:prstGeom prst="rect">
            <a:avLst/>
          </a:prstGeom>
          <a:noFill/>
          <a:ln/>
        </p:spPr>
        <p:txBody>
          <a:bodyPr wrap="non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Culmina nella contemplazione del Bene.</a:t>
            </a:r>
            <a:endParaRPr lang="en-US" sz="175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r>
          <p:cNvPicPr>
            <a:picLocks noChangeAspect="1"/>
          </p:cNvPicPr>
          <p:nvPr/>
        </p:nvPicPr>
        <p:blipFill>
          <a:blip r:embed="rId1"/>
          <a:stretch>
            <a:fillRect/>
          </a:stretch>
        </p:blipFill>
        <p:spPr>
          <a:xfrm>
            <a:off x="0" y="0"/>
            <a:ext cx="5486400" cy="8229600"/>
          </a:xfrm>
          <a:prstGeom prst="rect">
            <a:avLst/>
          </a:prstGeom>
        </p:spPr>
      </p:pic>
      <p:sp>
        <p:nvSpPr>
          <p:cNvPr id="3" name="Text 0"/>
          <p:cNvSpPr/>
          <p:nvPr/>
        </p:nvSpPr>
        <p:spPr>
          <a:xfrm>
            <a:off x="6280190" y="2222421"/>
            <a:ext cx="6939796" cy="708779"/>
          </a:xfrm>
          <a:prstGeom prst="rect">
            <a:avLst/>
          </a:prstGeom>
          <a:noFill/>
          <a:ln/>
        </p:spPr>
        <p:txBody>
          <a:bodyPr wrap="none" lIns="0" tIns="0" rIns="0" bIns="0" rtlCol="0" anchor="t"/>
          <a:lstStyle/>
          <a:p>
            <a:pPr indent="0" marL="0">
              <a:lnSpc>
                <a:spcPts val="5550"/>
              </a:lnSpc>
              <a:buNone/>
            </a:pPr>
            <a:r>
              <a:rPr lang="en-US" sz="4450" b="1" dirty="0">
                <a:solidFill>
                  <a:srgbClr val="333F70"/>
                </a:solidFill>
                <a:latin typeface="Unbounded Bold" pitchFamily="34" charset="0"/>
                <a:ea typeface="Unbounded Bold" pitchFamily="34" charset="-122"/>
                <a:cs typeface="Unbounded Bold" pitchFamily="34" charset="-120"/>
              </a:rPr>
              <a:t>Attualità di Platone</a:t>
            </a:r>
            <a:endParaRPr lang="en-US" sz="4450" dirty="0"/>
          </a:p>
        </p:txBody>
      </p:sp>
      <p:pic>
        <p:nvPicPr>
          <p:cNvPr id="4" name="Image 1" descr="preencoded.png">    </p:cNvPr>
          <p:cNvPicPr>
            <a:picLocks noChangeAspect="1"/>
          </p:cNvPicPr>
          <p:nvPr/>
        </p:nvPicPr>
        <p:blipFill>
          <a:blip r:embed="rId2"/>
          <a:stretch>
            <a:fillRect/>
          </a:stretch>
        </p:blipFill>
        <p:spPr>
          <a:xfrm>
            <a:off x="6280190" y="3271361"/>
            <a:ext cx="566976" cy="566976"/>
          </a:xfrm>
          <a:prstGeom prst="rect">
            <a:avLst/>
          </a:prstGeom>
        </p:spPr>
      </p:pic>
      <p:sp>
        <p:nvSpPr>
          <p:cNvPr id="5" name="Text 1"/>
          <p:cNvSpPr/>
          <p:nvPr/>
        </p:nvSpPr>
        <p:spPr>
          <a:xfrm>
            <a:off x="6280190" y="4065151"/>
            <a:ext cx="2291953"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Giustizia</a:t>
            </a:r>
            <a:endParaRPr lang="en-US" sz="2200" dirty="0"/>
          </a:p>
        </p:txBody>
      </p:sp>
      <p:sp>
        <p:nvSpPr>
          <p:cNvPr id="6" name="Text 2"/>
          <p:cNvSpPr/>
          <p:nvPr/>
        </p:nvSpPr>
        <p:spPr>
          <a:xfrm>
            <a:off x="6280190" y="4555569"/>
            <a:ext cx="2291953" cy="1088708"/>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Cosa significa essere giusti nella società contemporanea?</a:t>
            </a:r>
            <a:endParaRPr lang="en-US" sz="1750" dirty="0"/>
          </a:p>
        </p:txBody>
      </p:sp>
      <p:pic>
        <p:nvPicPr>
          <p:cNvPr id="7" name="Image 2" descr="preencoded.png">    </p:cNvPr>
          <p:cNvPicPr>
            <a:picLocks noChangeAspect="1"/>
          </p:cNvPicPr>
          <p:nvPr/>
        </p:nvPicPr>
        <p:blipFill>
          <a:blip r:embed="rId3"/>
          <a:stretch>
            <a:fillRect/>
          </a:stretch>
        </p:blipFill>
        <p:spPr>
          <a:xfrm>
            <a:off x="8912304" y="3271361"/>
            <a:ext cx="566976" cy="566976"/>
          </a:xfrm>
          <a:prstGeom prst="rect">
            <a:avLst/>
          </a:prstGeom>
        </p:spPr>
      </p:pic>
      <p:sp>
        <p:nvSpPr>
          <p:cNvPr id="8" name="Text 3"/>
          <p:cNvSpPr/>
          <p:nvPr/>
        </p:nvSpPr>
        <p:spPr>
          <a:xfrm>
            <a:off x="8912304" y="4065151"/>
            <a:ext cx="2292072"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Potere</a:t>
            </a:r>
            <a:endParaRPr lang="en-US" sz="2200" dirty="0"/>
          </a:p>
        </p:txBody>
      </p:sp>
      <p:sp>
        <p:nvSpPr>
          <p:cNvPr id="9" name="Text 4"/>
          <p:cNvSpPr/>
          <p:nvPr/>
        </p:nvSpPr>
        <p:spPr>
          <a:xfrm>
            <a:off x="8912304" y="4555569"/>
            <a:ext cx="2292072" cy="145161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Chi dovrebbe governare oggi? Quali competenze sono necessarie?</a:t>
            </a:r>
            <a:endParaRPr lang="en-US" sz="1750" dirty="0"/>
          </a:p>
        </p:txBody>
      </p:sp>
      <p:pic>
        <p:nvPicPr>
          <p:cNvPr id="10" name="Image 3" descr="preencoded.png">    </p:cNvPr>
          <p:cNvPicPr>
            <a:picLocks noChangeAspect="1"/>
          </p:cNvPicPr>
          <p:nvPr/>
        </p:nvPicPr>
        <p:blipFill>
          <a:blip r:embed="rId4"/>
          <a:stretch>
            <a:fillRect/>
          </a:stretch>
        </p:blipFill>
        <p:spPr>
          <a:xfrm>
            <a:off x="11544538" y="3271361"/>
            <a:ext cx="566976" cy="566976"/>
          </a:xfrm>
          <a:prstGeom prst="rect">
            <a:avLst/>
          </a:prstGeom>
        </p:spPr>
      </p:pic>
      <p:sp>
        <p:nvSpPr>
          <p:cNvPr id="11" name="Text 5"/>
          <p:cNvSpPr/>
          <p:nvPr/>
        </p:nvSpPr>
        <p:spPr>
          <a:xfrm>
            <a:off x="11544538" y="4065151"/>
            <a:ext cx="2291953" cy="354330"/>
          </a:xfrm>
          <a:prstGeom prst="rect">
            <a:avLst/>
          </a:prstGeom>
          <a:noFill/>
          <a:ln/>
        </p:spPr>
        <p:txBody>
          <a:bodyPr wrap="none" lIns="0" tIns="0" rIns="0" bIns="0" rtlCol="0" anchor="t"/>
          <a:lstStyle/>
          <a:p>
            <a:pPr algn="l" indent="0" marL="0">
              <a:lnSpc>
                <a:spcPts val="2750"/>
              </a:lnSpc>
              <a:buNone/>
            </a:pPr>
            <a:r>
              <a:rPr lang="en-US" sz="2200" b="1" dirty="0">
                <a:solidFill>
                  <a:srgbClr val="333F70"/>
                </a:solidFill>
                <a:latin typeface="Unbounded Bold" pitchFamily="34" charset="0"/>
                <a:ea typeface="Unbounded Bold" pitchFamily="34" charset="-122"/>
                <a:cs typeface="Unbounded Bold" pitchFamily="34" charset="-120"/>
              </a:rPr>
              <a:t>Verità</a:t>
            </a:r>
            <a:endParaRPr lang="en-US" sz="2200" dirty="0"/>
          </a:p>
        </p:txBody>
      </p:sp>
      <p:sp>
        <p:nvSpPr>
          <p:cNvPr id="12" name="Text 6"/>
          <p:cNvSpPr/>
          <p:nvPr/>
        </p:nvSpPr>
        <p:spPr>
          <a:xfrm>
            <a:off x="11544538" y="4555569"/>
            <a:ext cx="2291953" cy="1451610"/>
          </a:xfrm>
          <a:prstGeom prst="rect">
            <a:avLst/>
          </a:prstGeom>
          <a:noFill/>
          <a:ln/>
        </p:spPr>
        <p:txBody>
          <a:bodyPr wrap="square" lIns="0" tIns="0" rIns="0" bIns="0" rtlCol="0" anchor="t"/>
          <a:lstStyle/>
          <a:p>
            <a:pPr algn="l" indent="0" marL="0">
              <a:lnSpc>
                <a:spcPts val="2850"/>
              </a:lnSpc>
              <a:buNone/>
            </a:pPr>
            <a:r>
              <a:rPr lang="en-US" sz="1750" dirty="0">
                <a:solidFill>
                  <a:srgbClr val="333F70"/>
                </a:solidFill>
                <a:latin typeface="Open Sans" pitchFamily="34" charset="0"/>
                <a:ea typeface="Open Sans" pitchFamily="34" charset="-122"/>
                <a:cs typeface="Open Sans" pitchFamily="34" charset="-120"/>
              </a:rPr>
              <a:t>Come distinguiamo la verità dalle "ombre" nell'era dell'informazione?</a:t>
            </a:r>
            <a:endParaRPr lang="en-US" sz="175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10</Slides>
  <Notes>10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2025-03-10T14:11:08Z</dcterms:created>
  <dcterms:modified xsi:type="dcterms:W3CDTF">2025-03-10T14:11:08Z</dcterms:modified>
</cp:coreProperties>
</file>