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notesMasterIdLst>
    <p:notesMasterId r:id="rId10"/>
  </p:notesMasterIdLst>
  <p:sldSz cx="14630400" cy="8229600"/>
  <p:notesSz cx="8229600" cy="14630400"/>
  <p:embeddedFontLst>
    <p:embeddedFont>
      <p:font typeface="Petrona"/>
      <p:regular r:id="rId15"/>
    </p:embeddedFont>
    <p:embeddedFont>
      <p:font typeface="Petrona"/>
      <p:regular r:id="rId16"/>
    </p:embeddedFont>
    <p:embeddedFont>
      <p:font typeface="Petrona"/>
      <p:regular r:id="rId17"/>
    </p:embeddedFont>
    <p:embeddedFont>
      <p:font typeface="Petrona"/>
      <p:regular r:id="rId18"/>
    </p:embeddedFont>
    <p:embeddedFont>
      <p:font typeface="Inter"/>
      <p:regular r:id="rId19"/>
    </p:embeddedFont>
    <p:embeddedFont>
      <p:font typeface="Inter"/>
      <p:regular r:id="rId20"/>
    </p:embeddedFont>
    <p:embeddedFont>
      <p:font typeface="Inter"/>
      <p:regular r:id="rId21"/>
    </p:embeddedFont>
    <p:embeddedFont>
      <p:font typeface="Inter"/>
      <p:regular r:id="rId22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5" Type="http://schemas.openxmlformats.org/officeDocument/2006/relationships/font" Target="fonts/font1.fntdata"/><Relationship Id="rId16" Type="http://schemas.openxmlformats.org/officeDocument/2006/relationships/font" Target="fonts/font2.fntdata"/><Relationship Id="rId17" Type="http://schemas.openxmlformats.org/officeDocument/2006/relationships/font" Target="fonts/font3.fntdata"/><Relationship Id="rId18" Type="http://schemas.openxmlformats.org/officeDocument/2006/relationships/font" Target="fonts/font4.fntdata"/><Relationship Id="rId19" Type="http://schemas.openxmlformats.org/officeDocument/2006/relationships/font" Target="fonts/font5.fntdata"/><Relationship Id="rId20" Type="http://schemas.openxmlformats.org/officeDocument/2006/relationships/font" Target="fonts/font6.fntdata"/><Relationship Id="rId21" Type="http://schemas.openxmlformats.org/officeDocument/2006/relationships/font" Target="fonts/font7.fntdata"/><Relationship Id="rId22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2" Type="http://schemas.openxmlformats.org/officeDocument/2006/relationships/image" Target="../media/image-1002-2.png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2" Type="http://schemas.openxmlformats.org/officeDocument/2006/relationships/image" Target="../media/image-1003-2.png"/><Relationship Id="rId4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2" Type="http://schemas.openxmlformats.org/officeDocument/2006/relationships/image" Target="../media/image-1004-2.png"/><Relationship Id="rId4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2" Type="http://schemas.openxmlformats.org/officeDocument/2006/relationships/image" Target="../media/image-1005-2.png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2" Type="http://schemas.openxmlformats.org/officeDocument/2006/relationships/image" Target="../media/image-1006-2.png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2" Type="http://schemas.openxmlformats.org/officeDocument/2006/relationships/image" Target="../media/image-1007-2.png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2" Type="http://schemas.openxmlformats.org/officeDocument/2006/relationships/image" Target="../media/image-1008-2.png"/><Relationship Id="rId4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2" Type="http://schemas.openxmlformats.org/officeDocument/2006/relationships/image" Target="../media/image-1009-2.pn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slideLayout" Target="../slideLayouts/slideLayout4.xm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slideLayout" Target="../slideLayouts/slideLayout6.xml"/><Relationship Id="rId5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image" Target="../media/image-7-4.png"/><Relationship Id="rId5" Type="http://schemas.openxmlformats.org/officeDocument/2006/relationships/slideLayout" Target="../slideLayouts/slideLayout8.xml"/><Relationship Id="rId6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511504"/>
            <a:ext cx="7556421" cy="14885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Il Metabolismo: Un Viaggio all'Interno delle Cellule</a:t>
            </a:r>
            <a:endParaRPr lang="en-US" sz="4650" dirty="0"/>
          </a:p>
        </p:txBody>
      </p:sp>
      <p:sp>
        <p:nvSpPr>
          <p:cNvPr id="4" name="Text 1"/>
          <p:cNvSpPr/>
          <p:nvPr/>
        </p:nvSpPr>
        <p:spPr>
          <a:xfrm>
            <a:off x="793790" y="4340185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Esploriamo il mondo affascinante del metabolismo, il processo che alimenta la vita.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793790" y="5338048"/>
            <a:ext cx="362903" cy="362903"/>
          </a:xfrm>
          <a:prstGeom prst="roundRect">
            <a:avLst>
              <a:gd name="adj" fmla="val 25194296"/>
            </a:avLst>
          </a:prstGeom>
          <a:solidFill>
            <a:srgbClr val="CFAB8B"/>
          </a:solidFill>
          <a:ln w="7620">
            <a:solidFill>
              <a:srgbClr val="FFFFFF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918210" y="5470684"/>
            <a:ext cx="113943" cy="97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750"/>
              </a:lnSpc>
              <a:buNone/>
            </a:pPr>
            <a:r>
              <a:rPr lang="en-US" sz="750" dirty="0">
                <a:solidFill>
                  <a:srgbClr val="3C3838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EL</a:t>
            </a:r>
            <a:endParaRPr lang="en-US" sz="750" dirty="0"/>
          </a:p>
        </p:txBody>
      </p:sp>
      <p:sp>
        <p:nvSpPr>
          <p:cNvPr id="7" name="Text 4"/>
          <p:cNvSpPr/>
          <p:nvPr/>
        </p:nvSpPr>
        <p:spPr>
          <a:xfrm>
            <a:off x="1270040" y="5321141"/>
            <a:ext cx="2392799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da Elisa Landucci</a:t>
            </a:r>
            <a:endParaRPr lang="en-US" sz="22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694742"/>
            <a:ext cx="8426648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Il Metabolismo dei Carboidrati</a:t>
            </a:r>
            <a:endParaRPr lang="en-US" sz="4650" dirty="0"/>
          </a:p>
        </p:txBody>
      </p:sp>
      <p:sp>
        <p:nvSpPr>
          <p:cNvPr id="3" name="Text 1"/>
          <p:cNvSpPr/>
          <p:nvPr/>
        </p:nvSpPr>
        <p:spPr>
          <a:xfrm>
            <a:off x="793790" y="4005977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Fonte di Energia</a:t>
            </a:r>
            <a:endParaRPr lang="en-US" sz="2300" dirty="0"/>
          </a:p>
        </p:txBody>
      </p:sp>
      <p:sp>
        <p:nvSpPr>
          <p:cNvPr id="4" name="Text 2"/>
          <p:cNvSpPr/>
          <p:nvPr/>
        </p:nvSpPr>
        <p:spPr>
          <a:xfrm>
            <a:off x="793790" y="4604861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Glucosio: chiave per la glicolisi e la produzione di ATP.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5332928" y="4005977"/>
            <a:ext cx="3225641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In Presenza di Ossigeno</a:t>
            </a:r>
            <a:endParaRPr lang="en-US" sz="2300" dirty="0"/>
          </a:p>
        </p:txBody>
      </p:sp>
      <p:sp>
        <p:nvSpPr>
          <p:cNvPr id="6" name="Text 4"/>
          <p:cNvSpPr/>
          <p:nvPr/>
        </p:nvSpPr>
        <p:spPr>
          <a:xfrm>
            <a:off x="5332928" y="4604861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Ciclo di Krebs: produzione di NADH e FADH2.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9872067" y="4005977"/>
            <a:ext cx="3102173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In Assenza di Ossigeno</a:t>
            </a:r>
            <a:endParaRPr lang="en-US" sz="2300" dirty="0"/>
          </a:p>
        </p:txBody>
      </p:sp>
      <p:sp>
        <p:nvSpPr>
          <p:cNvPr id="8" name="Text 6"/>
          <p:cNvSpPr/>
          <p:nvPr/>
        </p:nvSpPr>
        <p:spPr>
          <a:xfrm>
            <a:off x="9872067" y="4604861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Fermentazione lattica o alcolica: rigenerazione del NAD+.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7488" y="952262"/>
            <a:ext cx="4919305" cy="6324957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793790" y="1970008"/>
            <a:ext cx="6907411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Il Metabolismo dei Lipidi</a:t>
            </a:r>
            <a:endParaRPr lang="en-US" sz="4650" dirty="0"/>
          </a:p>
        </p:txBody>
      </p:sp>
      <p:sp>
        <p:nvSpPr>
          <p:cNvPr id="5" name="Shape 1"/>
          <p:cNvSpPr/>
          <p:nvPr/>
        </p:nvSpPr>
        <p:spPr>
          <a:xfrm>
            <a:off x="793790" y="3309580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6" name="Text 2"/>
          <p:cNvSpPr/>
          <p:nvPr/>
        </p:nvSpPr>
        <p:spPr>
          <a:xfrm>
            <a:off x="972503" y="3386018"/>
            <a:ext cx="152876" cy="357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800"/>
              </a:lnSpc>
              <a:buNone/>
            </a:pPr>
            <a:r>
              <a:rPr lang="en-US" sz="28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1</a:t>
            </a:r>
            <a:endParaRPr lang="en-US" sz="2800" dirty="0"/>
          </a:p>
        </p:txBody>
      </p:sp>
      <p:sp>
        <p:nvSpPr>
          <p:cNvPr id="7" name="Text 3"/>
          <p:cNvSpPr/>
          <p:nvPr/>
        </p:nvSpPr>
        <p:spPr>
          <a:xfrm>
            <a:off x="1530906" y="3309580"/>
            <a:ext cx="2927747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Riserva Energetica</a:t>
            </a:r>
            <a:endParaRPr lang="en-US" sz="2300" dirty="0"/>
          </a:p>
        </p:txBody>
      </p:sp>
      <p:sp>
        <p:nvSpPr>
          <p:cNvPr id="8" name="Text 4"/>
          <p:cNvSpPr/>
          <p:nvPr/>
        </p:nvSpPr>
        <p:spPr>
          <a:xfrm>
            <a:off x="1530906" y="3817739"/>
            <a:ext cx="292774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Trigliceridi: idrolizzati in glicerolo e acidi grassi.</a:t>
            </a:r>
            <a:endParaRPr lang="en-US" sz="1750" dirty="0"/>
          </a:p>
        </p:txBody>
      </p:sp>
      <p:sp>
        <p:nvSpPr>
          <p:cNvPr id="9" name="Shape 5"/>
          <p:cNvSpPr/>
          <p:nvPr/>
        </p:nvSpPr>
        <p:spPr>
          <a:xfrm>
            <a:off x="4685467" y="3309580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10" name="Text 6"/>
          <p:cNvSpPr/>
          <p:nvPr/>
        </p:nvSpPr>
        <p:spPr>
          <a:xfrm>
            <a:off x="4839295" y="3386018"/>
            <a:ext cx="202525" cy="357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800"/>
              </a:lnSpc>
              <a:buNone/>
            </a:pPr>
            <a:r>
              <a:rPr lang="en-US" sz="28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2</a:t>
            </a:r>
            <a:endParaRPr lang="en-US" sz="2800" dirty="0"/>
          </a:p>
        </p:txBody>
      </p:sp>
      <p:sp>
        <p:nvSpPr>
          <p:cNvPr id="11" name="Text 7"/>
          <p:cNvSpPr/>
          <p:nvPr/>
        </p:nvSpPr>
        <p:spPr>
          <a:xfrm>
            <a:off x="5422583" y="3309580"/>
            <a:ext cx="2927747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Beta-ossidazione</a:t>
            </a:r>
            <a:endParaRPr lang="en-US" sz="2300" dirty="0"/>
          </a:p>
        </p:txBody>
      </p:sp>
      <p:sp>
        <p:nvSpPr>
          <p:cNvPr id="12" name="Text 8"/>
          <p:cNvSpPr/>
          <p:nvPr/>
        </p:nvSpPr>
        <p:spPr>
          <a:xfrm>
            <a:off x="5422583" y="3817739"/>
            <a:ext cx="2927747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Degradazione degli acidi grassi: produzione di acetil-CoA.</a:t>
            </a:r>
            <a:endParaRPr lang="en-US" sz="1750" dirty="0"/>
          </a:p>
        </p:txBody>
      </p:sp>
      <p:sp>
        <p:nvSpPr>
          <p:cNvPr id="13" name="Shape 9"/>
          <p:cNvSpPr/>
          <p:nvPr/>
        </p:nvSpPr>
        <p:spPr>
          <a:xfrm>
            <a:off x="793790" y="5388412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947857" y="5464850"/>
            <a:ext cx="202168" cy="357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800"/>
              </a:lnSpc>
              <a:buNone/>
            </a:pPr>
            <a:r>
              <a:rPr lang="en-US" sz="28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3</a:t>
            </a:r>
            <a:endParaRPr lang="en-US" sz="2800" dirty="0"/>
          </a:p>
        </p:txBody>
      </p:sp>
      <p:sp>
        <p:nvSpPr>
          <p:cNvPr id="15" name="Text 11"/>
          <p:cNvSpPr/>
          <p:nvPr/>
        </p:nvSpPr>
        <p:spPr>
          <a:xfrm>
            <a:off x="1530906" y="5388412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Corpi Chetonici</a:t>
            </a:r>
            <a:endParaRPr lang="en-US" sz="2300" dirty="0"/>
          </a:p>
        </p:txBody>
      </p:sp>
      <p:sp>
        <p:nvSpPr>
          <p:cNvPr id="16" name="Text 12"/>
          <p:cNvSpPr/>
          <p:nvPr/>
        </p:nvSpPr>
        <p:spPr>
          <a:xfrm>
            <a:off x="1530906" y="5896570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Fonte di energia alternativa in condizioni di digiuno.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384221"/>
            <a:ext cx="7556421" cy="14885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Il Metabolismo delle Proteine</a:t>
            </a:r>
            <a:endParaRPr lang="en-US" sz="4650" dirty="0"/>
          </a:p>
        </p:txBody>
      </p:sp>
      <p:sp>
        <p:nvSpPr>
          <p:cNvPr id="4" name="Shape 1"/>
          <p:cNvSpPr/>
          <p:nvPr/>
        </p:nvSpPr>
        <p:spPr>
          <a:xfrm>
            <a:off x="793790" y="3212902"/>
            <a:ext cx="3664863" cy="2065734"/>
          </a:xfrm>
          <a:prstGeom prst="roundRect">
            <a:avLst>
              <a:gd name="adj" fmla="val 4612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028224" y="3447336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Catabolismo</a:t>
            </a:r>
            <a:endParaRPr lang="en-US" sz="2300" dirty="0"/>
          </a:p>
        </p:txBody>
      </p:sp>
      <p:sp>
        <p:nvSpPr>
          <p:cNvPr id="6" name="Text 3"/>
          <p:cNvSpPr/>
          <p:nvPr/>
        </p:nvSpPr>
        <p:spPr>
          <a:xfrm>
            <a:off x="1028224" y="3955494"/>
            <a:ext cx="319599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Degradazione degli amminoacidi: solo in caso di carenza di carboidrati e lipidi.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4685467" y="3212902"/>
            <a:ext cx="3664863" cy="2065734"/>
          </a:xfrm>
          <a:prstGeom prst="roundRect">
            <a:avLst>
              <a:gd name="adj" fmla="val 4612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4919901" y="3447336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Deaminazione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4919901" y="3955494"/>
            <a:ext cx="319599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Rimozione del gruppo amminico: formazione di ammoniaca.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793790" y="5505450"/>
            <a:ext cx="7556421" cy="1339929"/>
          </a:xfrm>
          <a:prstGeom prst="roundRect">
            <a:avLst>
              <a:gd name="adj" fmla="val 7110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1028224" y="5739884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Urea</a:t>
            </a:r>
            <a:endParaRPr lang="en-US" sz="2300" dirty="0"/>
          </a:p>
        </p:txBody>
      </p:sp>
      <p:sp>
        <p:nvSpPr>
          <p:cNvPr id="12" name="Text 9"/>
          <p:cNvSpPr/>
          <p:nvPr/>
        </p:nvSpPr>
        <p:spPr>
          <a:xfrm>
            <a:off x="1028224" y="6248043"/>
            <a:ext cx="70875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Conversione dell'ammoniaca: eliminata dai reni.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259211"/>
            <a:ext cx="7556421" cy="14885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Interconnessione dei Metabolismi</a:t>
            </a:r>
            <a:endParaRPr lang="en-US" sz="46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190" y="4087892"/>
            <a:ext cx="566976" cy="56697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280190" y="4881682"/>
            <a:ext cx="360807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Interdipendenza: il corpo utilizza i lipidi e le proteine in caso di carenza di glucosio.</a:t>
            </a:r>
            <a:endParaRPr lang="en-US" sz="1750" dirty="0"/>
          </a:p>
        </p:txBody>
      </p:sp>
      <p:pic>
        <p:nvPicPr>
          <p:cNvPr id="6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8421" y="4087892"/>
            <a:ext cx="566976" cy="566976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10228421" y="4881682"/>
            <a:ext cx="360818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Regolazione ormonale: insulina e glucagone mantengono la glicemia costante.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55389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15089" y="3115747"/>
            <a:ext cx="9285923" cy="6704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250"/>
              </a:lnSpc>
              <a:buNone/>
            </a:pPr>
            <a:r>
              <a:rPr lang="en-US" sz="42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Il Metabolismo: Un Sistema Dinamico</a:t>
            </a:r>
            <a:endParaRPr lang="en-US" sz="4200" dirty="0"/>
          </a:p>
        </p:txBody>
      </p:sp>
      <p:sp>
        <p:nvSpPr>
          <p:cNvPr id="4" name="Shape 1"/>
          <p:cNvSpPr/>
          <p:nvPr/>
        </p:nvSpPr>
        <p:spPr>
          <a:xfrm>
            <a:off x="7303770" y="4092654"/>
            <a:ext cx="22860" cy="3575447"/>
          </a:xfrm>
          <a:prstGeom prst="roundRect">
            <a:avLst>
              <a:gd name="adj" fmla="val 375382"/>
            </a:avLst>
          </a:prstGeom>
          <a:solidFill>
            <a:srgbClr val="B2D4E5"/>
          </a:solidFill>
          <a:ln/>
        </p:spPr>
      </p:sp>
      <p:sp>
        <p:nvSpPr>
          <p:cNvPr id="5" name="Shape 2"/>
          <p:cNvSpPr/>
          <p:nvPr/>
        </p:nvSpPr>
        <p:spPr>
          <a:xfrm>
            <a:off x="6393120" y="4540806"/>
            <a:ext cx="715089" cy="22860"/>
          </a:xfrm>
          <a:prstGeom prst="roundRect">
            <a:avLst>
              <a:gd name="adj" fmla="val 375382"/>
            </a:avLst>
          </a:prstGeom>
          <a:solidFill>
            <a:srgbClr val="B2D4E5"/>
          </a:solidFill>
          <a:ln/>
        </p:spPr>
      </p:sp>
      <p:sp>
        <p:nvSpPr>
          <p:cNvPr id="6" name="Shape 3"/>
          <p:cNvSpPr/>
          <p:nvPr/>
        </p:nvSpPr>
        <p:spPr>
          <a:xfrm>
            <a:off x="7085350" y="4322445"/>
            <a:ext cx="459700" cy="459700"/>
          </a:xfrm>
          <a:prstGeom prst="roundRect">
            <a:avLst>
              <a:gd name="adj" fmla="val 18667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7246322" y="4391382"/>
            <a:ext cx="137755" cy="3218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500"/>
              </a:lnSpc>
              <a:buNone/>
            </a:pPr>
            <a:r>
              <a:rPr lang="en-US" sz="25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1</a:t>
            </a:r>
            <a:endParaRPr lang="en-US" sz="2500" dirty="0"/>
          </a:p>
        </p:txBody>
      </p:sp>
      <p:sp>
        <p:nvSpPr>
          <p:cNvPr id="8" name="Text 5"/>
          <p:cNvSpPr/>
          <p:nvPr/>
        </p:nvSpPr>
        <p:spPr>
          <a:xfrm>
            <a:off x="715089" y="4296966"/>
            <a:ext cx="5476399" cy="3268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Adattamento alle esigenze dell'organismo.</a:t>
            </a:r>
            <a:endParaRPr lang="en-US" sz="1600" dirty="0"/>
          </a:p>
        </p:txBody>
      </p:sp>
      <p:sp>
        <p:nvSpPr>
          <p:cNvPr id="9" name="Shape 6"/>
          <p:cNvSpPr/>
          <p:nvPr/>
        </p:nvSpPr>
        <p:spPr>
          <a:xfrm>
            <a:off x="7522190" y="5562362"/>
            <a:ext cx="715089" cy="22860"/>
          </a:xfrm>
          <a:prstGeom prst="roundRect">
            <a:avLst>
              <a:gd name="adj" fmla="val 375382"/>
            </a:avLst>
          </a:prstGeom>
          <a:solidFill>
            <a:srgbClr val="B2D4E5"/>
          </a:solidFill>
          <a:ln/>
        </p:spPr>
      </p:sp>
      <p:sp>
        <p:nvSpPr>
          <p:cNvPr id="10" name="Shape 7"/>
          <p:cNvSpPr/>
          <p:nvPr/>
        </p:nvSpPr>
        <p:spPr>
          <a:xfrm>
            <a:off x="7085350" y="5344001"/>
            <a:ext cx="459700" cy="459700"/>
          </a:xfrm>
          <a:prstGeom prst="roundRect">
            <a:avLst>
              <a:gd name="adj" fmla="val 18667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7223939" y="5412938"/>
            <a:ext cx="182523" cy="3218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500"/>
              </a:lnSpc>
              <a:buNone/>
            </a:pPr>
            <a:r>
              <a:rPr lang="en-US" sz="25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2</a:t>
            </a:r>
            <a:endParaRPr lang="en-US" sz="2500" dirty="0"/>
          </a:p>
        </p:txBody>
      </p:sp>
      <p:sp>
        <p:nvSpPr>
          <p:cNvPr id="12" name="Text 9"/>
          <p:cNvSpPr/>
          <p:nvPr/>
        </p:nvSpPr>
        <p:spPr>
          <a:xfrm>
            <a:off x="8438912" y="5318522"/>
            <a:ext cx="5476399" cy="3268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Regolazione fine dei processi metabolici.</a:t>
            </a: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6393120" y="6481763"/>
            <a:ext cx="715089" cy="22860"/>
          </a:xfrm>
          <a:prstGeom prst="roundRect">
            <a:avLst>
              <a:gd name="adj" fmla="val 375382"/>
            </a:avLst>
          </a:prstGeom>
          <a:solidFill>
            <a:srgbClr val="B2D4E5"/>
          </a:solidFill>
          <a:ln/>
        </p:spPr>
      </p:sp>
      <p:sp>
        <p:nvSpPr>
          <p:cNvPr id="14" name="Shape 11"/>
          <p:cNvSpPr/>
          <p:nvPr/>
        </p:nvSpPr>
        <p:spPr>
          <a:xfrm>
            <a:off x="7085350" y="6263402"/>
            <a:ext cx="459700" cy="459700"/>
          </a:xfrm>
          <a:prstGeom prst="roundRect">
            <a:avLst>
              <a:gd name="adj" fmla="val 18667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7224058" y="6332339"/>
            <a:ext cx="182166" cy="3218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500"/>
              </a:lnSpc>
              <a:buNone/>
            </a:pPr>
            <a:r>
              <a:rPr lang="en-US" sz="25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3</a:t>
            </a:r>
            <a:endParaRPr lang="en-US" sz="2500" dirty="0"/>
          </a:p>
        </p:txBody>
      </p:sp>
      <p:sp>
        <p:nvSpPr>
          <p:cNvPr id="16" name="Text 13"/>
          <p:cNvSpPr/>
          <p:nvPr/>
        </p:nvSpPr>
        <p:spPr>
          <a:xfrm>
            <a:off x="715089" y="6237923"/>
            <a:ext cx="5476399" cy="3268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Mantenimento dell'omeostasi cellulare.</a:t>
            </a:r>
            <a:endParaRPr lang="en-US" sz="16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159073"/>
            <a:ext cx="7556421" cy="14885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Il Ruolo del Metabolismo nella Salute</a:t>
            </a:r>
            <a:endParaRPr lang="en-US" sz="46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190" y="2987754"/>
            <a:ext cx="1134070" cy="136088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754422" y="3214568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Energia per le funzioni vitali.</a:t>
            </a:r>
            <a:endParaRPr lang="en-US" sz="1750" dirty="0"/>
          </a:p>
        </p:txBody>
      </p:sp>
      <p:pic>
        <p:nvPicPr>
          <p:cNvPr id="6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0190" y="4348639"/>
            <a:ext cx="1134070" cy="1360884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7754422" y="4575453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Sintesi di molecole essenziali.</a:t>
            </a:r>
            <a:endParaRPr lang="en-US" sz="1750" dirty="0"/>
          </a:p>
        </p:txBody>
      </p:sp>
      <p:pic>
        <p:nvPicPr>
          <p:cNvPr id="8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90" y="5709523"/>
            <a:ext cx="1134070" cy="1360884"/>
          </a:xfrm>
          <a:prstGeom prst="rect">
            <a:avLst/>
          </a:prstGeom>
        </p:spPr>
      </p:pic>
      <p:sp>
        <p:nvSpPr>
          <p:cNvPr id="9" name="Text 3"/>
          <p:cNvSpPr/>
          <p:nvPr/>
        </p:nvSpPr>
        <p:spPr>
          <a:xfrm>
            <a:off x="7754422" y="5936337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Mantenimento dell'omeostasi.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3209687"/>
            <a:ext cx="5954197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Conclusione</a:t>
            </a:r>
            <a:endParaRPr lang="en-US" sz="4650" dirty="0"/>
          </a:p>
        </p:txBody>
      </p:sp>
      <p:sp>
        <p:nvSpPr>
          <p:cNvPr id="4" name="Text 1"/>
          <p:cNvSpPr/>
          <p:nvPr/>
        </p:nvSpPr>
        <p:spPr>
          <a:xfrm>
            <a:off x="6280190" y="4294108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Il metabolismo è un processo complesso e fondamentale per la vita. Comprendere i suoi meccanismi è essenziale per una salute ottimale.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2025-02-10T16:10:55Z</dcterms:created>
  <dcterms:modified xsi:type="dcterms:W3CDTF">2025-02-10T16:10:55Z</dcterms:modified>
</cp:coreProperties>
</file>