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notesMasterIdLst>
    <p:notesMasterId r:id="rId9"/>
  </p:notesMaster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Tacito è considerato uno dei più grandi storici dell'antica Roma
Il suo stile di scrittura è caratterizzato da concisione e profondità di analisi
Le sue opere offrono uno sguardo unico e penetrante sulla politica, il potere e la corruzione dell'Impero Romano
Il suo lavoro ci permette di comprendere meglio la complessità e le dinamiche del mondo romano
Tacito è una figura chiave per comprendere la storia e la società dell'antica Roma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Tacito nacque intorno al 55 d.C. in una famiglia di rango equestre, probabilmente a Roma
Ebbe una carriera politica illustre, ricoprendo importanti incarichi come questore, tribuno della plebe e console
Fu testimone diretto degli eventi tumultuosi del I secolo d.C., durante i regni di Nerone, Vespasiano e Domiziano
Questa immagine di un busto romano di Tacito ci mostra il suo aspetto pensieroso e drammatico
La sua posizione e il suo ruolo durante questi periodi cruciali della storia romana gli hanno dato una prospettiva unica per osservare e commentare gli eventi del suo tempo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• Tacito è noto per il suo stile di scrittura estremamente conciso e sintetico, riuscendo a trasmettere molti significati in poche parole. Questa prosa elegante e raffinata lo rende uno degli autori più influenti dell'antichità.
• Il vocabolario di Tacito è raffinato e denso di significati, utilizzando figure retoriche come antitesi, ironia e climax per creare un impatto emotivo e intellettuale sul lettore.
• Tacito seleziona con cura i dettagli da includere nelle sue opere, costruendo un quadro storico ricco di sfumature e complessità, che permette al lettore di penetrare a fondo nella realtà dell'Impero Romano.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 struttura degli Annales di Tacito segue un approccio annalistico, organizzando gli eventi in ordine cronologico anno per anno per offrire una narrazione lineare e coesa degli avvenimenti storici.
Il linguaggio di Tacito negli Annales è estremamente conciso e denso di significati, con l'uso sapiente di figure retoriche per trasmettere il massimo con il minimo delle parole.
Tacito adotta uno sguardo penetrante e critico, analizzando in profondità le motivazioni e i retroscena che guidano le azioni dei protagonisti dell'Impero Romano.
Oltre alla narrazione storica, gli Annales sono arricchiti da riflessioni morali e giudizi di valore che offrono una chiave interpretativa della realtà politica e sociale dell'epoca.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Gli Annales di Tacito esplorano in profondità il tema della corruzione dilagante e dell'abuso del potere assoluto all'interno dell'Impero Romano
Tacito analizza gli intrighi di corte, gli assassinii e le manipolazioni politiche che caratterizzarono il regno degli imperatori
Gli Annales denunciano il declino dei valori morali e delle virtù repubblicane nell'Impero Romano
Tacito mette in luce l'avidità, la crudeltà e l'egoismo che hanno corrotto la classe dirigente e la società nel suo complesso
Tacito dedica ampio spazio alle figure femminili come Livia, Agrippina e Messalina, analizzandone l'influenza e il potere esercitato all'interno della famiglia imperiale e sul destino dell'Impero
Gli Annales operano un confronto costante tra il passato repubblicano e il presente dell'Impero, evidenziando come i valori di un tempo siano stati progressivamente soppiantati dalla tirannia e dalla degenerazione morale
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hyperlink" Target="https://gamma.app" TargetMode="External"/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hyperlink" Target="https://gamma.app" TargetMode="External"/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" TargetMode="External"/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703076"/>
            <a:ext cx="6814066" cy="85165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6707"/>
              </a:lnSpc>
              <a:buNone/>
            </a:pPr>
            <a:r>
              <a:rPr lang="en-US" sz="5365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Introduzione a Tacito</a:t>
            </a:r>
            <a:endParaRPr lang="en-US" sz="5365" dirty="0"/>
          </a:p>
        </p:txBody>
      </p:sp>
      <p:sp>
        <p:nvSpPr>
          <p:cNvPr id="6" name="Text 2"/>
          <p:cNvSpPr/>
          <p:nvPr/>
        </p:nvSpPr>
        <p:spPr>
          <a:xfrm>
            <a:off x="833199" y="3887986"/>
            <a:ext cx="7477601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Tacito, uno dei più grandi storici dell'antichità romana, è noto per il suo stile di scrittura conciso e penetrante, che offre uno sguardo senza precedenti sulla politica, il potere e la corruzione dell'Impero Romano.</a:t>
            </a:r>
            <a:endParaRPr lang="en-US" sz="1750" dirty="0"/>
          </a:p>
        </p:txBody>
      </p:sp>
      <p:sp>
        <p:nvSpPr>
          <p:cNvPr id="7" name="Shape 3"/>
          <p:cNvSpPr/>
          <p:nvPr/>
        </p:nvSpPr>
        <p:spPr>
          <a:xfrm>
            <a:off x="833199" y="5154335"/>
            <a:ext cx="355402" cy="355402"/>
          </a:xfrm>
          <a:prstGeom prst="roundRect">
            <a:avLst>
              <a:gd name="adj" fmla="val 25726039"/>
            </a:avLst>
          </a:prstGeom>
          <a:solidFill>
            <a:srgbClr val="F35CCB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918686" y="5258872"/>
            <a:ext cx="184309" cy="14632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1152"/>
              </a:lnSpc>
              <a:buNone/>
            </a:pPr>
            <a:r>
              <a:rPr lang="en-US" sz="1152" dirty="0">
                <a:solidFill>
                  <a:srgbClr val="3C3838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Aa</a:t>
            </a:r>
            <a:endParaRPr lang="en-US" sz="1152" dirty="0"/>
          </a:p>
        </p:txBody>
      </p:sp>
      <p:sp>
        <p:nvSpPr>
          <p:cNvPr id="9" name="Text 5"/>
          <p:cNvSpPr/>
          <p:nvPr/>
        </p:nvSpPr>
        <p:spPr>
          <a:xfrm>
            <a:off x="1299686" y="5137666"/>
            <a:ext cx="2620566" cy="388858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3062"/>
              </a:lnSpc>
              <a:buNone/>
            </a:pPr>
            <a:r>
              <a:rPr lang="en-US" sz="2187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by Alessandro Ferrari</a:t>
            </a:r>
            <a:endParaRPr lang="en-US" sz="2187" dirty="0"/>
          </a:p>
        </p:txBody>
      </p:sp>
      <p:pic>
        <p:nvPicPr>
          <p:cNvPr id="11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162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3199" y="2806422"/>
            <a:ext cx="4937760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Biografia di Tacito</a:t>
            </a:r>
            <a:endParaRPr lang="en-US" sz="3888" dirty="0"/>
          </a:p>
        </p:txBody>
      </p:sp>
      <p:sp>
        <p:nvSpPr>
          <p:cNvPr id="6" name="Text 2"/>
          <p:cNvSpPr/>
          <p:nvPr/>
        </p:nvSpPr>
        <p:spPr>
          <a:xfrm>
            <a:off x="833199" y="3756779"/>
            <a:ext cx="7477601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Tacito nacque intorno al 55 d.C. in una famiglia di rango equestre, probabilmente a Roma. Ebbe una carriera politica illustre, ricoprendo importanti incarichi come questore, tribuno della plebe e console. Fu testimone diretto degli eventi tumultuosi del I secolo d.C., durante i regni di Nerone, Vespasiano e Domiziano.</a:t>
            </a:r>
            <a:endParaRPr lang="en-US" sz="1750" dirty="0"/>
          </a:p>
        </p:txBody>
      </p:sp>
      <p:pic>
        <p:nvPicPr>
          <p:cNvPr id="8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839272"/>
            <a:ext cx="7345561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Stile di Tacito e Figure Retoriche</a:t>
            </a:r>
            <a:endParaRPr lang="en-US" sz="3888" dirty="0"/>
          </a:p>
        </p:txBody>
      </p:sp>
      <p:sp>
        <p:nvSpPr>
          <p:cNvPr id="5" name="Shape 2"/>
          <p:cNvSpPr/>
          <p:nvPr/>
        </p:nvSpPr>
        <p:spPr>
          <a:xfrm>
            <a:off x="2624376" y="1900714"/>
            <a:ext cx="2905006" cy="1795343"/>
          </a:xfrm>
          <a:prstGeom prst="roundRect">
            <a:avLst>
              <a:gd name="adj" fmla="val 22278"/>
            </a:avLst>
          </a:prstGeom>
          <a:noFill/>
          <a:ln w="22860">
            <a:solidFill>
              <a:srgbClr val="16FFBB"/>
            </a:solidFill>
            <a:prstDash val="solid"/>
          </a:ln>
        </p:spPr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7236" y="1923574"/>
            <a:ext cx="2859286" cy="174962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2624376" y="3973711"/>
            <a:ext cx="2779633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Stile Conciso e Sintetico</a:t>
            </a:r>
            <a:endParaRPr lang="en-US" sz="1944" dirty="0"/>
          </a:p>
        </p:txBody>
      </p:sp>
      <p:sp>
        <p:nvSpPr>
          <p:cNvPr id="8" name="Text 4"/>
          <p:cNvSpPr/>
          <p:nvPr/>
        </p:nvSpPr>
        <p:spPr>
          <a:xfrm>
            <a:off x="2624376" y="4415552"/>
            <a:ext cx="2905006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Tacito è noto per il suo stile di scrittura estremamente conciso e sintetico, che trasmette molti significati in poche parole. Questa prosa elegante e raffinata lo rende uno degli autori più influenti dell'antichità.</a:t>
            </a:r>
            <a:endParaRPr lang="en-US" sz="1750" dirty="0"/>
          </a:p>
        </p:txBody>
      </p:sp>
      <p:sp>
        <p:nvSpPr>
          <p:cNvPr id="9" name="Shape 5"/>
          <p:cNvSpPr/>
          <p:nvPr/>
        </p:nvSpPr>
        <p:spPr>
          <a:xfrm>
            <a:off x="5862638" y="1900714"/>
            <a:ext cx="2905006" cy="1795343"/>
          </a:xfrm>
          <a:prstGeom prst="roundRect">
            <a:avLst>
              <a:gd name="adj" fmla="val 22278"/>
            </a:avLst>
          </a:prstGeom>
          <a:noFill/>
          <a:ln w="22860">
            <a:solidFill>
              <a:srgbClr val="29DDDA"/>
            </a:solidFill>
            <a:prstDash val="solid"/>
          </a:ln>
        </p:spPr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498" y="1923574"/>
            <a:ext cx="2859286" cy="174962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862638" y="3973711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l" indent="0" marL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Linguaggio Ricercato</a:t>
            </a:r>
            <a:endParaRPr lang="en-US" sz="1944" dirty="0"/>
          </a:p>
        </p:txBody>
      </p:sp>
      <p:sp>
        <p:nvSpPr>
          <p:cNvPr id="12" name="Text 7"/>
          <p:cNvSpPr/>
          <p:nvPr/>
        </p:nvSpPr>
        <p:spPr>
          <a:xfrm>
            <a:off x="5862638" y="4415552"/>
            <a:ext cx="2905006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Il vocabolario di Tacito è raffinato e denso di significati, utilizzando figure retoriche come antitesi, ironia e climax per creare un impatto emotivo e intellettuale sul lettore.</a:t>
            </a:r>
            <a:endParaRPr lang="en-US" sz="1750" dirty="0"/>
          </a:p>
        </p:txBody>
      </p:sp>
      <p:sp>
        <p:nvSpPr>
          <p:cNvPr id="13" name="Shape 8"/>
          <p:cNvSpPr/>
          <p:nvPr/>
        </p:nvSpPr>
        <p:spPr>
          <a:xfrm>
            <a:off x="9100899" y="1900714"/>
            <a:ext cx="2905125" cy="1795463"/>
          </a:xfrm>
          <a:prstGeom prst="roundRect">
            <a:avLst>
              <a:gd name="adj" fmla="val 22276"/>
            </a:avLst>
          </a:prstGeom>
          <a:noFill/>
          <a:ln w="22860">
            <a:solidFill>
              <a:srgbClr val="37A7E7"/>
            </a:solidFill>
            <a:prstDash val="solid"/>
          </a:ln>
        </p:spPr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3759" y="1923574"/>
            <a:ext cx="2859405" cy="1749742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9100899" y="3973830"/>
            <a:ext cx="2905125" cy="6172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Gestione Sapiente del Dettaglio</a:t>
            </a:r>
            <a:endParaRPr lang="en-US" sz="1944" dirty="0"/>
          </a:p>
        </p:txBody>
      </p:sp>
      <p:sp>
        <p:nvSpPr>
          <p:cNvPr id="16" name="Text 10"/>
          <p:cNvSpPr/>
          <p:nvPr/>
        </p:nvSpPr>
        <p:spPr>
          <a:xfrm>
            <a:off x="9100899" y="4724281"/>
            <a:ext cx="2905125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algn="l"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Tacito seleziona con cura i dettagli da includere nelle sue opere, costruendo un quadro storico ricco di sfumature e complessità, che permette al lettore di penetrare a fondo nella realtà dell'Impero Romano.</a:t>
            </a:r>
            <a:endParaRPr lang="en-US" sz="1750" dirty="0"/>
          </a:p>
        </p:txBody>
      </p:sp>
      <p:pic>
        <p:nvPicPr>
          <p:cNvPr id="18" name="Image 4" descr="preencoded.png">
            <a:hlinkClick r:id="rId6" tooltip="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840343"/>
            <a:ext cx="8844201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Gli Annales: contesto storico e politico</a:t>
            </a:r>
            <a:endParaRPr lang="en-US" sz="3888" dirty="0"/>
          </a:p>
        </p:txBody>
      </p:sp>
      <p:sp>
        <p:nvSpPr>
          <p:cNvPr id="5" name="Text 2"/>
          <p:cNvSpPr/>
          <p:nvPr/>
        </p:nvSpPr>
        <p:spPr>
          <a:xfrm>
            <a:off x="2624376" y="1990606"/>
            <a:ext cx="4419838" cy="26660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Gli Annales di Tacito si collocano in un momento cruciale della storia romana, durante il regno degli imperatori Tiberio, Caligola, Claudio e Nerone. Questo periodo vide l'ascesa al potere della dinastia giulio-claudia, il consolidamento dell'Impero Romano e l'emergere di problematiche legate al potere assoluto.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2624376" y="4856559"/>
            <a:ext cx="4419838" cy="233279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Tacito offre una preziosa testimonianza degli intrighi di corte, delle lotte di potere e dell'aumento della corruzione all'interno della classe dirigente, fornendo una chiave di lettura unica per comprendere le trasformazioni politiche e sociali dell'Impero Romano in questo delicato momento storico.</a:t>
            </a:r>
            <a:endParaRPr lang="en-US" sz="1750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3806" y="2040612"/>
            <a:ext cx="4419838" cy="3024068"/>
          </a:xfrm>
          <a:prstGeom prst="rect">
            <a:avLst/>
          </a:prstGeom>
        </p:spPr>
      </p:pic>
      <p:pic>
        <p:nvPicPr>
          <p:cNvPr id="8" name="Image 2" descr="preencoded.png">
            <a:hlinkClick r:id="rId4" tooltip="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1114901"/>
            <a:ext cx="6831330" cy="61710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Struttura e stile degli Annales</a:t>
            </a:r>
            <a:endParaRPr lang="en-US" sz="3888" dirty="0"/>
          </a:p>
        </p:txBody>
      </p:sp>
      <p:sp>
        <p:nvSpPr>
          <p:cNvPr id="5" name="Shape 2"/>
          <p:cNvSpPr/>
          <p:nvPr/>
        </p:nvSpPr>
        <p:spPr>
          <a:xfrm>
            <a:off x="2624376" y="2426256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2810232" y="2491026"/>
            <a:ext cx="128230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916"/>
              </a:lnSpc>
              <a:buNone/>
            </a:pPr>
            <a:r>
              <a:rPr lang="en-US" sz="2333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en-US" sz="2333" dirty="0"/>
          </a:p>
        </p:txBody>
      </p:sp>
      <p:sp>
        <p:nvSpPr>
          <p:cNvPr id="7" name="Text 4"/>
          <p:cNvSpPr/>
          <p:nvPr/>
        </p:nvSpPr>
        <p:spPr>
          <a:xfrm>
            <a:off x="3346490" y="2426256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16FFBB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Struttura Annalistica</a:t>
            </a:r>
            <a:endParaRPr lang="en-US" sz="1944" dirty="0"/>
          </a:p>
        </p:txBody>
      </p:sp>
      <p:sp>
        <p:nvSpPr>
          <p:cNvPr id="8" name="Text 5"/>
          <p:cNvSpPr/>
          <p:nvPr/>
        </p:nvSpPr>
        <p:spPr>
          <a:xfrm>
            <a:off x="3346490" y="2868097"/>
            <a:ext cx="3857625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Gli Annales di Tacito seguono una struttura annalistica, organizzando gli eventi in ordine cronologico anno per anno, per offrire una narrazione lineare e coesa degli avvenimenti storici.</a:t>
            </a:r>
            <a:endParaRPr lang="en-US" sz="1750" dirty="0"/>
          </a:p>
        </p:txBody>
      </p:sp>
      <p:sp>
        <p:nvSpPr>
          <p:cNvPr id="9" name="Shape 6"/>
          <p:cNvSpPr/>
          <p:nvPr/>
        </p:nvSpPr>
        <p:spPr>
          <a:xfrm>
            <a:off x="7426285" y="2426256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7593806" y="2491026"/>
            <a:ext cx="164783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916"/>
              </a:lnSpc>
              <a:buNone/>
            </a:pPr>
            <a:r>
              <a:rPr lang="en-US" sz="2333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en-US" sz="2333" dirty="0"/>
          </a:p>
        </p:txBody>
      </p:sp>
      <p:sp>
        <p:nvSpPr>
          <p:cNvPr id="11" name="Text 8"/>
          <p:cNvSpPr/>
          <p:nvPr/>
        </p:nvSpPr>
        <p:spPr>
          <a:xfrm>
            <a:off x="8148399" y="2426256"/>
            <a:ext cx="2948345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29DDDA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Stile Conciso e Pregnante</a:t>
            </a:r>
            <a:endParaRPr lang="en-US" sz="1944" dirty="0"/>
          </a:p>
        </p:txBody>
      </p:sp>
      <p:sp>
        <p:nvSpPr>
          <p:cNvPr id="12" name="Text 9"/>
          <p:cNvSpPr/>
          <p:nvPr/>
        </p:nvSpPr>
        <p:spPr>
          <a:xfrm>
            <a:off x="8148399" y="2868097"/>
            <a:ext cx="3857625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Il linguaggio di Tacito negli Annales è estremamente conciso e denso di significati, con un uso sapiente di figure retoriche per trasmettere il massimo con il minimo delle parole.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2624376" y="5006459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2787610" y="5071229"/>
            <a:ext cx="173474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916"/>
              </a:lnSpc>
              <a:buNone/>
            </a:pPr>
            <a:r>
              <a:rPr lang="en-US" sz="2333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</a:t>
            </a:r>
            <a:endParaRPr lang="en-US" sz="2333" dirty="0"/>
          </a:p>
        </p:txBody>
      </p:sp>
      <p:sp>
        <p:nvSpPr>
          <p:cNvPr id="15" name="Text 12"/>
          <p:cNvSpPr/>
          <p:nvPr/>
        </p:nvSpPr>
        <p:spPr>
          <a:xfrm>
            <a:off x="3346490" y="5006459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37A7E7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Sguardo Penetrante</a:t>
            </a:r>
            <a:endParaRPr lang="en-US" sz="1944" dirty="0"/>
          </a:p>
        </p:txBody>
      </p:sp>
      <p:sp>
        <p:nvSpPr>
          <p:cNvPr id="16" name="Text 13"/>
          <p:cNvSpPr/>
          <p:nvPr/>
        </p:nvSpPr>
        <p:spPr>
          <a:xfrm>
            <a:off x="3346490" y="5448300"/>
            <a:ext cx="3857625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Tacito adotta uno sguardo penetrante e critico, analizzando in profondità le motivazioni e i retroscena che guidano le azioni dei protagonisti dell'Impero Romano.</a:t>
            </a:r>
            <a:endParaRPr lang="en-US" sz="1750" dirty="0"/>
          </a:p>
        </p:txBody>
      </p:sp>
      <p:sp>
        <p:nvSpPr>
          <p:cNvPr id="17" name="Shape 14"/>
          <p:cNvSpPr/>
          <p:nvPr/>
        </p:nvSpPr>
        <p:spPr>
          <a:xfrm>
            <a:off x="7426285" y="5006459"/>
            <a:ext cx="499943" cy="499943"/>
          </a:xfrm>
          <a:prstGeom prst="roundRect">
            <a:avLst>
              <a:gd name="adj" fmla="val 80001"/>
            </a:avLst>
          </a:prstGeom>
          <a:solidFill>
            <a:srgbClr val="0A081B"/>
          </a:solidFill>
          <a:ln w="22860">
            <a:solidFill>
              <a:srgbClr val="E0E4E6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592497" y="5071229"/>
            <a:ext cx="167402" cy="37028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algn="ctr" indent="0" marL="0">
              <a:lnSpc>
                <a:spcPts val="2916"/>
              </a:lnSpc>
              <a:buNone/>
            </a:pPr>
            <a:r>
              <a:rPr lang="en-US" sz="2333" b="1" dirty="0">
                <a:solidFill>
                  <a:srgbClr val="5372D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4</a:t>
            </a:r>
            <a:endParaRPr lang="en-US" sz="2333" dirty="0"/>
          </a:p>
        </p:txBody>
      </p:sp>
      <p:sp>
        <p:nvSpPr>
          <p:cNvPr id="19" name="Text 16"/>
          <p:cNvSpPr/>
          <p:nvPr/>
        </p:nvSpPr>
        <p:spPr>
          <a:xfrm>
            <a:off x="8148399" y="5006459"/>
            <a:ext cx="2468880" cy="3086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2430"/>
              </a:lnSpc>
              <a:buNone/>
            </a:pPr>
            <a:r>
              <a:rPr lang="en-US" sz="1944" b="1" dirty="0">
                <a:solidFill>
                  <a:srgbClr val="5372D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Riflessioni Morali</a:t>
            </a:r>
            <a:endParaRPr lang="en-US" sz="1944" dirty="0"/>
          </a:p>
        </p:txBody>
      </p:sp>
      <p:sp>
        <p:nvSpPr>
          <p:cNvPr id="20" name="Text 17"/>
          <p:cNvSpPr/>
          <p:nvPr/>
        </p:nvSpPr>
        <p:spPr>
          <a:xfrm>
            <a:off x="8148399" y="5448300"/>
            <a:ext cx="3857625" cy="166628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Oltre alla narrazione storica, gli Annales sono arricchiti da riflessioni morali e giudizi di valore che offrono una chiave interpretativa della realtà politica e sociale dell'epoca.</a:t>
            </a:r>
            <a:endParaRPr lang="en-US" sz="1750" dirty="0"/>
          </a:p>
        </p:txBody>
      </p:sp>
      <p:pic>
        <p:nvPicPr>
          <p:cNvPr id="22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3213021" y="535305"/>
            <a:ext cx="5810845" cy="53971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indent="0" marL="0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Temi principali degli Annales</a:t>
            </a:r>
            <a:endParaRPr lang="en-US" sz="3400" dirty="0"/>
          </a:p>
        </p:txBody>
      </p:sp>
      <p:sp>
        <p:nvSpPr>
          <p:cNvPr id="5" name="Text 2"/>
          <p:cNvSpPr/>
          <p:nvPr/>
        </p:nvSpPr>
        <p:spPr>
          <a:xfrm>
            <a:off x="3213021" y="1560790"/>
            <a:ext cx="1695450" cy="8093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125"/>
              </a:lnSpc>
              <a:buNone/>
            </a:pPr>
            <a:r>
              <a:rPr lang="en-US" sz="1700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Il potere assoluto e la corruzione</a:t>
            </a:r>
            <a:endParaRPr lang="en-US" sz="1700" dirty="0"/>
          </a:p>
        </p:txBody>
      </p:sp>
      <p:sp>
        <p:nvSpPr>
          <p:cNvPr id="6" name="Text 3"/>
          <p:cNvSpPr/>
          <p:nvPr/>
        </p:nvSpPr>
        <p:spPr>
          <a:xfrm>
            <a:off x="3213021" y="2564487"/>
            <a:ext cx="1695450" cy="49549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295"/>
              </a:lnSpc>
              <a:buNone/>
            </a:pPr>
            <a:r>
              <a:rPr lang="en-US" sz="153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Tacito esplora in profondità il tema della corruzione dilagante e dell'abuso del potere assoluto all'interno dell'Impero Romano, analizzando gli intrighi di corte, gli assassinii e le manipolazioni politiche che caratterizzarono il regno degli imperatori.</a:t>
            </a:r>
            <a:endParaRPr lang="en-US" sz="1530" dirty="0"/>
          </a:p>
        </p:txBody>
      </p:sp>
      <p:sp>
        <p:nvSpPr>
          <p:cNvPr id="7" name="Text 4"/>
          <p:cNvSpPr/>
          <p:nvPr/>
        </p:nvSpPr>
        <p:spPr>
          <a:xfrm>
            <a:off x="5390198" y="1560790"/>
            <a:ext cx="1695450" cy="8093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125"/>
              </a:lnSpc>
              <a:buNone/>
            </a:pPr>
            <a:r>
              <a:rPr lang="en-US" sz="1700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La degenerazione morale</a:t>
            </a:r>
            <a:endParaRPr lang="en-US" sz="1700" dirty="0"/>
          </a:p>
        </p:txBody>
      </p:sp>
      <p:sp>
        <p:nvSpPr>
          <p:cNvPr id="8" name="Text 5"/>
          <p:cNvSpPr/>
          <p:nvPr/>
        </p:nvSpPr>
        <p:spPr>
          <a:xfrm>
            <a:off x="5390198" y="2564487"/>
            <a:ext cx="1695450" cy="37890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295"/>
              </a:lnSpc>
              <a:buNone/>
            </a:pPr>
            <a:r>
              <a:rPr lang="en-US" sz="153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Gli Annales denunciano il declino dei valori morali e delle virtù repubblicane nell'Impero Romano, mettendo in luce l'avidità, la crudeltà e l'egoismo che hanno corrotto la classe dirigente e la società nel suo complesso.</a:t>
            </a:r>
            <a:endParaRPr lang="en-US" sz="1530" dirty="0"/>
          </a:p>
        </p:txBody>
      </p:sp>
      <p:sp>
        <p:nvSpPr>
          <p:cNvPr id="9" name="Text 6"/>
          <p:cNvSpPr/>
          <p:nvPr/>
        </p:nvSpPr>
        <p:spPr>
          <a:xfrm>
            <a:off x="7567374" y="1560790"/>
            <a:ext cx="1695450" cy="53959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125"/>
              </a:lnSpc>
              <a:buNone/>
            </a:pPr>
            <a:r>
              <a:rPr lang="en-US" sz="1700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Il ruolo delle donne</a:t>
            </a:r>
            <a:endParaRPr lang="en-US" sz="1700" dirty="0"/>
          </a:p>
        </p:txBody>
      </p:sp>
      <p:sp>
        <p:nvSpPr>
          <p:cNvPr id="10" name="Text 7"/>
          <p:cNvSpPr/>
          <p:nvPr/>
        </p:nvSpPr>
        <p:spPr>
          <a:xfrm>
            <a:off x="7567374" y="2294692"/>
            <a:ext cx="1695450" cy="378904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295"/>
              </a:lnSpc>
              <a:buNone/>
            </a:pPr>
            <a:r>
              <a:rPr lang="en-US" sz="153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Tacito dedica ampio spazio alle figure femminili, come Livia, Agrippina e Messalina, analizzandone l'influenza e il potere esercitato all'interno della famiglia imperiale e sul destino dell'Impero.</a:t>
            </a:r>
            <a:endParaRPr lang="en-US" sz="1530" dirty="0"/>
          </a:p>
        </p:txBody>
      </p:sp>
      <p:sp>
        <p:nvSpPr>
          <p:cNvPr id="11" name="Text 8"/>
          <p:cNvSpPr/>
          <p:nvPr/>
        </p:nvSpPr>
        <p:spPr>
          <a:xfrm>
            <a:off x="9744551" y="1560790"/>
            <a:ext cx="1695450" cy="80938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125"/>
              </a:lnSpc>
              <a:buNone/>
            </a:pPr>
            <a:r>
              <a:rPr lang="en-US" sz="1700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Il confronto tra passato e presente</a:t>
            </a:r>
            <a:endParaRPr lang="en-US" sz="1700" dirty="0"/>
          </a:p>
        </p:txBody>
      </p:sp>
      <p:sp>
        <p:nvSpPr>
          <p:cNvPr id="12" name="Text 9"/>
          <p:cNvSpPr/>
          <p:nvPr/>
        </p:nvSpPr>
        <p:spPr>
          <a:xfrm>
            <a:off x="9744551" y="2564487"/>
            <a:ext cx="1695450" cy="437197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295"/>
              </a:lnSpc>
              <a:buNone/>
            </a:pPr>
            <a:r>
              <a:rPr lang="en-US" sz="153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Gli Annales operano un confronto costante tra il passato repubblicano e il presente dell'Impero, evidenziando come i valori di un tempo siano stati progressivamente soppiantati dalla tirannia e dalla degenerazione morale.</a:t>
            </a:r>
            <a:endParaRPr lang="en-US" sz="1530" dirty="0"/>
          </a:p>
        </p:txBody>
      </p:sp>
      <p:pic>
        <p:nvPicPr>
          <p:cNvPr id="14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2624376" y="2317433"/>
            <a:ext cx="9381649" cy="123420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4860"/>
              </a:lnSpc>
              <a:buNone/>
            </a:pPr>
            <a:r>
              <a:rPr lang="en-US" sz="3888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Il potere e la corruzione nell'Impero Romano</a:t>
            </a:r>
            <a:endParaRPr lang="en-US" sz="3888" dirty="0"/>
          </a:p>
        </p:txBody>
      </p:sp>
      <p:sp>
        <p:nvSpPr>
          <p:cNvPr id="5" name="Text 2"/>
          <p:cNvSpPr/>
          <p:nvPr/>
        </p:nvSpPr>
        <p:spPr>
          <a:xfrm>
            <a:off x="2624376" y="3995976"/>
            <a:ext cx="9381649" cy="99976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Tacito esplora in profondità il tema della corruzione dilagante e dell'abuso del potere assoluto all'interno dell'Impero Romano. Egli denuncia gli intrighi di corte, gli assassinii e le manipolazioni politiche che hanno progressivamente eroso i valori della repubblica.</a:t>
            </a:r>
            <a:endParaRPr lang="en-US" sz="1750" dirty="0"/>
          </a:p>
        </p:txBody>
      </p:sp>
      <p:sp>
        <p:nvSpPr>
          <p:cNvPr id="6" name="Text 3"/>
          <p:cNvSpPr/>
          <p:nvPr/>
        </p:nvSpPr>
        <p:spPr>
          <a:xfrm>
            <a:off x="2624376" y="5245656"/>
            <a:ext cx="9381649" cy="66651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indent="0" marL="0">
              <a:lnSpc>
                <a:spcPts val="2624"/>
              </a:lnSpc>
              <a:buNone/>
            </a:pPr>
            <a:r>
              <a:rPr lang="en-US" sz="1750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La concentrazione del potere nelle mani di pochi ha portato all'emergere di una classe dirigente avida,</a:t>
            </a:r>
            <a:endParaRPr lang="en-US" sz="1750" dirty="0"/>
          </a:p>
        </p:txBody>
      </p:sp>
      <p:pic>
        <p:nvPicPr>
          <p:cNvPr id="7" name="Image 1" descr="preencoded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2153" y="7589520"/>
            <a:ext cx="2296807" cy="5486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2024-06-06T13:02:18Z</dcterms:created>
  <dcterms:modified xsi:type="dcterms:W3CDTF">2024-06-06T13:02:18Z</dcterms:modified>
</cp:coreProperties>
</file>