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14630400" cy="8229600"/>
  <p:notesSz cx="8229600" cy="14630400"/>
  <p:embeddedFontLst>
    <p:embeddedFont>
      <p:font typeface="Syne"/>
      <p:regular r:id="rId17"/>
    </p:embeddedFont>
    <p:embeddedFont>
      <p:font typeface="Syne"/>
      <p:regular r:id="rId18"/>
    </p:embeddedFont>
    <p:embeddedFont>
      <p:font typeface="Overpass Light"/>
      <p:regular r:id="rId19"/>
    </p:embeddedFont>
    <p:embeddedFont>
      <p:font typeface="Overpass Light"/>
      <p:regular r:id="rId20"/>
    </p:embeddedFont>
    <p:embeddedFont>
      <p:font typeface="Overpass Light"/>
      <p:regular r:id="rId21"/>
    </p:embeddedFont>
    <p:embeddedFont>
      <p:font typeface="Overpass Light"/>
      <p:regular r:id="rId2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7" Type="http://schemas.openxmlformats.org/officeDocument/2006/relationships/font" Target="fonts/font1.fntdata"/><Relationship Id="rId18" Type="http://schemas.openxmlformats.org/officeDocument/2006/relationships/font" Target="fonts/font2.fntdata"/><Relationship Id="rId19" Type="http://schemas.openxmlformats.org/officeDocument/2006/relationships/font" Target="fonts/font3.fntdata"/><Relationship Id="rId20" Type="http://schemas.openxmlformats.org/officeDocument/2006/relationships/font" Target="fonts/font4.fntdata"/><Relationship Id="rId21" Type="http://schemas.openxmlformats.org/officeDocument/2006/relationships/font" Target="fonts/font5.fntdata"/><Relationship Id="rId22"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 Mito della Caverna di Platone
Ecco una presentazione adatta a una classe di terza media sul mito della caverna di Platone, con un linguaggio semplice e una sola immagine esplicativa. Ti fornisco il testo slide per slide: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Perché è importante oggi?
A volte viviamo in una "caverna" anche noi: crediamo a tutto ciò che vediamo su internet o in TV.
Dobbiamo imparare a pensare con la nostra testa.
Il mito ci insegna ad essere curiosi e a cercare la verità.</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Titolo: Il Mito della Caverna di Platone
Questa presentazione esplorerà uno dei miti filosofici più importanti della storia, raccontato dal grande filosofo greco Platone.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Chi era Platone?
Filosofo greco vissuto nel IV secolo a.C.
Allievo di Socrate e maestro di Aristotele.
Ha scritto molti dialoghi su temi come la giustizia, la verità e la conoscenza.</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Cos'è un mito filosofico?
Un racconto simbolico, non una storia vera.
Serve a spiegare idee profonde in modo semplice.
Il mito della caverna è uno dei più famosi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 caverna
Prigionieri incatenati
Immagina degli uomini incatenati dentro una caverna fin da bambini.
Visione limitata
Guardano solo una parete e vedono ombre proiettate da oggetti dietro di loro.
Realtà distorta
Quelle ombre sono tutto ciò che conoscono del mondo.</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 scoperta
Uno di loro si libera e esce dalla caverna.
Fuori vede la luce del sole e il mondo reale: alberi, persone, il cielo.
All'inizio fa fatica a capire, ma poi capisce che la realtà è molto più di quello che vedeva nella caverna.</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 ritorno
Ritorno alla caverna
L'uomo torna nella caverna per raccontare la verità agli altri.
Incredulità
Ma gli altri non gli credono, pensano che sia pazzo.
Rifiuto
Preferiscono restare con ciò che conoscono.</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Significato del mito
Ombre
Le ombre rappresentano le illusioni o le false credenze.
Luce del sole
La luce del sole rappresenta la verità e la conoscenza.
Ricerca
Platone ci invita a cercare la verità, anche se è difficile e fa paura.</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0-1.png"/><Relationship Id="rId3"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1-1.png"/><Relationship Id="rId3"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2-1.png"/><Relationship Id="rId3"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3-1.png"/><Relationship Id="rId3"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4-1.png"/><Relationship Id="rId3"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5-1.png"/><Relationship Id="rId3"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6-1.png"/><Relationship Id="rId3"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7-1.png"/><Relationship Id="rId3"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8-1.png"/><Relationship Id="rId3"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9-1.png"/><Relationship Id="rId3"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slideLayout" Target="../slideLayouts/slideLayout8.xml"/><Relationship Id="rId6"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slideLayout" Target="../slideLayouts/slideLayout9.xml"/><Relationship Id="rId8"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0.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2365534"/>
            <a:ext cx="7556421" cy="1417558"/>
          </a:xfrm>
          <a:prstGeom prst="rect">
            <a:avLst/>
          </a:prstGeom>
          <a:noFill/>
          <a:ln/>
        </p:spPr>
        <p:txBody>
          <a:bodyPr wrap="square" lIns="0" tIns="0" rIns="0" bIns="0" rtlCol="0" anchor="t"/>
          <a:lstStyle/>
          <a:p>
            <a:pPr algn="l" indent="0" marL="0">
              <a:lnSpc>
                <a:spcPts val="5550"/>
              </a:lnSpc>
              <a:buNone/>
            </a:pPr>
            <a:r>
              <a:rPr lang="en-US" sz="4450" b="1" dirty="0">
                <a:solidFill>
                  <a:srgbClr val="233939"/>
                </a:solidFill>
                <a:latin typeface="Syne Bold" pitchFamily="34" charset="0"/>
                <a:ea typeface="Syne Bold" pitchFamily="34" charset="-122"/>
                <a:cs typeface="Syne Bold" pitchFamily="34" charset="-120"/>
              </a:rPr>
              <a:t>Il Mito della Caverna di Platone</a:t>
            </a:r>
            <a:endParaRPr lang="en-US" sz="4450" dirty="0"/>
          </a:p>
        </p:txBody>
      </p:sp>
      <p:sp>
        <p:nvSpPr>
          <p:cNvPr id="4" name="Text 1"/>
          <p:cNvSpPr/>
          <p:nvPr/>
        </p:nvSpPr>
        <p:spPr>
          <a:xfrm>
            <a:off x="793790" y="4123253"/>
            <a:ext cx="7556421" cy="1088708"/>
          </a:xfrm>
          <a:prstGeom prst="rect">
            <a:avLst/>
          </a:prstGeom>
          <a:noFill/>
          <a:ln/>
        </p:spPr>
        <p:txBody>
          <a:bodyPr wrap="square" lIns="0" tIns="0" rIns="0" bIns="0" rtlCol="0" anchor="t"/>
          <a:lstStyle/>
          <a:p>
            <a:pPr algn="l" indent="0" marL="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Ecco una presentazione adatta a una classe di </a:t>
            </a:r>
            <a:pPr algn="l" indent="0" marL="0">
              <a:lnSpc>
                <a:spcPts val="2850"/>
              </a:lnSpc>
              <a:buNone/>
            </a:pPr>
            <a:r>
              <a:rPr lang="en-US" sz="1750" b="1" dirty="0">
                <a:solidFill>
                  <a:srgbClr val="3B4E4E"/>
                </a:solidFill>
                <a:latin typeface="Overpass Light" pitchFamily="34" charset="0"/>
                <a:ea typeface="Overpass Light" pitchFamily="34" charset="-122"/>
                <a:cs typeface="Overpass Light" pitchFamily="34" charset="-120"/>
              </a:rPr>
              <a:t>terza media</a:t>
            </a:r>
            <a:pPr algn="l" indent="0" marL="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 sul </a:t>
            </a:r>
            <a:pPr algn="l" indent="0" marL="0">
              <a:lnSpc>
                <a:spcPts val="2850"/>
              </a:lnSpc>
              <a:buNone/>
            </a:pPr>
            <a:r>
              <a:rPr lang="en-US" sz="1750" b="1" dirty="0">
                <a:solidFill>
                  <a:srgbClr val="3B4E4E"/>
                </a:solidFill>
                <a:latin typeface="Overpass Light" pitchFamily="34" charset="0"/>
                <a:ea typeface="Overpass Light" pitchFamily="34" charset="-122"/>
                <a:cs typeface="Overpass Light" pitchFamily="34" charset="-120"/>
              </a:rPr>
              <a:t>mito della caverna di Platone</a:t>
            </a:r>
            <a:pPr algn="l" indent="0" marL="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 con un linguaggio semplice e una sola immagine esplicativa. Ti fornisco il testo slide per slide:</a:t>
            </a:r>
            <a:endParaRPr lang="en-US" sz="1750" dirty="0"/>
          </a:p>
        </p:txBody>
      </p:sp>
      <p:sp>
        <p:nvSpPr>
          <p:cNvPr id="5" name="Shape 2"/>
          <p:cNvSpPr/>
          <p:nvPr/>
        </p:nvSpPr>
        <p:spPr>
          <a:xfrm>
            <a:off x="793790" y="5484019"/>
            <a:ext cx="362903" cy="362903"/>
          </a:xfrm>
          <a:prstGeom prst="roundRect">
            <a:avLst>
              <a:gd name="adj" fmla="val 25194296"/>
            </a:avLst>
          </a:prstGeom>
          <a:solidFill>
            <a:srgbClr val="861E64"/>
          </a:solidFill>
          <a:ln w="7620">
            <a:solidFill>
              <a:srgbClr val="FFFFFF"/>
            </a:solidFill>
            <a:prstDash val="solid"/>
          </a:ln>
        </p:spPr>
      </p:sp>
      <p:sp>
        <p:nvSpPr>
          <p:cNvPr id="6" name="Text 3"/>
          <p:cNvSpPr/>
          <p:nvPr/>
        </p:nvSpPr>
        <p:spPr>
          <a:xfrm>
            <a:off x="908328" y="5616654"/>
            <a:ext cx="133826" cy="97512"/>
          </a:xfrm>
          <a:prstGeom prst="rect">
            <a:avLst/>
          </a:prstGeom>
          <a:noFill/>
          <a:ln/>
        </p:spPr>
        <p:txBody>
          <a:bodyPr wrap="none" lIns="0" tIns="0" rIns="0" bIns="0" rtlCol="0" anchor="t"/>
          <a:lstStyle/>
          <a:p>
            <a:pPr algn="ctr" indent="0" marL="0">
              <a:lnSpc>
                <a:spcPts val="750"/>
              </a:lnSpc>
              <a:buNone/>
            </a:pPr>
            <a:r>
              <a:rPr lang="en-US" sz="750" dirty="0">
                <a:solidFill>
                  <a:srgbClr val="FFFFFF"/>
                </a:solidFill>
                <a:latin typeface="Overpass Medium" pitchFamily="34" charset="0"/>
                <a:ea typeface="Overpass Medium" pitchFamily="34" charset="-122"/>
                <a:cs typeface="Overpass Medium" pitchFamily="34" charset="-120"/>
              </a:rPr>
              <a:t>OC</a:t>
            </a:r>
            <a:endParaRPr lang="en-US" sz="750" dirty="0"/>
          </a:p>
        </p:txBody>
      </p:sp>
      <p:sp>
        <p:nvSpPr>
          <p:cNvPr id="7" name="Text 4"/>
          <p:cNvSpPr/>
          <p:nvPr/>
        </p:nvSpPr>
        <p:spPr>
          <a:xfrm>
            <a:off x="1270040" y="5467112"/>
            <a:ext cx="2143363" cy="396835"/>
          </a:xfrm>
          <a:prstGeom prst="rect">
            <a:avLst/>
          </a:prstGeom>
          <a:noFill/>
          <a:ln/>
        </p:spPr>
        <p:txBody>
          <a:bodyPr wrap="none" lIns="0" tIns="0" rIns="0" bIns="0" rtlCol="0" anchor="t"/>
          <a:lstStyle/>
          <a:p>
            <a:pPr algn="l" indent="0" marL="0">
              <a:lnSpc>
                <a:spcPts val="3100"/>
              </a:lnSpc>
              <a:buNone/>
            </a:pPr>
            <a:r>
              <a:rPr lang="en-US" sz="2200" b="1" dirty="0">
                <a:solidFill>
                  <a:srgbClr val="3B4E4E"/>
                </a:solidFill>
                <a:latin typeface="Overpass Bold" pitchFamily="34" charset="0"/>
                <a:ea typeface="Overpass Bold" pitchFamily="34" charset="-122"/>
                <a:cs typeface="Overpass Bold" pitchFamily="34" charset="-120"/>
              </a:rPr>
              <a:t>da Ornella Crupi</a:t>
            </a:r>
            <a:endParaRPr lang="en-US" sz="2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1648420"/>
            <a:ext cx="8175308" cy="708779"/>
          </a:xfrm>
          <a:prstGeom prst="rect">
            <a:avLst/>
          </a:prstGeom>
          <a:noFill/>
          <a:ln/>
        </p:spPr>
        <p:txBody>
          <a:bodyPr wrap="none" lIns="0" tIns="0" rIns="0" bIns="0" rtlCol="0" anchor="t"/>
          <a:lstStyle/>
          <a:p>
            <a:pPr algn="l" indent="0" marL="0">
              <a:lnSpc>
                <a:spcPts val="5550"/>
              </a:lnSpc>
              <a:buNone/>
            </a:pPr>
            <a:r>
              <a:rPr lang="en-US" sz="4450" b="1" dirty="0">
                <a:solidFill>
                  <a:srgbClr val="233939"/>
                </a:solidFill>
                <a:latin typeface="Syne Bold" pitchFamily="34" charset="0"/>
                <a:ea typeface="Syne Bold" pitchFamily="34" charset="-122"/>
                <a:cs typeface="Syne Bold" pitchFamily="34" charset="-120"/>
              </a:rPr>
              <a:t>Perché è importante oggi?</a:t>
            </a:r>
            <a:endParaRPr lang="en-US" sz="4450" dirty="0"/>
          </a:p>
        </p:txBody>
      </p:sp>
      <p:pic>
        <p:nvPicPr>
          <p:cNvPr id="3" name="Image 0" descr="preencoded.png">    </p:cNvPr>
          <p:cNvPicPr>
            <a:picLocks noChangeAspect="1"/>
          </p:cNvPicPr>
          <p:nvPr/>
        </p:nvPicPr>
        <p:blipFill>
          <a:blip r:embed="rId1"/>
          <a:stretch>
            <a:fillRect/>
          </a:stretch>
        </p:blipFill>
        <p:spPr>
          <a:xfrm>
            <a:off x="793790" y="2952512"/>
            <a:ext cx="6244709" cy="3373517"/>
          </a:xfrm>
          <a:prstGeom prst="rect">
            <a:avLst/>
          </a:prstGeom>
        </p:spPr>
      </p:pic>
      <p:sp>
        <p:nvSpPr>
          <p:cNvPr id="4" name="Shape 1"/>
          <p:cNvSpPr/>
          <p:nvPr/>
        </p:nvSpPr>
        <p:spPr>
          <a:xfrm>
            <a:off x="7599521" y="2952512"/>
            <a:ext cx="510302" cy="510302"/>
          </a:xfrm>
          <a:prstGeom prst="roundRect">
            <a:avLst>
              <a:gd name="adj" fmla="val 18669"/>
            </a:avLst>
          </a:prstGeom>
          <a:solidFill>
            <a:srgbClr val="DDEEE6"/>
          </a:solidFill>
          <a:ln w="7620">
            <a:solidFill>
              <a:srgbClr val="C3D4CC"/>
            </a:solidFill>
            <a:prstDash val="solid"/>
          </a:ln>
        </p:spPr>
      </p:sp>
      <p:sp>
        <p:nvSpPr>
          <p:cNvPr id="5" name="Text 2"/>
          <p:cNvSpPr/>
          <p:nvPr/>
        </p:nvSpPr>
        <p:spPr>
          <a:xfrm>
            <a:off x="8336637" y="3026212"/>
            <a:ext cx="5507593" cy="725805"/>
          </a:xfrm>
          <a:prstGeom prst="rect">
            <a:avLst/>
          </a:prstGeom>
          <a:noFill/>
          <a:ln/>
        </p:spPr>
        <p:txBody>
          <a:bodyPr wrap="square" lIns="0" tIns="0" rIns="0" bIns="0" rtlCol="0" anchor="t"/>
          <a:lstStyle/>
          <a:p>
            <a:pPr algn="l" indent="0" marL="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A volte viviamo in una "caverna" anche noi: crediamo a tutto ciò che vediamo su internet o in TV.</a:t>
            </a:r>
            <a:endParaRPr lang="en-US" sz="1750" dirty="0"/>
          </a:p>
        </p:txBody>
      </p:sp>
      <p:sp>
        <p:nvSpPr>
          <p:cNvPr id="6" name="Shape 3"/>
          <p:cNvSpPr/>
          <p:nvPr/>
        </p:nvSpPr>
        <p:spPr>
          <a:xfrm>
            <a:off x="7599521" y="4205645"/>
            <a:ext cx="510302" cy="510302"/>
          </a:xfrm>
          <a:prstGeom prst="roundRect">
            <a:avLst>
              <a:gd name="adj" fmla="val 18669"/>
            </a:avLst>
          </a:prstGeom>
          <a:solidFill>
            <a:srgbClr val="DDEEE6"/>
          </a:solidFill>
          <a:ln w="7620">
            <a:solidFill>
              <a:srgbClr val="C3D4CC"/>
            </a:solidFill>
            <a:prstDash val="solid"/>
          </a:ln>
        </p:spPr>
      </p:sp>
      <p:sp>
        <p:nvSpPr>
          <p:cNvPr id="7" name="Text 4"/>
          <p:cNvSpPr/>
          <p:nvPr/>
        </p:nvSpPr>
        <p:spPr>
          <a:xfrm>
            <a:off x="8336637" y="4279344"/>
            <a:ext cx="5507593" cy="362903"/>
          </a:xfrm>
          <a:prstGeom prst="rect">
            <a:avLst/>
          </a:prstGeom>
          <a:noFill/>
          <a:ln/>
        </p:spPr>
        <p:txBody>
          <a:bodyPr wrap="none" lIns="0" tIns="0" rIns="0" bIns="0" rtlCol="0" anchor="t"/>
          <a:lstStyle/>
          <a:p>
            <a:pPr algn="l" indent="0" marL="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Dobbiamo imparare a </a:t>
            </a:r>
            <a:pPr algn="l" indent="0" marL="0">
              <a:lnSpc>
                <a:spcPts val="2850"/>
              </a:lnSpc>
              <a:buNone/>
            </a:pPr>
            <a:r>
              <a:rPr lang="en-US" sz="1750" b="1" dirty="0">
                <a:solidFill>
                  <a:srgbClr val="3B4E4E"/>
                </a:solidFill>
                <a:latin typeface="Overpass Light" pitchFamily="34" charset="0"/>
                <a:ea typeface="Overpass Light" pitchFamily="34" charset="-122"/>
                <a:cs typeface="Overpass Light" pitchFamily="34" charset="-120"/>
              </a:rPr>
              <a:t>pensare con la nostra testa</a:t>
            </a:r>
            <a:pPr algn="l" indent="0" marL="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a:t>
            </a:r>
            <a:endParaRPr lang="en-US" sz="1750" dirty="0"/>
          </a:p>
        </p:txBody>
      </p:sp>
      <p:sp>
        <p:nvSpPr>
          <p:cNvPr id="8" name="Shape 5"/>
          <p:cNvSpPr/>
          <p:nvPr/>
        </p:nvSpPr>
        <p:spPr>
          <a:xfrm>
            <a:off x="7599521" y="5169575"/>
            <a:ext cx="510302" cy="510302"/>
          </a:xfrm>
          <a:prstGeom prst="roundRect">
            <a:avLst>
              <a:gd name="adj" fmla="val 18669"/>
            </a:avLst>
          </a:prstGeom>
          <a:solidFill>
            <a:srgbClr val="DDEEE6"/>
          </a:solidFill>
          <a:ln w="7620">
            <a:solidFill>
              <a:srgbClr val="C3D4CC"/>
            </a:solidFill>
            <a:prstDash val="solid"/>
          </a:ln>
        </p:spPr>
      </p:sp>
      <p:sp>
        <p:nvSpPr>
          <p:cNvPr id="9" name="Text 6"/>
          <p:cNvSpPr/>
          <p:nvPr/>
        </p:nvSpPr>
        <p:spPr>
          <a:xfrm>
            <a:off x="8336637" y="5243274"/>
            <a:ext cx="5507593" cy="362903"/>
          </a:xfrm>
          <a:prstGeom prst="rect">
            <a:avLst/>
          </a:prstGeom>
          <a:noFill/>
          <a:ln/>
        </p:spPr>
        <p:txBody>
          <a:bodyPr wrap="none" lIns="0" tIns="0" rIns="0" bIns="0" rtlCol="0" anchor="t"/>
          <a:lstStyle/>
          <a:p>
            <a:pPr algn="l" indent="0" marL="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Il mito ci insegna ad essere curiosi e a cercare la verità.</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2872978"/>
            <a:ext cx="7556421" cy="1417558"/>
          </a:xfrm>
          <a:prstGeom prst="rect">
            <a:avLst/>
          </a:prstGeom>
          <a:noFill/>
          <a:ln/>
        </p:spPr>
        <p:txBody>
          <a:bodyPr wrap="square" lIns="0" tIns="0" rIns="0" bIns="0" rtlCol="0" anchor="t"/>
          <a:lstStyle/>
          <a:p>
            <a:pPr algn="l" indent="0" marL="0">
              <a:lnSpc>
                <a:spcPts val="5550"/>
              </a:lnSpc>
              <a:buNone/>
            </a:pPr>
            <a:r>
              <a:rPr lang="en-US" sz="4450" b="1" dirty="0">
                <a:solidFill>
                  <a:srgbClr val="233939"/>
                </a:solidFill>
                <a:latin typeface="Syne Bold" pitchFamily="34" charset="0"/>
                <a:ea typeface="Syne Bold" pitchFamily="34" charset="-122"/>
                <a:cs typeface="Syne Bold" pitchFamily="34" charset="-120"/>
              </a:rPr>
              <a:t>Titolo: Il Mito della Caverna di Platone</a:t>
            </a:r>
            <a:endParaRPr lang="en-US" sz="4450" dirty="0"/>
          </a:p>
        </p:txBody>
      </p:sp>
      <p:sp>
        <p:nvSpPr>
          <p:cNvPr id="4" name="Text 1"/>
          <p:cNvSpPr/>
          <p:nvPr/>
        </p:nvSpPr>
        <p:spPr>
          <a:xfrm>
            <a:off x="6280190" y="4630698"/>
            <a:ext cx="7556421" cy="725805"/>
          </a:xfrm>
          <a:prstGeom prst="rect">
            <a:avLst/>
          </a:prstGeom>
          <a:noFill/>
          <a:ln/>
        </p:spPr>
        <p:txBody>
          <a:bodyPr wrap="square" lIns="0" tIns="0" rIns="0" bIns="0" rtlCol="0" anchor="t"/>
          <a:lstStyle/>
          <a:p>
            <a:pPr algn="l" indent="0" marL="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Questa presentazione esplorerà uno dei miti filosofici più importanti della storia, raccontato dal grande filosofo greco Platone.</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2226588"/>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233939"/>
                </a:solidFill>
                <a:latin typeface="Syne Bold" pitchFamily="34" charset="0"/>
                <a:ea typeface="Syne Bold" pitchFamily="34" charset="-122"/>
                <a:cs typeface="Syne Bold" pitchFamily="34" charset="-120"/>
              </a:rPr>
              <a:t>Chi era Platone?</a:t>
            </a:r>
            <a:endParaRPr lang="en-US" sz="4450" dirty="0"/>
          </a:p>
        </p:txBody>
      </p:sp>
      <p:sp>
        <p:nvSpPr>
          <p:cNvPr id="4" name="Shape 1"/>
          <p:cNvSpPr/>
          <p:nvPr/>
        </p:nvSpPr>
        <p:spPr>
          <a:xfrm>
            <a:off x="6280190" y="3275528"/>
            <a:ext cx="510302" cy="510302"/>
          </a:xfrm>
          <a:prstGeom prst="roundRect">
            <a:avLst>
              <a:gd name="adj" fmla="val 18669"/>
            </a:avLst>
          </a:prstGeom>
          <a:solidFill>
            <a:srgbClr val="DDEEE6"/>
          </a:solidFill>
          <a:ln w="7620">
            <a:solidFill>
              <a:srgbClr val="C3D4CC"/>
            </a:solidFill>
            <a:prstDash val="solid"/>
          </a:ln>
        </p:spPr>
      </p:sp>
      <p:sp>
        <p:nvSpPr>
          <p:cNvPr id="5" name="Text 2"/>
          <p:cNvSpPr/>
          <p:nvPr/>
        </p:nvSpPr>
        <p:spPr>
          <a:xfrm>
            <a:off x="7017306" y="3349228"/>
            <a:ext cx="6819305" cy="362903"/>
          </a:xfrm>
          <a:prstGeom prst="rect">
            <a:avLst/>
          </a:prstGeom>
          <a:noFill/>
          <a:ln/>
        </p:spPr>
        <p:txBody>
          <a:bodyPr wrap="none" lIns="0" tIns="0" rIns="0" bIns="0" rtlCol="0" anchor="t"/>
          <a:lstStyle/>
          <a:p>
            <a:pPr algn="l" indent="0" marL="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Filosofo greco vissuto nel IV secolo a.C.</a:t>
            </a:r>
            <a:endParaRPr lang="en-US" sz="1750" dirty="0"/>
          </a:p>
        </p:txBody>
      </p:sp>
      <p:sp>
        <p:nvSpPr>
          <p:cNvPr id="6" name="Shape 3"/>
          <p:cNvSpPr/>
          <p:nvPr/>
        </p:nvSpPr>
        <p:spPr>
          <a:xfrm>
            <a:off x="6280190" y="4239458"/>
            <a:ext cx="510302" cy="510302"/>
          </a:xfrm>
          <a:prstGeom prst="roundRect">
            <a:avLst>
              <a:gd name="adj" fmla="val 18669"/>
            </a:avLst>
          </a:prstGeom>
          <a:solidFill>
            <a:srgbClr val="DDEEE6"/>
          </a:solidFill>
          <a:ln w="7620">
            <a:solidFill>
              <a:srgbClr val="C3D4CC"/>
            </a:solidFill>
            <a:prstDash val="solid"/>
          </a:ln>
        </p:spPr>
      </p:sp>
      <p:sp>
        <p:nvSpPr>
          <p:cNvPr id="7" name="Text 4"/>
          <p:cNvSpPr/>
          <p:nvPr/>
        </p:nvSpPr>
        <p:spPr>
          <a:xfrm>
            <a:off x="7017306" y="4313158"/>
            <a:ext cx="6819305" cy="362903"/>
          </a:xfrm>
          <a:prstGeom prst="rect">
            <a:avLst/>
          </a:prstGeom>
          <a:noFill/>
          <a:ln/>
        </p:spPr>
        <p:txBody>
          <a:bodyPr wrap="none" lIns="0" tIns="0" rIns="0" bIns="0" rtlCol="0" anchor="t"/>
          <a:lstStyle/>
          <a:p>
            <a:pPr algn="l" indent="0" marL="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Allievo di Socrate e maestro di Aristotele.</a:t>
            </a:r>
            <a:endParaRPr lang="en-US" sz="1750" dirty="0"/>
          </a:p>
        </p:txBody>
      </p:sp>
      <p:sp>
        <p:nvSpPr>
          <p:cNvPr id="8" name="Shape 5"/>
          <p:cNvSpPr/>
          <p:nvPr/>
        </p:nvSpPr>
        <p:spPr>
          <a:xfrm>
            <a:off x="6280190" y="5203388"/>
            <a:ext cx="510302" cy="510302"/>
          </a:xfrm>
          <a:prstGeom prst="roundRect">
            <a:avLst>
              <a:gd name="adj" fmla="val 18669"/>
            </a:avLst>
          </a:prstGeom>
          <a:solidFill>
            <a:srgbClr val="DDEEE6"/>
          </a:solidFill>
          <a:ln w="7620">
            <a:solidFill>
              <a:srgbClr val="C3D4CC"/>
            </a:solidFill>
            <a:prstDash val="solid"/>
          </a:ln>
        </p:spPr>
      </p:sp>
      <p:sp>
        <p:nvSpPr>
          <p:cNvPr id="9" name="Text 6"/>
          <p:cNvSpPr/>
          <p:nvPr/>
        </p:nvSpPr>
        <p:spPr>
          <a:xfrm>
            <a:off x="7017306" y="5277088"/>
            <a:ext cx="6819305" cy="725805"/>
          </a:xfrm>
          <a:prstGeom prst="rect">
            <a:avLst/>
          </a:prstGeom>
          <a:noFill/>
          <a:ln/>
        </p:spPr>
        <p:txBody>
          <a:bodyPr wrap="square" lIns="0" tIns="0" rIns="0" bIns="0" rtlCol="0" anchor="t"/>
          <a:lstStyle/>
          <a:p>
            <a:pPr algn="l" indent="0" marL="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Ha scritto molti dialoghi su temi come la giustizia, la verità e la conoscenza.</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1198840"/>
            <a:ext cx="7572018" cy="708779"/>
          </a:xfrm>
          <a:prstGeom prst="rect">
            <a:avLst/>
          </a:prstGeom>
          <a:noFill/>
          <a:ln/>
        </p:spPr>
        <p:txBody>
          <a:bodyPr wrap="none" lIns="0" tIns="0" rIns="0" bIns="0" rtlCol="0" anchor="t"/>
          <a:lstStyle/>
          <a:p>
            <a:pPr algn="l" indent="0" marL="0">
              <a:lnSpc>
                <a:spcPts val="5550"/>
              </a:lnSpc>
              <a:buNone/>
            </a:pPr>
            <a:r>
              <a:rPr lang="en-US" sz="4450" b="1" dirty="0">
                <a:solidFill>
                  <a:srgbClr val="233939"/>
                </a:solidFill>
                <a:latin typeface="Syne Bold" pitchFamily="34" charset="0"/>
                <a:ea typeface="Syne Bold" pitchFamily="34" charset="-122"/>
                <a:cs typeface="Syne Bold" pitchFamily="34" charset="-120"/>
              </a:rPr>
              <a:t>Cos'è un mito filosofico?</a:t>
            </a:r>
            <a:endParaRPr lang="en-US" sz="4450" dirty="0"/>
          </a:p>
        </p:txBody>
      </p:sp>
      <p:pic>
        <p:nvPicPr>
          <p:cNvPr id="3" name="Image 0" descr="preencoded.png">    </p:cNvPr>
          <p:cNvPicPr>
            <a:picLocks noChangeAspect="1"/>
          </p:cNvPicPr>
          <p:nvPr/>
        </p:nvPicPr>
        <p:blipFill>
          <a:blip r:embed="rId1"/>
          <a:stretch>
            <a:fillRect/>
          </a:stretch>
        </p:blipFill>
        <p:spPr>
          <a:xfrm>
            <a:off x="793790" y="2502932"/>
            <a:ext cx="6244709" cy="4272677"/>
          </a:xfrm>
          <a:prstGeom prst="rect">
            <a:avLst/>
          </a:prstGeom>
        </p:spPr>
      </p:pic>
      <p:sp>
        <p:nvSpPr>
          <p:cNvPr id="4" name="Shape 1"/>
          <p:cNvSpPr/>
          <p:nvPr/>
        </p:nvSpPr>
        <p:spPr>
          <a:xfrm>
            <a:off x="7599521" y="2502932"/>
            <a:ext cx="510302" cy="510302"/>
          </a:xfrm>
          <a:prstGeom prst="roundRect">
            <a:avLst>
              <a:gd name="adj" fmla="val 18669"/>
            </a:avLst>
          </a:prstGeom>
          <a:solidFill>
            <a:srgbClr val="DDEEE6"/>
          </a:solidFill>
          <a:ln w="7620">
            <a:solidFill>
              <a:srgbClr val="C3D4CC"/>
            </a:solidFill>
            <a:prstDash val="solid"/>
          </a:ln>
        </p:spPr>
      </p:sp>
      <p:sp>
        <p:nvSpPr>
          <p:cNvPr id="5" name="Text 2"/>
          <p:cNvSpPr/>
          <p:nvPr/>
        </p:nvSpPr>
        <p:spPr>
          <a:xfrm>
            <a:off x="8336637" y="2576632"/>
            <a:ext cx="5507593" cy="362903"/>
          </a:xfrm>
          <a:prstGeom prst="rect">
            <a:avLst/>
          </a:prstGeom>
          <a:noFill/>
          <a:ln/>
        </p:spPr>
        <p:txBody>
          <a:bodyPr wrap="none" lIns="0" tIns="0" rIns="0" bIns="0" rtlCol="0" anchor="t"/>
          <a:lstStyle/>
          <a:p>
            <a:pPr algn="l" indent="0" marL="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Un racconto simbolico, non una storia vera.</a:t>
            </a:r>
            <a:endParaRPr lang="en-US" sz="1750" dirty="0"/>
          </a:p>
        </p:txBody>
      </p:sp>
      <p:sp>
        <p:nvSpPr>
          <p:cNvPr id="6" name="Shape 3"/>
          <p:cNvSpPr/>
          <p:nvPr/>
        </p:nvSpPr>
        <p:spPr>
          <a:xfrm>
            <a:off x="7599521" y="3466862"/>
            <a:ext cx="510302" cy="510302"/>
          </a:xfrm>
          <a:prstGeom prst="roundRect">
            <a:avLst>
              <a:gd name="adj" fmla="val 18669"/>
            </a:avLst>
          </a:prstGeom>
          <a:solidFill>
            <a:srgbClr val="DDEEE6"/>
          </a:solidFill>
          <a:ln w="7620">
            <a:solidFill>
              <a:srgbClr val="C3D4CC"/>
            </a:solidFill>
            <a:prstDash val="solid"/>
          </a:ln>
        </p:spPr>
      </p:sp>
      <p:sp>
        <p:nvSpPr>
          <p:cNvPr id="7" name="Text 4"/>
          <p:cNvSpPr/>
          <p:nvPr/>
        </p:nvSpPr>
        <p:spPr>
          <a:xfrm>
            <a:off x="8336637" y="3540562"/>
            <a:ext cx="5507593" cy="362903"/>
          </a:xfrm>
          <a:prstGeom prst="rect">
            <a:avLst/>
          </a:prstGeom>
          <a:noFill/>
          <a:ln/>
        </p:spPr>
        <p:txBody>
          <a:bodyPr wrap="none" lIns="0" tIns="0" rIns="0" bIns="0" rtlCol="0" anchor="t"/>
          <a:lstStyle/>
          <a:p>
            <a:pPr algn="l" indent="0" marL="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Serve a spiegare idee profonde in modo semplice.</a:t>
            </a:r>
            <a:endParaRPr lang="en-US" sz="1750" dirty="0"/>
          </a:p>
        </p:txBody>
      </p:sp>
      <p:sp>
        <p:nvSpPr>
          <p:cNvPr id="8" name="Shape 5"/>
          <p:cNvSpPr/>
          <p:nvPr/>
        </p:nvSpPr>
        <p:spPr>
          <a:xfrm>
            <a:off x="7599521" y="4430792"/>
            <a:ext cx="510302" cy="510302"/>
          </a:xfrm>
          <a:prstGeom prst="roundRect">
            <a:avLst>
              <a:gd name="adj" fmla="val 18669"/>
            </a:avLst>
          </a:prstGeom>
          <a:solidFill>
            <a:srgbClr val="DDEEE6"/>
          </a:solidFill>
          <a:ln w="7620">
            <a:solidFill>
              <a:srgbClr val="C3D4CC"/>
            </a:solidFill>
            <a:prstDash val="solid"/>
          </a:ln>
        </p:spPr>
      </p:sp>
      <p:sp>
        <p:nvSpPr>
          <p:cNvPr id="9" name="Text 6"/>
          <p:cNvSpPr/>
          <p:nvPr/>
        </p:nvSpPr>
        <p:spPr>
          <a:xfrm>
            <a:off x="8336637" y="4504492"/>
            <a:ext cx="5507593" cy="362903"/>
          </a:xfrm>
          <a:prstGeom prst="rect">
            <a:avLst/>
          </a:prstGeom>
          <a:noFill/>
          <a:ln/>
        </p:spPr>
        <p:txBody>
          <a:bodyPr wrap="none" lIns="0" tIns="0" rIns="0" bIns="0" rtlCol="0" anchor="t"/>
          <a:lstStyle/>
          <a:p>
            <a:pPr algn="l" indent="0" marL="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Il mito della caverna è uno dei più famosi.</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1224439"/>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233939"/>
                </a:solidFill>
                <a:latin typeface="Syne Bold" pitchFamily="34" charset="0"/>
                <a:ea typeface="Syne Bold" pitchFamily="34" charset="-122"/>
                <a:cs typeface="Syne Bold" pitchFamily="34" charset="-120"/>
              </a:rPr>
              <a:t>La caverna</a:t>
            </a:r>
            <a:endParaRPr lang="en-US" sz="4450" dirty="0"/>
          </a:p>
        </p:txBody>
      </p:sp>
      <p:sp>
        <p:nvSpPr>
          <p:cNvPr id="4" name="Shape 1"/>
          <p:cNvSpPr/>
          <p:nvPr/>
        </p:nvSpPr>
        <p:spPr>
          <a:xfrm>
            <a:off x="6280190" y="2273379"/>
            <a:ext cx="226814" cy="1360884"/>
          </a:xfrm>
          <a:prstGeom prst="roundRect">
            <a:avLst>
              <a:gd name="adj" fmla="val 42003"/>
            </a:avLst>
          </a:prstGeom>
          <a:solidFill>
            <a:srgbClr val="DDEEE6"/>
          </a:solidFill>
          <a:ln w="7620">
            <a:solidFill>
              <a:srgbClr val="C3D4CC"/>
            </a:solidFill>
            <a:prstDash val="solid"/>
          </a:ln>
        </p:spPr>
      </p:sp>
      <p:sp>
        <p:nvSpPr>
          <p:cNvPr id="5" name="Text 2"/>
          <p:cNvSpPr/>
          <p:nvPr/>
        </p:nvSpPr>
        <p:spPr>
          <a:xfrm>
            <a:off x="6733818" y="2500193"/>
            <a:ext cx="3184565" cy="354330"/>
          </a:xfrm>
          <a:prstGeom prst="rect">
            <a:avLst/>
          </a:prstGeom>
          <a:noFill/>
          <a:ln/>
        </p:spPr>
        <p:txBody>
          <a:bodyPr wrap="none" lIns="0" tIns="0" rIns="0" bIns="0" rtlCol="0" anchor="t"/>
          <a:lstStyle/>
          <a:p>
            <a:pPr algn="l" indent="0" marL="0">
              <a:lnSpc>
                <a:spcPts val="2750"/>
              </a:lnSpc>
              <a:buNone/>
            </a:pPr>
            <a:r>
              <a:rPr lang="en-US" sz="2200" b="1" dirty="0">
                <a:solidFill>
                  <a:srgbClr val="3B4E4E"/>
                </a:solidFill>
                <a:latin typeface="Syne Bold" pitchFamily="34" charset="0"/>
                <a:ea typeface="Syne Bold" pitchFamily="34" charset="-122"/>
                <a:cs typeface="Syne Bold" pitchFamily="34" charset="-120"/>
              </a:rPr>
              <a:t>Prigionieri incatenati</a:t>
            </a:r>
            <a:endParaRPr lang="en-US" sz="2200" dirty="0"/>
          </a:p>
        </p:txBody>
      </p:sp>
      <p:sp>
        <p:nvSpPr>
          <p:cNvPr id="6" name="Text 3"/>
          <p:cNvSpPr/>
          <p:nvPr/>
        </p:nvSpPr>
        <p:spPr>
          <a:xfrm>
            <a:off x="6733818" y="2990612"/>
            <a:ext cx="7102793" cy="362903"/>
          </a:xfrm>
          <a:prstGeom prst="rect">
            <a:avLst/>
          </a:prstGeom>
          <a:noFill/>
          <a:ln/>
        </p:spPr>
        <p:txBody>
          <a:bodyPr wrap="none" lIns="0" tIns="0" rIns="0" bIns="0" rtlCol="0" anchor="t"/>
          <a:lstStyle/>
          <a:p>
            <a:pPr algn="l" indent="0" marL="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Immagina degli uomini incatenati dentro una caverna fin da bambini.</a:t>
            </a:r>
            <a:endParaRPr lang="en-US" sz="1750" dirty="0"/>
          </a:p>
        </p:txBody>
      </p:sp>
      <p:sp>
        <p:nvSpPr>
          <p:cNvPr id="7" name="Shape 4"/>
          <p:cNvSpPr/>
          <p:nvPr/>
        </p:nvSpPr>
        <p:spPr>
          <a:xfrm>
            <a:off x="6620351" y="3804285"/>
            <a:ext cx="226814" cy="1669852"/>
          </a:xfrm>
          <a:prstGeom prst="roundRect">
            <a:avLst>
              <a:gd name="adj" fmla="val 42003"/>
            </a:avLst>
          </a:prstGeom>
          <a:solidFill>
            <a:srgbClr val="DDEEE6"/>
          </a:solidFill>
          <a:ln w="7620">
            <a:solidFill>
              <a:srgbClr val="C3D4CC"/>
            </a:solidFill>
            <a:prstDash val="solid"/>
          </a:ln>
        </p:spPr>
      </p:sp>
      <p:sp>
        <p:nvSpPr>
          <p:cNvPr id="8" name="Text 5"/>
          <p:cNvSpPr/>
          <p:nvPr/>
        </p:nvSpPr>
        <p:spPr>
          <a:xfrm>
            <a:off x="7073979" y="4031099"/>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3B4E4E"/>
                </a:solidFill>
                <a:latin typeface="Syne Bold" pitchFamily="34" charset="0"/>
                <a:ea typeface="Syne Bold" pitchFamily="34" charset="-122"/>
                <a:cs typeface="Syne Bold" pitchFamily="34" charset="-120"/>
              </a:rPr>
              <a:t>Visione limitata</a:t>
            </a:r>
            <a:endParaRPr lang="en-US" sz="2200" dirty="0"/>
          </a:p>
        </p:txBody>
      </p:sp>
      <p:sp>
        <p:nvSpPr>
          <p:cNvPr id="9" name="Text 6"/>
          <p:cNvSpPr/>
          <p:nvPr/>
        </p:nvSpPr>
        <p:spPr>
          <a:xfrm>
            <a:off x="7073979" y="4521517"/>
            <a:ext cx="6762631" cy="725805"/>
          </a:xfrm>
          <a:prstGeom prst="rect">
            <a:avLst/>
          </a:prstGeom>
          <a:noFill/>
          <a:ln/>
        </p:spPr>
        <p:txBody>
          <a:bodyPr wrap="square" lIns="0" tIns="0" rIns="0" bIns="0" rtlCol="0" anchor="t"/>
          <a:lstStyle/>
          <a:p>
            <a:pPr algn="l" indent="0" marL="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Guardano solo una parete e vedono ombre proiettate da oggetti dietro di loro.</a:t>
            </a:r>
            <a:endParaRPr lang="en-US" sz="1750" dirty="0"/>
          </a:p>
        </p:txBody>
      </p:sp>
      <p:sp>
        <p:nvSpPr>
          <p:cNvPr id="10" name="Shape 7"/>
          <p:cNvSpPr/>
          <p:nvPr/>
        </p:nvSpPr>
        <p:spPr>
          <a:xfrm>
            <a:off x="6960632" y="5644158"/>
            <a:ext cx="226814" cy="1360884"/>
          </a:xfrm>
          <a:prstGeom prst="roundRect">
            <a:avLst>
              <a:gd name="adj" fmla="val 42003"/>
            </a:avLst>
          </a:prstGeom>
          <a:solidFill>
            <a:srgbClr val="DDEEE6"/>
          </a:solidFill>
          <a:ln w="7620">
            <a:solidFill>
              <a:srgbClr val="C3D4CC"/>
            </a:solidFill>
            <a:prstDash val="solid"/>
          </a:ln>
        </p:spPr>
      </p:sp>
      <p:sp>
        <p:nvSpPr>
          <p:cNvPr id="11" name="Text 8"/>
          <p:cNvSpPr/>
          <p:nvPr/>
        </p:nvSpPr>
        <p:spPr>
          <a:xfrm>
            <a:off x="7414260" y="5870972"/>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3B4E4E"/>
                </a:solidFill>
                <a:latin typeface="Syne Bold" pitchFamily="34" charset="0"/>
                <a:ea typeface="Syne Bold" pitchFamily="34" charset="-122"/>
                <a:cs typeface="Syne Bold" pitchFamily="34" charset="-120"/>
              </a:rPr>
              <a:t>Realtà distorta</a:t>
            </a:r>
            <a:endParaRPr lang="en-US" sz="2200" dirty="0"/>
          </a:p>
        </p:txBody>
      </p:sp>
      <p:sp>
        <p:nvSpPr>
          <p:cNvPr id="12" name="Text 9"/>
          <p:cNvSpPr/>
          <p:nvPr/>
        </p:nvSpPr>
        <p:spPr>
          <a:xfrm>
            <a:off x="7414260" y="6361390"/>
            <a:ext cx="6422350" cy="362903"/>
          </a:xfrm>
          <a:prstGeom prst="rect">
            <a:avLst/>
          </a:prstGeom>
          <a:noFill/>
          <a:ln/>
        </p:spPr>
        <p:txBody>
          <a:bodyPr wrap="none" lIns="0" tIns="0" rIns="0" bIns="0" rtlCol="0" anchor="t"/>
          <a:lstStyle/>
          <a:p>
            <a:pPr algn="l" indent="0" marL="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Quelle ombre sono tutto ciò che conoscono del mondo.</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1198840"/>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233939"/>
                </a:solidFill>
                <a:latin typeface="Syne Bold" pitchFamily="34" charset="0"/>
                <a:ea typeface="Syne Bold" pitchFamily="34" charset="-122"/>
                <a:cs typeface="Syne Bold" pitchFamily="34" charset="-120"/>
              </a:rPr>
              <a:t>La scoperta</a:t>
            </a:r>
            <a:endParaRPr lang="en-US" sz="4450" dirty="0"/>
          </a:p>
        </p:txBody>
      </p:sp>
      <p:sp>
        <p:nvSpPr>
          <p:cNvPr id="3" name="Text 1"/>
          <p:cNvSpPr/>
          <p:nvPr/>
        </p:nvSpPr>
        <p:spPr>
          <a:xfrm>
            <a:off x="793790" y="2451854"/>
            <a:ext cx="6244709" cy="362903"/>
          </a:xfrm>
          <a:prstGeom prst="rect">
            <a:avLst/>
          </a:prstGeom>
          <a:noFill/>
          <a:ln/>
        </p:spPr>
        <p:txBody>
          <a:bodyPr wrap="none" lIns="0" tIns="0" rIns="0" bIns="0" rtlCol="0" anchor="t"/>
          <a:lstStyle/>
          <a:p>
            <a:pPr algn="l" indent="0" marL="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Uno di loro si libera e esce dalla caverna.</a:t>
            </a:r>
            <a:endParaRPr lang="en-US" sz="1750" dirty="0"/>
          </a:p>
        </p:txBody>
      </p:sp>
      <p:sp>
        <p:nvSpPr>
          <p:cNvPr id="4" name="Text 2"/>
          <p:cNvSpPr/>
          <p:nvPr/>
        </p:nvSpPr>
        <p:spPr>
          <a:xfrm>
            <a:off x="793790" y="3018830"/>
            <a:ext cx="6244709" cy="725805"/>
          </a:xfrm>
          <a:prstGeom prst="rect">
            <a:avLst/>
          </a:prstGeom>
          <a:noFill/>
          <a:ln/>
        </p:spPr>
        <p:txBody>
          <a:bodyPr wrap="square" lIns="0" tIns="0" rIns="0" bIns="0" rtlCol="0" anchor="t"/>
          <a:lstStyle/>
          <a:p>
            <a:pPr algn="l" indent="0" marL="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Fuori vede la </a:t>
            </a:r>
            <a:pPr algn="l" indent="0" marL="0">
              <a:lnSpc>
                <a:spcPts val="2850"/>
              </a:lnSpc>
              <a:buNone/>
            </a:pPr>
            <a:r>
              <a:rPr lang="en-US" sz="1750" b="1" dirty="0">
                <a:solidFill>
                  <a:srgbClr val="3B4E4E"/>
                </a:solidFill>
                <a:latin typeface="Overpass Light" pitchFamily="34" charset="0"/>
                <a:ea typeface="Overpass Light" pitchFamily="34" charset="-122"/>
                <a:cs typeface="Overpass Light" pitchFamily="34" charset="-120"/>
              </a:rPr>
              <a:t>luce del sole</a:t>
            </a:r>
            <a:pPr algn="l" indent="0" marL="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 e il mondo reale: alberi, persone, il cielo.</a:t>
            </a:r>
            <a:endParaRPr lang="en-US" sz="1750" dirty="0"/>
          </a:p>
        </p:txBody>
      </p:sp>
      <p:sp>
        <p:nvSpPr>
          <p:cNvPr id="5" name="Text 3"/>
          <p:cNvSpPr/>
          <p:nvPr/>
        </p:nvSpPr>
        <p:spPr>
          <a:xfrm>
            <a:off x="793790" y="3948708"/>
            <a:ext cx="6244709" cy="725805"/>
          </a:xfrm>
          <a:prstGeom prst="rect">
            <a:avLst/>
          </a:prstGeom>
          <a:noFill/>
          <a:ln/>
        </p:spPr>
        <p:txBody>
          <a:bodyPr wrap="square" lIns="0" tIns="0" rIns="0" bIns="0" rtlCol="0" anchor="t"/>
          <a:lstStyle/>
          <a:p>
            <a:pPr algn="l" indent="0" marL="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All'inizio fa fatica a capire, ma poi capisce che la realtà è molto più di quello che vedeva nella caverna.</a:t>
            </a:r>
            <a:endParaRPr lang="en-US" sz="1750" dirty="0"/>
          </a:p>
        </p:txBody>
      </p:sp>
      <p:pic>
        <p:nvPicPr>
          <p:cNvPr id="6" name="Image 0" descr="preencoded.png">    </p:cNvPr>
          <p:cNvPicPr>
            <a:picLocks noChangeAspect="1"/>
          </p:cNvPicPr>
          <p:nvPr/>
        </p:nvPicPr>
        <p:blipFill>
          <a:blip r:embed="rId1"/>
          <a:stretch>
            <a:fillRect/>
          </a:stretch>
        </p:blipFill>
        <p:spPr>
          <a:xfrm>
            <a:off x="7599521" y="2502932"/>
            <a:ext cx="6244709" cy="427267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1549003"/>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233939"/>
                </a:solidFill>
                <a:latin typeface="Syne Bold" pitchFamily="34" charset="0"/>
                <a:ea typeface="Syne Bold" pitchFamily="34" charset="-122"/>
                <a:cs typeface="Syne Bold" pitchFamily="34" charset="-120"/>
              </a:rPr>
              <a:t>Il ritorno</a:t>
            </a:r>
            <a:endParaRPr lang="en-US" sz="4450" dirty="0"/>
          </a:p>
        </p:txBody>
      </p:sp>
      <p:pic>
        <p:nvPicPr>
          <p:cNvPr id="4" name="Image 1" descr="preencoded.png">    </p:cNvPr>
          <p:cNvPicPr>
            <a:picLocks noChangeAspect="1"/>
          </p:cNvPicPr>
          <p:nvPr/>
        </p:nvPicPr>
        <p:blipFill>
          <a:blip r:embed="rId2"/>
          <a:stretch>
            <a:fillRect/>
          </a:stretch>
        </p:blipFill>
        <p:spPr>
          <a:xfrm>
            <a:off x="6280190" y="2597944"/>
            <a:ext cx="1134070" cy="1360884"/>
          </a:xfrm>
          <a:prstGeom prst="rect">
            <a:avLst/>
          </a:prstGeom>
        </p:spPr>
      </p:pic>
      <p:sp>
        <p:nvSpPr>
          <p:cNvPr id="5" name="Text 1"/>
          <p:cNvSpPr/>
          <p:nvPr/>
        </p:nvSpPr>
        <p:spPr>
          <a:xfrm>
            <a:off x="7641074" y="2824758"/>
            <a:ext cx="3117413" cy="354330"/>
          </a:xfrm>
          <a:prstGeom prst="rect">
            <a:avLst/>
          </a:prstGeom>
          <a:noFill/>
          <a:ln/>
        </p:spPr>
        <p:txBody>
          <a:bodyPr wrap="none" lIns="0" tIns="0" rIns="0" bIns="0" rtlCol="0" anchor="t"/>
          <a:lstStyle/>
          <a:p>
            <a:pPr algn="l" indent="0" marL="0">
              <a:lnSpc>
                <a:spcPts val="2750"/>
              </a:lnSpc>
              <a:buNone/>
            </a:pPr>
            <a:r>
              <a:rPr lang="en-US" sz="2200" b="1" dirty="0">
                <a:solidFill>
                  <a:srgbClr val="3B4E4E"/>
                </a:solidFill>
                <a:latin typeface="Syne Bold" pitchFamily="34" charset="0"/>
                <a:ea typeface="Syne Bold" pitchFamily="34" charset="-122"/>
                <a:cs typeface="Syne Bold" pitchFamily="34" charset="-120"/>
              </a:rPr>
              <a:t>Ritorno alla caverna</a:t>
            </a:r>
            <a:endParaRPr lang="en-US" sz="2200" dirty="0"/>
          </a:p>
        </p:txBody>
      </p:sp>
      <p:sp>
        <p:nvSpPr>
          <p:cNvPr id="6" name="Text 2"/>
          <p:cNvSpPr/>
          <p:nvPr/>
        </p:nvSpPr>
        <p:spPr>
          <a:xfrm>
            <a:off x="7641074" y="3315176"/>
            <a:ext cx="6195536" cy="362903"/>
          </a:xfrm>
          <a:prstGeom prst="rect">
            <a:avLst/>
          </a:prstGeom>
          <a:noFill/>
          <a:ln/>
        </p:spPr>
        <p:txBody>
          <a:bodyPr wrap="none" lIns="0" tIns="0" rIns="0" bIns="0" rtlCol="0" anchor="t"/>
          <a:lstStyle/>
          <a:p>
            <a:pPr algn="l" indent="0" marL="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L'uomo torna nella caverna per raccontare la verità agli altri.</a:t>
            </a:r>
            <a:endParaRPr lang="en-US" sz="1750" dirty="0"/>
          </a:p>
        </p:txBody>
      </p:sp>
      <p:pic>
        <p:nvPicPr>
          <p:cNvPr id="7" name="Image 2" descr="preencoded.png">    </p:cNvPr>
          <p:cNvPicPr>
            <a:picLocks noChangeAspect="1"/>
          </p:cNvPicPr>
          <p:nvPr/>
        </p:nvPicPr>
        <p:blipFill>
          <a:blip r:embed="rId3"/>
          <a:stretch>
            <a:fillRect/>
          </a:stretch>
        </p:blipFill>
        <p:spPr>
          <a:xfrm>
            <a:off x="6280190" y="3958828"/>
            <a:ext cx="1134070" cy="1360884"/>
          </a:xfrm>
          <a:prstGeom prst="rect">
            <a:avLst/>
          </a:prstGeom>
        </p:spPr>
      </p:pic>
      <p:sp>
        <p:nvSpPr>
          <p:cNvPr id="8" name="Text 3"/>
          <p:cNvSpPr/>
          <p:nvPr/>
        </p:nvSpPr>
        <p:spPr>
          <a:xfrm>
            <a:off x="7641074" y="4185642"/>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3B4E4E"/>
                </a:solidFill>
                <a:latin typeface="Syne Bold" pitchFamily="34" charset="0"/>
                <a:ea typeface="Syne Bold" pitchFamily="34" charset="-122"/>
                <a:cs typeface="Syne Bold" pitchFamily="34" charset="-120"/>
              </a:rPr>
              <a:t>Incredulità</a:t>
            </a:r>
            <a:endParaRPr lang="en-US" sz="2200" dirty="0"/>
          </a:p>
        </p:txBody>
      </p:sp>
      <p:sp>
        <p:nvSpPr>
          <p:cNvPr id="9" name="Text 4"/>
          <p:cNvSpPr/>
          <p:nvPr/>
        </p:nvSpPr>
        <p:spPr>
          <a:xfrm>
            <a:off x="7641074" y="4676061"/>
            <a:ext cx="6195536" cy="362903"/>
          </a:xfrm>
          <a:prstGeom prst="rect">
            <a:avLst/>
          </a:prstGeom>
          <a:noFill/>
          <a:ln/>
        </p:spPr>
        <p:txBody>
          <a:bodyPr wrap="none" lIns="0" tIns="0" rIns="0" bIns="0" rtlCol="0" anchor="t"/>
          <a:lstStyle/>
          <a:p>
            <a:pPr algn="l" indent="0" marL="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Ma gli altri non gli credono, pensano che sia pazzo.</a:t>
            </a:r>
            <a:endParaRPr lang="en-US" sz="1750" dirty="0"/>
          </a:p>
        </p:txBody>
      </p:sp>
      <p:pic>
        <p:nvPicPr>
          <p:cNvPr id="10" name="Image 3" descr="preencoded.png">    </p:cNvPr>
          <p:cNvPicPr>
            <a:picLocks noChangeAspect="1"/>
          </p:cNvPicPr>
          <p:nvPr/>
        </p:nvPicPr>
        <p:blipFill>
          <a:blip r:embed="rId4"/>
          <a:stretch>
            <a:fillRect/>
          </a:stretch>
        </p:blipFill>
        <p:spPr>
          <a:xfrm>
            <a:off x="6280190" y="5319713"/>
            <a:ext cx="1134070" cy="1360884"/>
          </a:xfrm>
          <a:prstGeom prst="rect">
            <a:avLst/>
          </a:prstGeom>
        </p:spPr>
      </p:pic>
      <p:sp>
        <p:nvSpPr>
          <p:cNvPr id="11" name="Text 5"/>
          <p:cNvSpPr/>
          <p:nvPr/>
        </p:nvSpPr>
        <p:spPr>
          <a:xfrm>
            <a:off x="7641074" y="5546527"/>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3B4E4E"/>
                </a:solidFill>
                <a:latin typeface="Syne Bold" pitchFamily="34" charset="0"/>
                <a:ea typeface="Syne Bold" pitchFamily="34" charset="-122"/>
                <a:cs typeface="Syne Bold" pitchFamily="34" charset="-120"/>
              </a:rPr>
              <a:t>Rifiuto</a:t>
            </a:r>
            <a:endParaRPr lang="en-US" sz="2200" dirty="0"/>
          </a:p>
        </p:txBody>
      </p:sp>
      <p:sp>
        <p:nvSpPr>
          <p:cNvPr id="12" name="Text 6"/>
          <p:cNvSpPr/>
          <p:nvPr/>
        </p:nvSpPr>
        <p:spPr>
          <a:xfrm>
            <a:off x="7641074" y="6036945"/>
            <a:ext cx="6195536" cy="362903"/>
          </a:xfrm>
          <a:prstGeom prst="rect">
            <a:avLst/>
          </a:prstGeom>
          <a:noFill/>
          <a:ln/>
        </p:spPr>
        <p:txBody>
          <a:bodyPr wrap="none" lIns="0" tIns="0" rIns="0" bIns="0" rtlCol="0" anchor="t"/>
          <a:lstStyle/>
          <a:p>
            <a:pPr algn="l" indent="0" marL="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Preferiscono restare con ciò che conoscono.</a:t>
            </a:r>
            <a:endParaRPr lang="en-US" sz="17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1251109"/>
            <a:ext cx="5981700" cy="708779"/>
          </a:xfrm>
          <a:prstGeom prst="rect">
            <a:avLst/>
          </a:prstGeom>
          <a:noFill/>
          <a:ln/>
        </p:spPr>
        <p:txBody>
          <a:bodyPr wrap="none" lIns="0" tIns="0" rIns="0" bIns="0" rtlCol="0" anchor="t"/>
          <a:lstStyle/>
          <a:p>
            <a:pPr algn="l" indent="0" marL="0">
              <a:lnSpc>
                <a:spcPts val="5550"/>
              </a:lnSpc>
              <a:buNone/>
            </a:pPr>
            <a:r>
              <a:rPr lang="en-US" sz="4450" b="1" dirty="0">
                <a:solidFill>
                  <a:srgbClr val="233939"/>
                </a:solidFill>
                <a:latin typeface="Syne Bold" pitchFamily="34" charset="0"/>
                <a:ea typeface="Syne Bold" pitchFamily="34" charset="-122"/>
                <a:cs typeface="Syne Bold" pitchFamily="34" charset="-120"/>
              </a:rPr>
              <a:t>Significato del mito</a:t>
            </a:r>
            <a:endParaRPr lang="en-US" sz="4450" dirty="0"/>
          </a:p>
        </p:txBody>
      </p:sp>
      <p:sp>
        <p:nvSpPr>
          <p:cNvPr id="3" name="Text 1"/>
          <p:cNvSpPr/>
          <p:nvPr/>
        </p:nvSpPr>
        <p:spPr>
          <a:xfrm>
            <a:off x="1743789" y="4087892"/>
            <a:ext cx="2835235" cy="354330"/>
          </a:xfrm>
          <a:prstGeom prst="rect">
            <a:avLst/>
          </a:prstGeom>
          <a:noFill/>
          <a:ln/>
        </p:spPr>
        <p:txBody>
          <a:bodyPr wrap="none" lIns="0" tIns="0" rIns="0" bIns="0" rtlCol="0" anchor="t"/>
          <a:lstStyle/>
          <a:p>
            <a:pPr algn="r" indent="0" marL="0">
              <a:lnSpc>
                <a:spcPts val="2750"/>
              </a:lnSpc>
              <a:buNone/>
            </a:pPr>
            <a:r>
              <a:rPr lang="en-US" sz="2200" b="1" dirty="0">
                <a:solidFill>
                  <a:srgbClr val="3B4E4E"/>
                </a:solidFill>
                <a:latin typeface="Syne Bold" pitchFamily="34" charset="0"/>
                <a:ea typeface="Syne Bold" pitchFamily="34" charset="-122"/>
                <a:cs typeface="Syne Bold" pitchFamily="34" charset="-120"/>
              </a:rPr>
              <a:t>Ombre</a:t>
            </a:r>
            <a:endParaRPr lang="en-US" sz="2200" dirty="0"/>
          </a:p>
        </p:txBody>
      </p:sp>
      <p:sp>
        <p:nvSpPr>
          <p:cNvPr id="4" name="Text 2"/>
          <p:cNvSpPr/>
          <p:nvPr/>
        </p:nvSpPr>
        <p:spPr>
          <a:xfrm>
            <a:off x="793790" y="4578310"/>
            <a:ext cx="3785235" cy="725805"/>
          </a:xfrm>
          <a:prstGeom prst="rect">
            <a:avLst/>
          </a:prstGeom>
          <a:noFill/>
          <a:ln/>
        </p:spPr>
        <p:txBody>
          <a:bodyPr wrap="square" lIns="0" tIns="0" rIns="0" bIns="0" rtlCol="0" anchor="t"/>
          <a:lstStyle/>
          <a:p>
            <a:pPr algn="r" indent="0" marL="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Le </a:t>
            </a:r>
            <a:pPr algn="r" indent="0" marL="0">
              <a:lnSpc>
                <a:spcPts val="2850"/>
              </a:lnSpc>
              <a:buNone/>
            </a:pPr>
            <a:r>
              <a:rPr lang="en-US" sz="1750" b="1" dirty="0">
                <a:solidFill>
                  <a:srgbClr val="3B4E4E"/>
                </a:solidFill>
                <a:latin typeface="Overpass Light" pitchFamily="34" charset="0"/>
                <a:ea typeface="Overpass Light" pitchFamily="34" charset="-122"/>
                <a:cs typeface="Overpass Light" pitchFamily="34" charset="-120"/>
              </a:rPr>
              <a:t>ombre</a:t>
            </a:r>
            <a:pPr algn="r" indent="0" marL="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 rappresentano le </a:t>
            </a:r>
            <a:pPr algn="r" indent="0" marL="0">
              <a:lnSpc>
                <a:spcPts val="2850"/>
              </a:lnSpc>
              <a:buNone/>
            </a:pPr>
            <a:r>
              <a:rPr lang="en-US" sz="1750" b="1" dirty="0">
                <a:solidFill>
                  <a:srgbClr val="3B4E4E"/>
                </a:solidFill>
                <a:latin typeface="Overpass Light" pitchFamily="34" charset="0"/>
                <a:ea typeface="Overpass Light" pitchFamily="34" charset="-122"/>
                <a:cs typeface="Overpass Light" pitchFamily="34" charset="-120"/>
              </a:rPr>
              <a:t>illusioni</a:t>
            </a:r>
            <a:pPr algn="r" indent="0" marL="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 o le false credenze.</a:t>
            </a:r>
            <a:endParaRPr lang="en-US" sz="1750" dirty="0"/>
          </a:p>
        </p:txBody>
      </p:sp>
      <p:pic>
        <p:nvPicPr>
          <p:cNvPr id="5" name="Image 0" descr="preencoded.png">    </p:cNvPr>
          <p:cNvPicPr>
            <a:picLocks noChangeAspect="1"/>
          </p:cNvPicPr>
          <p:nvPr/>
        </p:nvPicPr>
        <p:blipFill>
          <a:blip r:embed="rId1"/>
          <a:stretch>
            <a:fillRect/>
          </a:stretch>
        </p:blipFill>
        <p:spPr>
          <a:xfrm>
            <a:off x="5032653" y="2413516"/>
            <a:ext cx="4564975" cy="4564975"/>
          </a:xfrm>
          <a:prstGeom prst="rect">
            <a:avLst/>
          </a:prstGeom>
        </p:spPr>
      </p:pic>
      <p:pic>
        <p:nvPicPr>
          <p:cNvPr id="6" name="Image 1" descr="preencoded.png">    </p:cNvPr>
          <p:cNvPicPr>
            <a:picLocks noChangeAspect="1"/>
          </p:cNvPicPr>
          <p:nvPr/>
        </p:nvPicPr>
        <p:blipFill>
          <a:blip r:embed="rId2"/>
          <a:stretch>
            <a:fillRect/>
          </a:stretch>
        </p:blipFill>
        <p:spPr>
          <a:xfrm>
            <a:off x="5547717" y="4483775"/>
            <a:ext cx="339328" cy="424220"/>
          </a:xfrm>
          <a:prstGeom prst="rect">
            <a:avLst/>
          </a:prstGeom>
        </p:spPr>
      </p:pic>
      <p:sp>
        <p:nvSpPr>
          <p:cNvPr id="7" name="Text 3"/>
          <p:cNvSpPr/>
          <p:nvPr/>
        </p:nvSpPr>
        <p:spPr>
          <a:xfrm>
            <a:off x="9937790" y="2861548"/>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3B4E4E"/>
                </a:solidFill>
                <a:latin typeface="Syne Bold" pitchFamily="34" charset="0"/>
                <a:ea typeface="Syne Bold" pitchFamily="34" charset="-122"/>
                <a:cs typeface="Syne Bold" pitchFamily="34" charset="-120"/>
              </a:rPr>
              <a:t>Luce del sole</a:t>
            </a:r>
            <a:endParaRPr lang="en-US" sz="2200" dirty="0"/>
          </a:p>
        </p:txBody>
      </p:sp>
      <p:sp>
        <p:nvSpPr>
          <p:cNvPr id="8" name="Text 4"/>
          <p:cNvSpPr/>
          <p:nvPr/>
        </p:nvSpPr>
        <p:spPr>
          <a:xfrm>
            <a:off x="9937790" y="3351967"/>
            <a:ext cx="3898821" cy="725805"/>
          </a:xfrm>
          <a:prstGeom prst="rect">
            <a:avLst/>
          </a:prstGeom>
          <a:noFill/>
          <a:ln/>
        </p:spPr>
        <p:txBody>
          <a:bodyPr wrap="square" lIns="0" tIns="0" rIns="0" bIns="0" rtlCol="0" anchor="t"/>
          <a:lstStyle/>
          <a:p>
            <a:pPr algn="l" indent="0" marL="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La </a:t>
            </a:r>
            <a:pPr algn="l" indent="0" marL="0">
              <a:lnSpc>
                <a:spcPts val="2850"/>
              </a:lnSpc>
              <a:buNone/>
            </a:pPr>
            <a:r>
              <a:rPr lang="en-US" sz="1750" b="1" dirty="0">
                <a:solidFill>
                  <a:srgbClr val="3B4E4E"/>
                </a:solidFill>
                <a:latin typeface="Overpass Light" pitchFamily="34" charset="0"/>
                <a:ea typeface="Overpass Light" pitchFamily="34" charset="-122"/>
                <a:cs typeface="Overpass Light" pitchFamily="34" charset="-120"/>
              </a:rPr>
              <a:t>luce del sole</a:t>
            </a:r>
            <a:pPr algn="l" indent="0" marL="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 rappresenta la </a:t>
            </a:r>
            <a:pPr algn="l" indent="0" marL="0">
              <a:lnSpc>
                <a:spcPts val="2850"/>
              </a:lnSpc>
              <a:buNone/>
            </a:pPr>
            <a:r>
              <a:rPr lang="en-US" sz="1750" b="1" dirty="0">
                <a:solidFill>
                  <a:srgbClr val="3B4E4E"/>
                </a:solidFill>
                <a:latin typeface="Overpass Light" pitchFamily="34" charset="0"/>
                <a:ea typeface="Overpass Light" pitchFamily="34" charset="-122"/>
                <a:cs typeface="Overpass Light" pitchFamily="34" charset="-120"/>
              </a:rPr>
              <a:t>verità</a:t>
            </a:r>
            <a:pPr algn="l" indent="0" marL="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 e la </a:t>
            </a:r>
            <a:pPr algn="l" indent="0" marL="0">
              <a:lnSpc>
                <a:spcPts val="2850"/>
              </a:lnSpc>
              <a:buNone/>
            </a:pPr>
            <a:r>
              <a:rPr lang="en-US" sz="1750" b="1" dirty="0">
                <a:solidFill>
                  <a:srgbClr val="3B4E4E"/>
                </a:solidFill>
                <a:latin typeface="Overpass Light" pitchFamily="34" charset="0"/>
                <a:ea typeface="Overpass Light" pitchFamily="34" charset="-122"/>
                <a:cs typeface="Overpass Light" pitchFamily="34" charset="-120"/>
              </a:rPr>
              <a:t>conoscenza</a:t>
            </a:r>
            <a:pPr algn="l" indent="0" marL="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a:t>
            </a:r>
            <a:endParaRPr lang="en-US" sz="1750" dirty="0"/>
          </a:p>
        </p:txBody>
      </p:sp>
      <p:pic>
        <p:nvPicPr>
          <p:cNvPr id="9" name="Image 2" descr="preencoded.png">    </p:cNvPr>
          <p:cNvPicPr>
            <a:picLocks noChangeAspect="1"/>
          </p:cNvPicPr>
          <p:nvPr/>
        </p:nvPicPr>
        <p:blipFill>
          <a:blip r:embed="rId3"/>
          <a:stretch>
            <a:fillRect/>
          </a:stretch>
        </p:blipFill>
        <p:spPr>
          <a:xfrm>
            <a:off x="5032653" y="2413516"/>
            <a:ext cx="4564975" cy="4564975"/>
          </a:xfrm>
          <a:prstGeom prst="rect">
            <a:avLst/>
          </a:prstGeom>
        </p:spPr>
      </p:pic>
      <p:pic>
        <p:nvPicPr>
          <p:cNvPr id="10" name="Image 3" descr="preencoded.png">    </p:cNvPr>
          <p:cNvPicPr>
            <a:picLocks noChangeAspect="1"/>
          </p:cNvPicPr>
          <p:nvPr/>
        </p:nvPicPr>
        <p:blipFill>
          <a:blip r:embed="rId4"/>
          <a:stretch>
            <a:fillRect/>
          </a:stretch>
        </p:blipFill>
        <p:spPr>
          <a:xfrm>
            <a:off x="7944326" y="3100149"/>
            <a:ext cx="339328" cy="424220"/>
          </a:xfrm>
          <a:prstGeom prst="rect">
            <a:avLst/>
          </a:prstGeom>
        </p:spPr>
      </p:pic>
      <p:sp>
        <p:nvSpPr>
          <p:cNvPr id="11" name="Text 5"/>
          <p:cNvSpPr/>
          <p:nvPr/>
        </p:nvSpPr>
        <p:spPr>
          <a:xfrm>
            <a:off x="9937790" y="5314117"/>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3B4E4E"/>
                </a:solidFill>
                <a:latin typeface="Syne Bold" pitchFamily="34" charset="0"/>
                <a:ea typeface="Syne Bold" pitchFamily="34" charset="-122"/>
                <a:cs typeface="Syne Bold" pitchFamily="34" charset="-120"/>
              </a:rPr>
              <a:t>Ricerca</a:t>
            </a:r>
            <a:endParaRPr lang="en-US" sz="2200" dirty="0"/>
          </a:p>
        </p:txBody>
      </p:sp>
      <p:sp>
        <p:nvSpPr>
          <p:cNvPr id="12" name="Text 6"/>
          <p:cNvSpPr/>
          <p:nvPr/>
        </p:nvSpPr>
        <p:spPr>
          <a:xfrm>
            <a:off x="9937790" y="5804535"/>
            <a:ext cx="3898821" cy="725805"/>
          </a:xfrm>
          <a:prstGeom prst="rect">
            <a:avLst/>
          </a:prstGeom>
          <a:noFill/>
          <a:ln/>
        </p:spPr>
        <p:txBody>
          <a:bodyPr wrap="square" lIns="0" tIns="0" rIns="0" bIns="0" rtlCol="0" anchor="t"/>
          <a:lstStyle/>
          <a:p>
            <a:pPr algn="l" indent="0" marL="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Platone ci invita a </a:t>
            </a:r>
            <a:pPr algn="l" indent="0" marL="0">
              <a:lnSpc>
                <a:spcPts val="2850"/>
              </a:lnSpc>
              <a:buNone/>
            </a:pPr>
            <a:r>
              <a:rPr lang="en-US" sz="1750" b="1" dirty="0">
                <a:solidFill>
                  <a:srgbClr val="3B4E4E"/>
                </a:solidFill>
                <a:latin typeface="Overpass Light" pitchFamily="34" charset="0"/>
                <a:ea typeface="Overpass Light" pitchFamily="34" charset="-122"/>
                <a:cs typeface="Overpass Light" pitchFamily="34" charset="-120"/>
              </a:rPr>
              <a:t>cercare la verità</a:t>
            </a:r>
            <a:pPr algn="l" indent="0" marL="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 anche se è difficile e fa paura.</a:t>
            </a:r>
            <a:endParaRPr lang="en-US" sz="1750" dirty="0"/>
          </a:p>
        </p:txBody>
      </p:sp>
      <p:pic>
        <p:nvPicPr>
          <p:cNvPr id="13" name="Image 4" descr="preencoded.png">    </p:cNvPr>
          <p:cNvPicPr>
            <a:picLocks noChangeAspect="1"/>
          </p:cNvPicPr>
          <p:nvPr/>
        </p:nvPicPr>
        <p:blipFill>
          <a:blip r:embed="rId5"/>
          <a:stretch>
            <a:fillRect/>
          </a:stretch>
        </p:blipFill>
        <p:spPr>
          <a:xfrm>
            <a:off x="5032653" y="2413516"/>
            <a:ext cx="4564975" cy="4564975"/>
          </a:xfrm>
          <a:prstGeom prst="rect">
            <a:avLst/>
          </a:prstGeom>
        </p:spPr>
      </p:pic>
      <p:pic>
        <p:nvPicPr>
          <p:cNvPr id="14" name="Image 5" descr="preencoded.png">    </p:cNvPr>
          <p:cNvPicPr>
            <a:picLocks noChangeAspect="1"/>
          </p:cNvPicPr>
          <p:nvPr/>
        </p:nvPicPr>
        <p:blipFill>
          <a:blip r:embed="rId6"/>
          <a:stretch>
            <a:fillRect/>
          </a:stretch>
        </p:blipFill>
        <p:spPr>
          <a:xfrm>
            <a:off x="7944326" y="5867400"/>
            <a:ext cx="339328" cy="42422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2736890"/>
            <a:ext cx="7437120" cy="708779"/>
          </a:xfrm>
          <a:prstGeom prst="rect">
            <a:avLst/>
          </a:prstGeom>
          <a:noFill/>
          <a:ln/>
        </p:spPr>
        <p:txBody>
          <a:bodyPr wrap="none" lIns="0" tIns="0" rIns="0" bIns="0" rtlCol="0" anchor="t"/>
          <a:lstStyle/>
          <a:p>
            <a:pPr algn="l" indent="0" marL="0">
              <a:lnSpc>
                <a:spcPts val="5550"/>
              </a:lnSpc>
              <a:buNone/>
            </a:pPr>
            <a:r>
              <a:rPr lang="en-US" sz="4450" b="1" dirty="0">
                <a:solidFill>
                  <a:srgbClr val="233939"/>
                </a:solidFill>
                <a:latin typeface="Syne Bold" pitchFamily="34" charset="0"/>
                <a:ea typeface="Syne Bold" pitchFamily="34" charset="-122"/>
                <a:cs typeface="Syne Bold" pitchFamily="34" charset="-120"/>
              </a:rPr>
              <a:t>Un'immagine per capire</a:t>
            </a:r>
            <a:endParaRPr lang="en-US" sz="4450" dirty="0"/>
          </a:p>
        </p:txBody>
      </p:sp>
      <p:sp>
        <p:nvSpPr>
          <p:cNvPr id="4" name="Text 1"/>
          <p:cNvSpPr/>
          <p:nvPr/>
        </p:nvSpPr>
        <p:spPr>
          <a:xfrm>
            <a:off x="793790" y="3785830"/>
            <a:ext cx="7556421" cy="362903"/>
          </a:xfrm>
          <a:prstGeom prst="rect">
            <a:avLst/>
          </a:prstGeom>
          <a:noFill/>
          <a:ln/>
        </p:spPr>
        <p:txBody>
          <a:bodyPr wrap="none" lIns="0" tIns="0" rIns="0" bIns="0" rtlCol="0" anchor="t"/>
          <a:lstStyle/>
          <a:p>
            <a:pPr algn="l" indent="0" marL="0">
              <a:lnSpc>
                <a:spcPts val="2850"/>
              </a:lnSpc>
              <a:buNone/>
            </a:pPr>
            <a:r>
              <a:rPr lang="en-US" sz="1750" i="1" dirty="0">
                <a:solidFill>
                  <a:srgbClr val="3B4E4E"/>
                </a:solidFill>
                <a:latin typeface="Overpass Light" pitchFamily="34" charset="0"/>
                <a:ea typeface="Overpass Light" pitchFamily="34" charset="-122"/>
                <a:cs typeface="Overpass Light" pitchFamily="34" charset="-120"/>
              </a:rPr>
              <a:t>(Fonte: Wikimedia Commons)</a:t>
            </a:r>
            <a:endParaRPr lang="en-US" sz="1750" dirty="0"/>
          </a:p>
        </p:txBody>
      </p:sp>
      <p:sp>
        <p:nvSpPr>
          <p:cNvPr id="5" name="Text 2"/>
          <p:cNvSpPr/>
          <p:nvPr/>
        </p:nvSpPr>
        <p:spPr>
          <a:xfrm>
            <a:off x="793790" y="4403884"/>
            <a:ext cx="7556421" cy="1088708"/>
          </a:xfrm>
          <a:prstGeom prst="rect">
            <a:avLst/>
          </a:prstGeom>
          <a:noFill/>
          <a:ln/>
        </p:spPr>
        <p:txBody>
          <a:bodyPr wrap="square" lIns="0" tIns="0" rIns="0" bIns="0" rtlCol="0" anchor="t"/>
          <a:lstStyle/>
          <a:p>
            <a:pPr algn="l" indent="0" marL="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Questa illustrazione mostra chiaramente tutti gli elementi del mito: i prigionieri incatenati, le ombre proiettate sul muro, il fuoco che crea le ombre, e il mondo esterno illuminato dal sole.</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2025-06-20T13:48:14Z</dcterms:created>
  <dcterms:modified xsi:type="dcterms:W3CDTF">2025-06-20T13:48:14Z</dcterms:modified>
</cp:coreProperties>
</file>