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Platypi Medium"/>
      <p:regular r:id="rId17"/>
    </p:embeddedFont>
    <p:embeddedFont>
      <p:font typeface="Platypi Medium"/>
      <p:regular r:id="rId18"/>
    </p:embeddedFont>
    <p:embeddedFont>
      <p:font typeface="Platypi Medium"/>
      <p:regular r:id="rId19"/>
    </p:embeddedFont>
    <p:embeddedFont>
      <p:font typeface="Platypi Medium"/>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René Descartes inaugura nelle Meditazioni Metafisiche un percorso filosofico rivoluzionario. Il filosofo francese propone una revisione radicale del sapere attraverso il dubbio metodico.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Prima Meditazione termina nell'incertezza totale. Prepara però la scoperta cruciale del "penso, dunque sono". Questa verità servirà come fondamento per ricostruire tutto il sapere.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Obiettivo
Cartesio cerca una verità certa e indubitabile. Il dubbio non è fine a sé stesso. Serve come strumento per raggiungere la certezza. 
Approccio
Egli sottopone a revisione critica ogni conoscenza precedente. Tutto ciò che può essere dubitato viene temporaneamente sospeso. 
Scopo
L'intento è costruire un nuovo edificio del sapere. Vuole fondarlo su basi solide e incontrovertibili.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Inganno Percettivo
I sensi talvolta ci ingannano. Un bastone nell'acqua appare spezzato. I miraggi ci mostrano ciò che non esiste.
Incertezza Sensoriale
Se i sensi possono ingannarci in alcuni casi, potrebbero farlo sempre. Nessuna percezione sensibile è completamente affidabile. 
Sospensione del Giudizio
Cartesio conclude che non possiamo fondare la conoscenza certa sulle percezioni. Dobbiamo cercare altrove la verità indubitabile.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Nel sogno, le esperienze appaiono reali. 
Non esistono criteri sicuri per distinguere il sogno dalla veglia. 
Se non possiamo distinguere con certezza, dobbiamo dubitare di tutta l'esperienza sensibile. Anche il nostro corpo potrebbe essere illusorio.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Apparente Certezza
Le verità matematiche sembrano indubitabili. "2+3=5" appare certo in ogni circostanza. 
Dubbio Iperbolico
Cartesio spinge il dubbio oltre ogni limite. Anche queste verità potrebbero essere illusorie. La nostra mente potrebbe essere ingannata.
Il Problema del Fondamento
Se anche la matematica è dubitabile, quale certezza rimane? Il dubbio raggiunge qui la sua massima estensione.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Entità Ingannatrice
Cartesio immagina un essere potentissimo e malvagio. Questo genio si impegna sistematicamente a ingannare la mente umana.
Inganno Universale
Ogni nostra credenza potrebbe essere falsa. Il genio maligno potrebbe creare illusioni perfette. Nulla sarebbe come appare.
Dubbio Metodico Totale
Questa ipotesi rappresenta il culmine del dubbio cartesiano. Nessuna conoscenza precedente resiste a questa prova.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Dubbio sui Sensi
Cartesio inizia con l'osservazione delle illusioni percettive. Questo primo livello di dubbio è accessibile all'esperienza comune.
Dubbio sul Reale
Prosegue con l'argomento del sogno. Mette in discussione la realtà dell'esperienza quotidiana. Colpisce le certezze immediate.
Dubbio sulle Verità Eterne
Conclude con l'ipotesi del genio maligno. Raggiunge le verità matematiche. Nulla resiste a questo attacco.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dubbio cartesiano non è scetticismo sterile. Serve a costruire un nuovo sapere. La distruzione precede la ricostruzione.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Guida Metodologica
Il dubbio metodico diventa modello per la filosofia moderna. Offre un approccio rigoroso alla ricerca della verità.
Fondamenta del Razionalismo
Cartesio stabilisce le basi del razionalismo. Privilegia la ragione sui sensi come fonte di conoscenza certa.
Svolta Epistemologica
La Prima Meditazione segna una rivoluzione nel pensiero. Sposta l'attenzione dai contenuti ai fondamenti della conoscenza.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0.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984885"/>
            <a:ext cx="7556421" cy="2835116"/>
          </a:xfrm>
          <a:prstGeom prst="rect">
            <a:avLst/>
          </a:prstGeom>
          <a:noFill/>
          <a:ln/>
        </p:spPr>
        <p:txBody>
          <a:bodyPr wrap="squar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La Prima Meditazione di Cartesio: Il Dubbio Metodico e la Ricerca della Verità</a:t>
            </a:r>
            <a:endParaRPr lang="en-US" sz="4450" dirty="0"/>
          </a:p>
        </p:txBody>
      </p:sp>
      <p:sp>
        <p:nvSpPr>
          <p:cNvPr id="4" name="Text 1"/>
          <p:cNvSpPr/>
          <p:nvPr/>
        </p:nvSpPr>
        <p:spPr>
          <a:xfrm>
            <a:off x="6280190" y="4160163"/>
            <a:ext cx="7556421" cy="1088708"/>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René Descartes inaugura nelle </a:t>
            </a:r>
            <a:pPr indent="0" marL="0">
              <a:lnSpc>
                <a:spcPts val="2850"/>
              </a:lnSpc>
              <a:buNone/>
            </a:pPr>
            <a:r>
              <a:rPr lang="en-US" sz="1750" i="1" dirty="0">
                <a:solidFill>
                  <a:srgbClr val="504C49"/>
                </a:solidFill>
                <a:latin typeface="Source Serif Pro" pitchFamily="34" charset="0"/>
                <a:ea typeface="Source Serif Pro" pitchFamily="34" charset="-122"/>
                <a:cs typeface="Source Serif Pro" pitchFamily="34" charset="-120"/>
              </a:rPr>
              <a:t>Meditazioni Metafisiche</a:t>
            </a:r>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 un percorso filosofico rivoluzionario. Il filosofo francese propone una revisione radicale del sapere attraverso il dubbio metodico.</a:t>
            </a:r>
            <a:endParaRPr lang="en-US" sz="1750" dirty="0"/>
          </a:p>
        </p:txBody>
      </p:sp>
      <p:sp>
        <p:nvSpPr>
          <p:cNvPr id="5" name="Text 2"/>
          <p:cNvSpPr/>
          <p:nvPr/>
        </p:nvSpPr>
        <p:spPr>
          <a:xfrm>
            <a:off x="6280190" y="5504021"/>
            <a:ext cx="7556421" cy="1088708"/>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Analizzeremo come questo approccio abbia posto le fondamenta della filosofia moderna. Esploreremo il suo metodo per identificare verità indubitabili.</a:t>
            </a:r>
            <a:endParaRPr lang="en-US" sz="1750" dirty="0"/>
          </a:p>
        </p:txBody>
      </p:sp>
      <p:sp>
        <p:nvSpPr>
          <p:cNvPr id="6" name="Shape 3"/>
          <p:cNvSpPr/>
          <p:nvPr/>
        </p:nvSpPr>
        <p:spPr>
          <a:xfrm>
            <a:off x="6280190" y="6864787"/>
            <a:ext cx="362903" cy="362903"/>
          </a:xfrm>
          <a:prstGeom prst="roundRect">
            <a:avLst>
              <a:gd name="adj" fmla="val 25194296"/>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6287810" y="6872407"/>
            <a:ext cx="347663" cy="347663"/>
          </a:xfrm>
          <a:prstGeom prst="rect">
            <a:avLst/>
          </a:prstGeom>
        </p:spPr>
      </p:pic>
      <p:sp>
        <p:nvSpPr>
          <p:cNvPr id="8" name="Text 4"/>
          <p:cNvSpPr/>
          <p:nvPr/>
        </p:nvSpPr>
        <p:spPr>
          <a:xfrm>
            <a:off x="6756440" y="6847880"/>
            <a:ext cx="2255639" cy="396835"/>
          </a:xfrm>
          <a:prstGeom prst="rect">
            <a:avLst/>
          </a:prstGeom>
          <a:noFill/>
          <a:ln/>
        </p:spPr>
        <p:txBody>
          <a:bodyPr wrap="none" lIns="0" tIns="0" rIns="0" bIns="0" rtlCol="0" anchor="t"/>
          <a:lstStyle/>
          <a:p>
            <a:pPr algn="l" indent="0" marL="0">
              <a:lnSpc>
                <a:spcPts val="3100"/>
              </a:lnSpc>
              <a:buNone/>
            </a:pPr>
            <a:r>
              <a:rPr lang="en-US" sz="2200" b="1" dirty="0">
                <a:solidFill>
                  <a:srgbClr val="504C49"/>
                </a:solidFill>
                <a:latin typeface="Source Serif Pro Bold" pitchFamily="34" charset="0"/>
                <a:ea typeface="Source Serif Pro Bold" pitchFamily="34" charset="-122"/>
                <a:cs typeface="Source Serif Pro Bold" pitchFamily="34" charset="-120"/>
              </a:rPr>
              <a:t>by Tiziana Arcuri</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969288"/>
            <a:ext cx="6846213" cy="708779"/>
          </a:xfrm>
          <a:prstGeom prst="rect">
            <a:avLst/>
          </a:prstGeom>
          <a:noFill/>
          <a:ln/>
        </p:spPr>
        <p:txBody>
          <a:bodyPr wrap="non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Verso il Cogito Ergo Sum</a:t>
            </a:r>
            <a:endParaRPr lang="en-US" sz="4450" dirty="0"/>
          </a:p>
        </p:txBody>
      </p:sp>
      <p:sp>
        <p:nvSpPr>
          <p:cNvPr id="3" name="Shape 1"/>
          <p:cNvSpPr/>
          <p:nvPr/>
        </p:nvSpPr>
        <p:spPr>
          <a:xfrm>
            <a:off x="793790" y="2131695"/>
            <a:ext cx="2173724" cy="1306949"/>
          </a:xfrm>
          <a:prstGeom prst="roundRect">
            <a:avLst>
              <a:gd name="adj" fmla="val 2603"/>
            </a:avLst>
          </a:prstGeom>
          <a:solidFill>
            <a:srgbClr val="F9F7F7"/>
          </a:solidFill>
          <a:ln/>
        </p:spPr>
      </p:sp>
      <p:sp>
        <p:nvSpPr>
          <p:cNvPr id="4" name="Text 2"/>
          <p:cNvSpPr/>
          <p:nvPr/>
        </p:nvSpPr>
        <p:spPr>
          <a:xfrm>
            <a:off x="1721167" y="2585799"/>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504C49"/>
                </a:solidFill>
                <a:latin typeface="Platypi Medium" pitchFamily="34" charset="0"/>
                <a:ea typeface="Platypi Medium" pitchFamily="34" charset="-122"/>
                <a:cs typeface="Platypi Medium" pitchFamily="34" charset="-120"/>
              </a:rPr>
              <a:t>1</a:t>
            </a:r>
            <a:endParaRPr lang="en-US" sz="2500" dirty="0"/>
          </a:p>
        </p:txBody>
      </p:sp>
      <p:sp>
        <p:nvSpPr>
          <p:cNvPr id="5" name="Text 3"/>
          <p:cNvSpPr/>
          <p:nvPr/>
        </p:nvSpPr>
        <p:spPr>
          <a:xfrm>
            <a:off x="3194328" y="2358509"/>
            <a:ext cx="3434239"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Superamento del Dubbio</a:t>
            </a:r>
            <a:endParaRPr lang="en-US" sz="2200" dirty="0"/>
          </a:p>
        </p:txBody>
      </p:sp>
      <p:sp>
        <p:nvSpPr>
          <p:cNvPr id="6" name="Text 4"/>
          <p:cNvSpPr/>
          <p:nvPr/>
        </p:nvSpPr>
        <p:spPr>
          <a:xfrm>
            <a:off x="3194328" y="2848928"/>
            <a:ext cx="4629864" cy="362903"/>
          </a:xfrm>
          <a:prstGeom prst="rect">
            <a:avLst/>
          </a:prstGeom>
          <a:noFill/>
          <a:ln/>
        </p:spPr>
        <p:txBody>
          <a:bodyPr wrap="non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La Seconda Meditazione troverà la via d'uscita</a:t>
            </a:r>
            <a:endParaRPr lang="en-US" sz="1750" dirty="0"/>
          </a:p>
        </p:txBody>
      </p:sp>
      <p:sp>
        <p:nvSpPr>
          <p:cNvPr id="7" name="Shape 5"/>
          <p:cNvSpPr/>
          <p:nvPr/>
        </p:nvSpPr>
        <p:spPr>
          <a:xfrm>
            <a:off x="3080861" y="3423404"/>
            <a:ext cx="10642402" cy="15240"/>
          </a:xfrm>
          <a:prstGeom prst="roundRect">
            <a:avLst>
              <a:gd name="adj" fmla="val 223256"/>
            </a:avLst>
          </a:prstGeom>
          <a:solidFill>
            <a:srgbClr val="D8D4D4"/>
          </a:solidFill>
          <a:ln/>
        </p:spPr>
      </p:sp>
      <p:sp>
        <p:nvSpPr>
          <p:cNvPr id="8" name="Shape 6"/>
          <p:cNvSpPr/>
          <p:nvPr/>
        </p:nvSpPr>
        <p:spPr>
          <a:xfrm>
            <a:off x="793790" y="3551992"/>
            <a:ext cx="4347567" cy="1306949"/>
          </a:xfrm>
          <a:prstGeom prst="roundRect">
            <a:avLst>
              <a:gd name="adj" fmla="val 2603"/>
            </a:avLst>
          </a:prstGeom>
          <a:solidFill>
            <a:srgbClr val="F9F7F7"/>
          </a:solidFill>
          <a:ln/>
        </p:spPr>
      </p:sp>
      <p:sp>
        <p:nvSpPr>
          <p:cNvPr id="9" name="Text 7"/>
          <p:cNvSpPr/>
          <p:nvPr/>
        </p:nvSpPr>
        <p:spPr>
          <a:xfrm>
            <a:off x="2808089" y="4006096"/>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504C49"/>
                </a:solidFill>
                <a:latin typeface="Platypi Medium" pitchFamily="34" charset="0"/>
                <a:ea typeface="Platypi Medium" pitchFamily="34" charset="-122"/>
                <a:cs typeface="Platypi Medium" pitchFamily="34" charset="-120"/>
              </a:rPr>
              <a:t>2</a:t>
            </a:r>
            <a:endParaRPr lang="en-US" sz="2500" dirty="0"/>
          </a:p>
        </p:txBody>
      </p:sp>
      <p:sp>
        <p:nvSpPr>
          <p:cNvPr id="10" name="Text 8"/>
          <p:cNvSpPr/>
          <p:nvPr/>
        </p:nvSpPr>
        <p:spPr>
          <a:xfrm>
            <a:off x="5368171" y="3778806"/>
            <a:ext cx="4164687"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Scoperta della Prima Certezza</a:t>
            </a:r>
            <a:endParaRPr lang="en-US" sz="2200" dirty="0"/>
          </a:p>
        </p:txBody>
      </p:sp>
      <p:sp>
        <p:nvSpPr>
          <p:cNvPr id="11" name="Text 9"/>
          <p:cNvSpPr/>
          <p:nvPr/>
        </p:nvSpPr>
        <p:spPr>
          <a:xfrm>
            <a:off x="5368171" y="4269224"/>
            <a:ext cx="5011341" cy="362903"/>
          </a:xfrm>
          <a:prstGeom prst="rect">
            <a:avLst/>
          </a:prstGeom>
          <a:noFill/>
          <a:ln/>
        </p:spPr>
        <p:txBody>
          <a:bodyPr wrap="non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L'esistenza del soggetto pensante resiste al dubbio</a:t>
            </a:r>
            <a:endParaRPr lang="en-US" sz="1750" dirty="0"/>
          </a:p>
        </p:txBody>
      </p:sp>
      <p:sp>
        <p:nvSpPr>
          <p:cNvPr id="12" name="Shape 10"/>
          <p:cNvSpPr/>
          <p:nvPr/>
        </p:nvSpPr>
        <p:spPr>
          <a:xfrm>
            <a:off x="5254704" y="4843701"/>
            <a:ext cx="8468558" cy="15240"/>
          </a:xfrm>
          <a:prstGeom prst="roundRect">
            <a:avLst>
              <a:gd name="adj" fmla="val 223256"/>
            </a:avLst>
          </a:prstGeom>
          <a:solidFill>
            <a:srgbClr val="D8D4D4"/>
          </a:solidFill>
          <a:ln/>
        </p:spPr>
      </p:sp>
      <p:sp>
        <p:nvSpPr>
          <p:cNvPr id="13" name="Shape 11"/>
          <p:cNvSpPr/>
          <p:nvPr/>
        </p:nvSpPr>
        <p:spPr>
          <a:xfrm>
            <a:off x="793790" y="4972288"/>
            <a:ext cx="6521410" cy="1306949"/>
          </a:xfrm>
          <a:prstGeom prst="roundRect">
            <a:avLst>
              <a:gd name="adj" fmla="val 2603"/>
            </a:avLst>
          </a:prstGeom>
          <a:solidFill>
            <a:srgbClr val="F9F7F7"/>
          </a:solidFill>
          <a:ln/>
        </p:spPr>
      </p:sp>
      <p:sp>
        <p:nvSpPr>
          <p:cNvPr id="14" name="Text 12"/>
          <p:cNvSpPr/>
          <p:nvPr/>
        </p:nvSpPr>
        <p:spPr>
          <a:xfrm>
            <a:off x="3895011" y="5426393"/>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504C49"/>
                </a:solidFill>
                <a:latin typeface="Platypi Medium" pitchFamily="34" charset="0"/>
                <a:ea typeface="Platypi Medium" pitchFamily="34" charset="-122"/>
                <a:cs typeface="Platypi Medium" pitchFamily="34" charset="-120"/>
              </a:rPr>
              <a:t>3</a:t>
            </a:r>
            <a:endParaRPr lang="en-US" sz="2500" dirty="0"/>
          </a:p>
        </p:txBody>
      </p:sp>
      <p:sp>
        <p:nvSpPr>
          <p:cNvPr id="15" name="Text 13"/>
          <p:cNvSpPr/>
          <p:nvPr/>
        </p:nvSpPr>
        <p:spPr>
          <a:xfrm>
            <a:off x="7542014" y="519910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Dubbio Radicale</a:t>
            </a:r>
            <a:endParaRPr lang="en-US" sz="2200" dirty="0"/>
          </a:p>
        </p:txBody>
      </p:sp>
      <p:sp>
        <p:nvSpPr>
          <p:cNvPr id="16" name="Text 14"/>
          <p:cNvSpPr/>
          <p:nvPr/>
        </p:nvSpPr>
        <p:spPr>
          <a:xfrm>
            <a:off x="7542014" y="5689521"/>
            <a:ext cx="3809048" cy="362903"/>
          </a:xfrm>
          <a:prstGeom prst="rect">
            <a:avLst/>
          </a:prstGeom>
          <a:noFill/>
          <a:ln/>
        </p:spPr>
        <p:txBody>
          <a:bodyPr wrap="non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Nulla è certo nella Prima Meditazione</a:t>
            </a:r>
            <a:endParaRPr lang="en-US" sz="1750" dirty="0"/>
          </a:p>
        </p:txBody>
      </p:sp>
      <p:sp>
        <p:nvSpPr>
          <p:cNvPr id="17" name="Text 15"/>
          <p:cNvSpPr/>
          <p:nvPr/>
        </p:nvSpPr>
        <p:spPr>
          <a:xfrm>
            <a:off x="793790" y="6534388"/>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La Prima Meditazione termina nell'incertezza totale. Prepara però la scoperta cruciale del "penso, dunque sono". Questa verità servirà come fondamento per ricostruire tutto il sapere.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925354"/>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Il Metodo del Dubbio Cartesiano</a:t>
            </a:r>
            <a:endParaRPr lang="en-US" sz="4450" dirty="0"/>
          </a:p>
        </p:txBody>
      </p:sp>
      <p:sp>
        <p:nvSpPr>
          <p:cNvPr id="4" name="Shape 1"/>
          <p:cNvSpPr/>
          <p:nvPr/>
        </p:nvSpPr>
        <p:spPr>
          <a:xfrm>
            <a:off x="793790" y="2938224"/>
            <a:ext cx="510302" cy="510302"/>
          </a:xfrm>
          <a:prstGeom prst="roundRect">
            <a:avLst>
              <a:gd name="adj" fmla="val 6667"/>
            </a:avLst>
          </a:prstGeom>
          <a:solidFill>
            <a:srgbClr val="F9F7F7"/>
          </a:solidFill>
          <a:ln/>
        </p:spPr>
      </p:sp>
      <p:sp>
        <p:nvSpPr>
          <p:cNvPr id="5" name="Text 2"/>
          <p:cNvSpPr/>
          <p:nvPr/>
        </p:nvSpPr>
        <p:spPr>
          <a:xfrm>
            <a:off x="878860" y="2980730"/>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504C49"/>
                </a:solidFill>
                <a:latin typeface="Platypi Medium" pitchFamily="34" charset="0"/>
                <a:ea typeface="Platypi Medium" pitchFamily="34" charset="-122"/>
                <a:cs typeface="Platypi Medium" pitchFamily="34" charset="-120"/>
              </a:rPr>
              <a:t>1</a:t>
            </a:r>
            <a:endParaRPr lang="en-US" sz="2650" dirty="0"/>
          </a:p>
        </p:txBody>
      </p:sp>
      <p:sp>
        <p:nvSpPr>
          <p:cNvPr id="6" name="Text 3"/>
          <p:cNvSpPr/>
          <p:nvPr/>
        </p:nvSpPr>
        <p:spPr>
          <a:xfrm>
            <a:off x="1530906" y="2938224"/>
            <a:ext cx="2835235" cy="354330"/>
          </a:xfrm>
          <a:prstGeom prst="rect">
            <a:avLst/>
          </a:prstGeom>
          <a:noFill/>
          <a:ln/>
        </p:spPr>
        <p:txBody>
          <a:bodyPr wrap="none" lIns="0" tIns="0" rIns="0" bIns="0" rtlCol="0" anchor="t"/>
          <a:lstStyle/>
          <a:p>
            <a:pP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Obiettivo</a:t>
            </a:r>
            <a:endParaRPr lang="en-US" sz="2200" dirty="0"/>
          </a:p>
        </p:txBody>
      </p:sp>
      <p:sp>
        <p:nvSpPr>
          <p:cNvPr id="7" name="Text 4"/>
          <p:cNvSpPr/>
          <p:nvPr/>
        </p:nvSpPr>
        <p:spPr>
          <a:xfrm>
            <a:off x="1530906" y="3428643"/>
            <a:ext cx="2927747" cy="2177415"/>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Cartesio cerca una verità certa e indubitabile. Il dubbio non è fine a sé stesso. Serve come strumento per raggiungere la certezza.</a:t>
            </a:r>
            <a:endParaRPr lang="en-US" sz="1750" dirty="0"/>
          </a:p>
        </p:txBody>
      </p:sp>
      <p:sp>
        <p:nvSpPr>
          <p:cNvPr id="8" name="Shape 5"/>
          <p:cNvSpPr/>
          <p:nvPr/>
        </p:nvSpPr>
        <p:spPr>
          <a:xfrm>
            <a:off x="4685467" y="2938224"/>
            <a:ext cx="510302" cy="510302"/>
          </a:xfrm>
          <a:prstGeom prst="roundRect">
            <a:avLst>
              <a:gd name="adj" fmla="val 6667"/>
            </a:avLst>
          </a:prstGeom>
          <a:solidFill>
            <a:srgbClr val="F9F7F7"/>
          </a:solidFill>
          <a:ln/>
        </p:spPr>
      </p:sp>
      <p:sp>
        <p:nvSpPr>
          <p:cNvPr id="9" name="Text 6"/>
          <p:cNvSpPr/>
          <p:nvPr/>
        </p:nvSpPr>
        <p:spPr>
          <a:xfrm>
            <a:off x="4770537" y="2980730"/>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504C49"/>
                </a:solidFill>
                <a:latin typeface="Platypi Medium" pitchFamily="34" charset="0"/>
                <a:ea typeface="Platypi Medium" pitchFamily="34" charset="-122"/>
                <a:cs typeface="Platypi Medium" pitchFamily="34" charset="-120"/>
              </a:rPr>
              <a:t>2</a:t>
            </a:r>
            <a:endParaRPr lang="en-US" sz="2650" dirty="0"/>
          </a:p>
        </p:txBody>
      </p:sp>
      <p:sp>
        <p:nvSpPr>
          <p:cNvPr id="10" name="Text 7"/>
          <p:cNvSpPr/>
          <p:nvPr/>
        </p:nvSpPr>
        <p:spPr>
          <a:xfrm>
            <a:off x="5422583" y="2938224"/>
            <a:ext cx="2835235" cy="354330"/>
          </a:xfrm>
          <a:prstGeom prst="rect">
            <a:avLst/>
          </a:prstGeom>
          <a:noFill/>
          <a:ln/>
        </p:spPr>
        <p:txBody>
          <a:bodyPr wrap="none" lIns="0" tIns="0" rIns="0" bIns="0" rtlCol="0" anchor="t"/>
          <a:lstStyle/>
          <a:p>
            <a:pP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Approccio</a:t>
            </a:r>
            <a:endParaRPr lang="en-US" sz="2200" dirty="0"/>
          </a:p>
        </p:txBody>
      </p:sp>
      <p:sp>
        <p:nvSpPr>
          <p:cNvPr id="11" name="Text 8"/>
          <p:cNvSpPr/>
          <p:nvPr/>
        </p:nvSpPr>
        <p:spPr>
          <a:xfrm>
            <a:off x="5422583" y="3428643"/>
            <a:ext cx="2927747" cy="1814513"/>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Egli sottopone a revisione critica ogni conoscenza precedente. Tutto ciò che può essere dubitato viene temporaneamente sospeso.</a:t>
            </a:r>
            <a:endParaRPr lang="en-US" sz="1750" dirty="0"/>
          </a:p>
        </p:txBody>
      </p:sp>
      <p:sp>
        <p:nvSpPr>
          <p:cNvPr id="12" name="Shape 9"/>
          <p:cNvSpPr/>
          <p:nvPr/>
        </p:nvSpPr>
        <p:spPr>
          <a:xfrm>
            <a:off x="793790" y="6088023"/>
            <a:ext cx="510302" cy="510302"/>
          </a:xfrm>
          <a:prstGeom prst="roundRect">
            <a:avLst>
              <a:gd name="adj" fmla="val 6667"/>
            </a:avLst>
          </a:prstGeom>
          <a:solidFill>
            <a:srgbClr val="F9F7F7"/>
          </a:solidFill>
          <a:ln/>
        </p:spPr>
      </p:sp>
      <p:sp>
        <p:nvSpPr>
          <p:cNvPr id="13" name="Text 10"/>
          <p:cNvSpPr/>
          <p:nvPr/>
        </p:nvSpPr>
        <p:spPr>
          <a:xfrm>
            <a:off x="878860" y="6130528"/>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504C49"/>
                </a:solidFill>
                <a:latin typeface="Platypi Medium" pitchFamily="34" charset="0"/>
                <a:ea typeface="Platypi Medium" pitchFamily="34" charset="-122"/>
                <a:cs typeface="Platypi Medium" pitchFamily="34" charset="-120"/>
              </a:rPr>
              <a:t>3</a:t>
            </a:r>
            <a:endParaRPr lang="en-US" sz="2650" dirty="0"/>
          </a:p>
        </p:txBody>
      </p:sp>
      <p:sp>
        <p:nvSpPr>
          <p:cNvPr id="14" name="Text 11"/>
          <p:cNvSpPr/>
          <p:nvPr/>
        </p:nvSpPr>
        <p:spPr>
          <a:xfrm>
            <a:off x="1530906" y="608802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Scopo</a:t>
            </a:r>
            <a:endParaRPr lang="en-US" sz="2200" dirty="0"/>
          </a:p>
        </p:txBody>
      </p:sp>
      <p:sp>
        <p:nvSpPr>
          <p:cNvPr id="15" name="Text 12"/>
          <p:cNvSpPr/>
          <p:nvPr/>
        </p:nvSpPr>
        <p:spPr>
          <a:xfrm>
            <a:off x="1530906" y="6578441"/>
            <a:ext cx="6819305" cy="725805"/>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L'intento è costruire un nuovo edificio del sapere. Vuole fondarlo su basi solide e incontrovertibili.</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56020" y="606504"/>
            <a:ext cx="5857042" cy="687110"/>
          </a:xfrm>
          <a:prstGeom prst="rect">
            <a:avLst/>
          </a:prstGeom>
          <a:noFill/>
          <a:ln/>
        </p:spPr>
        <p:txBody>
          <a:bodyPr wrap="none" lIns="0" tIns="0" rIns="0" bIns="0" rtlCol="0" anchor="t"/>
          <a:lstStyle/>
          <a:p>
            <a:pPr indent="0" marL="0">
              <a:lnSpc>
                <a:spcPts val="5400"/>
              </a:lnSpc>
              <a:buNone/>
            </a:pPr>
            <a:r>
              <a:rPr lang="en-US" sz="4300" dirty="0">
                <a:solidFill>
                  <a:srgbClr val="201B18"/>
                </a:solidFill>
                <a:latin typeface="Platypi Medium" pitchFamily="34" charset="0"/>
                <a:ea typeface="Platypi Medium" pitchFamily="34" charset="-122"/>
                <a:cs typeface="Platypi Medium" pitchFamily="34" charset="-120"/>
              </a:rPr>
              <a:t>La Fallibilità dei Sensi</a:t>
            </a:r>
            <a:endParaRPr lang="en-US" sz="4300" dirty="0"/>
          </a:p>
        </p:txBody>
      </p:sp>
      <p:sp>
        <p:nvSpPr>
          <p:cNvPr id="4" name="Shape 1"/>
          <p:cNvSpPr/>
          <p:nvPr/>
        </p:nvSpPr>
        <p:spPr>
          <a:xfrm>
            <a:off x="6503313" y="1623417"/>
            <a:ext cx="30480" cy="5999559"/>
          </a:xfrm>
          <a:prstGeom prst="roundRect">
            <a:avLst>
              <a:gd name="adj" fmla="val 108221"/>
            </a:avLst>
          </a:prstGeom>
          <a:solidFill>
            <a:srgbClr val="D8D4D4"/>
          </a:solidFill>
          <a:ln/>
        </p:spPr>
      </p:sp>
      <p:sp>
        <p:nvSpPr>
          <p:cNvPr id="5" name="Shape 2"/>
          <p:cNvSpPr/>
          <p:nvPr/>
        </p:nvSpPr>
        <p:spPr>
          <a:xfrm>
            <a:off x="6720185" y="2102763"/>
            <a:ext cx="659606" cy="30480"/>
          </a:xfrm>
          <a:prstGeom prst="roundRect">
            <a:avLst>
              <a:gd name="adj" fmla="val 108221"/>
            </a:avLst>
          </a:prstGeom>
          <a:solidFill>
            <a:srgbClr val="D8D4D4"/>
          </a:solidFill>
          <a:ln/>
        </p:spPr>
      </p:sp>
      <p:sp>
        <p:nvSpPr>
          <p:cNvPr id="6" name="Shape 3"/>
          <p:cNvSpPr/>
          <p:nvPr/>
        </p:nvSpPr>
        <p:spPr>
          <a:xfrm>
            <a:off x="6255960" y="1870710"/>
            <a:ext cx="494705" cy="494705"/>
          </a:xfrm>
          <a:prstGeom prst="roundRect">
            <a:avLst>
              <a:gd name="adj" fmla="val 6668"/>
            </a:avLst>
          </a:prstGeom>
          <a:solidFill>
            <a:srgbClr val="F9F7F7"/>
          </a:solidFill>
          <a:ln/>
        </p:spPr>
      </p:sp>
      <p:sp>
        <p:nvSpPr>
          <p:cNvPr id="7" name="Text 4"/>
          <p:cNvSpPr/>
          <p:nvPr/>
        </p:nvSpPr>
        <p:spPr>
          <a:xfrm>
            <a:off x="6338352" y="1911846"/>
            <a:ext cx="329803" cy="412313"/>
          </a:xfrm>
          <a:prstGeom prst="rect">
            <a:avLst/>
          </a:prstGeom>
          <a:noFill/>
          <a:ln/>
        </p:spPr>
        <p:txBody>
          <a:bodyPr wrap="none" lIns="0" tIns="0" rIns="0" bIns="0" rtlCol="0" anchor="t"/>
          <a:lstStyle/>
          <a:p>
            <a:pPr algn="ctr" indent="0" marL="0">
              <a:lnSpc>
                <a:spcPts val="2550"/>
              </a:lnSpc>
              <a:buNone/>
            </a:pPr>
            <a:r>
              <a:rPr lang="en-US" sz="2550" dirty="0">
                <a:solidFill>
                  <a:srgbClr val="504C49"/>
                </a:solidFill>
                <a:latin typeface="Platypi Medium" pitchFamily="34" charset="0"/>
                <a:ea typeface="Platypi Medium" pitchFamily="34" charset="-122"/>
                <a:cs typeface="Platypi Medium" pitchFamily="34" charset="-120"/>
              </a:rPr>
              <a:t>1</a:t>
            </a:r>
            <a:endParaRPr lang="en-US" sz="2550" dirty="0"/>
          </a:p>
        </p:txBody>
      </p:sp>
      <p:sp>
        <p:nvSpPr>
          <p:cNvPr id="8" name="Text 5"/>
          <p:cNvSpPr/>
          <p:nvPr/>
        </p:nvSpPr>
        <p:spPr>
          <a:xfrm>
            <a:off x="7602855" y="1843207"/>
            <a:ext cx="2748796" cy="343614"/>
          </a:xfrm>
          <a:prstGeom prst="rect">
            <a:avLst/>
          </a:prstGeom>
          <a:noFill/>
          <a:ln/>
        </p:spPr>
        <p:txBody>
          <a:bodyPr wrap="none" lIns="0" tIns="0" rIns="0" bIns="0" rtlCol="0" anchor="t"/>
          <a:lstStyle/>
          <a:p>
            <a:pPr algn="l" indent="0" marL="0">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Inganno Percettivo</a:t>
            </a:r>
            <a:endParaRPr lang="en-US" sz="2150" dirty="0"/>
          </a:p>
        </p:txBody>
      </p:sp>
      <p:sp>
        <p:nvSpPr>
          <p:cNvPr id="9" name="Text 6"/>
          <p:cNvSpPr/>
          <p:nvPr/>
        </p:nvSpPr>
        <p:spPr>
          <a:xfrm>
            <a:off x="7602855" y="2318742"/>
            <a:ext cx="6257925" cy="703659"/>
          </a:xfrm>
          <a:prstGeom prst="rect">
            <a:avLst/>
          </a:prstGeom>
          <a:noFill/>
          <a:ln/>
        </p:spPr>
        <p:txBody>
          <a:bodyPr wrap="square" lIns="0" tIns="0" rIns="0" bIns="0" rtlCol="0" anchor="t"/>
          <a:lstStyle/>
          <a:p>
            <a:pPr algn="l" indent="0" marL="0">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I sensi talvolta ci ingannano. Un bastone nell'acqua appare spezzato. I miraggi ci mostrano ciò che non esiste.</a:t>
            </a:r>
            <a:endParaRPr lang="en-US" sz="1700" dirty="0"/>
          </a:p>
        </p:txBody>
      </p:sp>
      <p:sp>
        <p:nvSpPr>
          <p:cNvPr id="10" name="Shape 7"/>
          <p:cNvSpPr/>
          <p:nvPr/>
        </p:nvSpPr>
        <p:spPr>
          <a:xfrm>
            <a:off x="6720185" y="3941326"/>
            <a:ext cx="659606" cy="30480"/>
          </a:xfrm>
          <a:prstGeom prst="roundRect">
            <a:avLst>
              <a:gd name="adj" fmla="val 108221"/>
            </a:avLst>
          </a:prstGeom>
          <a:solidFill>
            <a:srgbClr val="D8D4D4"/>
          </a:solidFill>
          <a:ln/>
        </p:spPr>
      </p:sp>
      <p:sp>
        <p:nvSpPr>
          <p:cNvPr id="11" name="Shape 8"/>
          <p:cNvSpPr/>
          <p:nvPr/>
        </p:nvSpPr>
        <p:spPr>
          <a:xfrm>
            <a:off x="6255960" y="3709273"/>
            <a:ext cx="494705" cy="494705"/>
          </a:xfrm>
          <a:prstGeom prst="roundRect">
            <a:avLst>
              <a:gd name="adj" fmla="val 6668"/>
            </a:avLst>
          </a:prstGeom>
          <a:solidFill>
            <a:srgbClr val="F9F7F7"/>
          </a:solidFill>
          <a:ln/>
        </p:spPr>
      </p:sp>
      <p:sp>
        <p:nvSpPr>
          <p:cNvPr id="12" name="Text 9"/>
          <p:cNvSpPr/>
          <p:nvPr/>
        </p:nvSpPr>
        <p:spPr>
          <a:xfrm>
            <a:off x="6338352" y="3750409"/>
            <a:ext cx="329803" cy="412313"/>
          </a:xfrm>
          <a:prstGeom prst="rect">
            <a:avLst/>
          </a:prstGeom>
          <a:noFill/>
          <a:ln/>
        </p:spPr>
        <p:txBody>
          <a:bodyPr wrap="none" lIns="0" tIns="0" rIns="0" bIns="0" rtlCol="0" anchor="t"/>
          <a:lstStyle/>
          <a:p>
            <a:pPr algn="ctr" indent="0" marL="0">
              <a:lnSpc>
                <a:spcPts val="2550"/>
              </a:lnSpc>
              <a:buNone/>
            </a:pPr>
            <a:r>
              <a:rPr lang="en-US" sz="2550" dirty="0">
                <a:solidFill>
                  <a:srgbClr val="504C49"/>
                </a:solidFill>
                <a:latin typeface="Platypi Medium" pitchFamily="34" charset="0"/>
                <a:ea typeface="Platypi Medium" pitchFamily="34" charset="-122"/>
                <a:cs typeface="Platypi Medium" pitchFamily="34" charset="-120"/>
              </a:rPr>
              <a:t>2</a:t>
            </a:r>
            <a:endParaRPr lang="en-US" sz="2550" dirty="0"/>
          </a:p>
        </p:txBody>
      </p:sp>
      <p:sp>
        <p:nvSpPr>
          <p:cNvPr id="13" name="Text 10"/>
          <p:cNvSpPr/>
          <p:nvPr/>
        </p:nvSpPr>
        <p:spPr>
          <a:xfrm>
            <a:off x="7602855" y="3681770"/>
            <a:ext cx="2871668" cy="343614"/>
          </a:xfrm>
          <a:prstGeom prst="rect">
            <a:avLst/>
          </a:prstGeom>
          <a:noFill/>
          <a:ln/>
        </p:spPr>
        <p:txBody>
          <a:bodyPr wrap="none" lIns="0" tIns="0" rIns="0" bIns="0" rtlCol="0" anchor="t"/>
          <a:lstStyle/>
          <a:p>
            <a:pPr algn="l" indent="0" marL="0">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Incertezza Sensoriale</a:t>
            </a:r>
            <a:endParaRPr lang="en-US" sz="2150" dirty="0"/>
          </a:p>
        </p:txBody>
      </p:sp>
      <p:sp>
        <p:nvSpPr>
          <p:cNvPr id="14" name="Text 11"/>
          <p:cNvSpPr/>
          <p:nvPr/>
        </p:nvSpPr>
        <p:spPr>
          <a:xfrm>
            <a:off x="7602855" y="4157305"/>
            <a:ext cx="6257925" cy="1055489"/>
          </a:xfrm>
          <a:prstGeom prst="rect">
            <a:avLst/>
          </a:prstGeom>
          <a:noFill/>
          <a:ln/>
        </p:spPr>
        <p:txBody>
          <a:bodyPr wrap="square" lIns="0" tIns="0" rIns="0" bIns="0" rtlCol="0" anchor="t"/>
          <a:lstStyle/>
          <a:p>
            <a:pPr algn="l" indent="0" marL="0">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Se i sensi possono ingannarci in alcuni casi, potrebbero farlo sempre. Nessuna percezione sensibile è completamente affidabile.</a:t>
            </a:r>
            <a:endParaRPr lang="en-US" sz="1700" dirty="0"/>
          </a:p>
        </p:txBody>
      </p:sp>
      <p:sp>
        <p:nvSpPr>
          <p:cNvPr id="15" name="Shape 12"/>
          <p:cNvSpPr/>
          <p:nvPr/>
        </p:nvSpPr>
        <p:spPr>
          <a:xfrm>
            <a:off x="6720185" y="6131719"/>
            <a:ext cx="659606" cy="30480"/>
          </a:xfrm>
          <a:prstGeom prst="roundRect">
            <a:avLst>
              <a:gd name="adj" fmla="val 108221"/>
            </a:avLst>
          </a:prstGeom>
          <a:solidFill>
            <a:srgbClr val="D8D4D4"/>
          </a:solidFill>
          <a:ln/>
        </p:spPr>
      </p:sp>
      <p:sp>
        <p:nvSpPr>
          <p:cNvPr id="16" name="Shape 13"/>
          <p:cNvSpPr/>
          <p:nvPr/>
        </p:nvSpPr>
        <p:spPr>
          <a:xfrm>
            <a:off x="6255960" y="5899666"/>
            <a:ext cx="494705" cy="494705"/>
          </a:xfrm>
          <a:prstGeom prst="roundRect">
            <a:avLst>
              <a:gd name="adj" fmla="val 6668"/>
            </a:avLst>
          </a:prstGeom>
          <a:solidFill>
            <a:srgbClr val="F9F7F7"/>
          </a:solidFill>
          <a:ln/>
        </p:spPr>
      </p:sp>
      <p:sp>
        <p:nvSpPr>
          <p:cNvPr id="17" name="Text 14"/>
          <p:cNvSpPr/>
          <p:nvPr/>
        </p:nvSpPr>
        <p:spPr>
          <a:xfrm>
            <a:off x="6338352" y="5940802"/>
            <a:ext cx="329803" cy="412313"/>
          </a:xfrm>
          <a:prstGeom prst="rect">
            <a:avLst/>
          </a:prstGeom>
          <a:noFill/>
          <a:ln/>
        </p:spPr>
        <p:txBody>
          <a:bodyPr wrap="none" lIns="0" tIns="0" rIns="0" bIns="0" rtlCol="0" anchor="t"/>
          <a:lstStyle/>
          <a:p>
            <a:pPr algn="ctr" indent="0" marL="0">
              <a:lnSpc>
                <a:spcPts val="2550"/>
              </a:lnSpc>
              <a:buNone/>
            </a:pPr>
            <a:r>
              <a:rPr lang="en-US" sz="2550" dirty="0">
                <a:solidFill>
                  <a:srgbClr val="504C49"/>
                </a:solidFill>
                <a:latin typeface="Platypi Medium" pitchFamily="34" charset="0"/>
                <a:ea typeface="Platypi Medium" pitchFamily="34" charset="-122"/>
                <a:cs typeface="Platypi Medium" pitchFamily="34" charset="-120"/>
              </a:rPr>
              <a:t>3</a:t>
            </a:r>
            <a:endParaRPr lang="en-US" sz="2550" dirty="0"/>
          </a:p>
        </p:txBody>
      </p:sp>
      <p:sp>
        <p:nvSpPr>
          <p:cNvPr id="18" name="Text 15"/>
          <p:cNvSpPr/>
          <p:nvPr/>
        </p:nvSpPr>
        <p:spPr>
          <a:xfrm>
            <a:off x="7602855" y="5872163"/>
            <a:ext cx="3365778" cy="343614"/>
          </a:xfrm>
          <a:prstGeom prst="rect">
            <a:avLst/>
          </a:prstGeom>
          <a:noFill/>
          <a:ln/>
        </p:spPr>
        <p:txBody>
          <a:bodyPr wrap="none" lIns="0" tIns="0" rIns="0" bIns="0" rtlCol="0" anchor="t"/>
          <a:lstStyle/>
          <a:p>
            <a:pPr algn="l" indent="0" marL="0">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Sospensione del Giudizio</a:t>
            </a:r>
            <a:endParaRPr lang="en-US" sz="2150" dirty="0"/>
          </a:p>
        </p:txBody>
      </p:sp>
      <p:sp>
        <p:nvSpPr>
          <p:cNvPr id="19" name="Text 16"/>
          <p:cNvSpPr/>
          <p:nvPr/>
        </p:nvSpPr>
        <p:spPr>
          <a:xfrm>
            <a:off x="7602855" y="6347698"/>
            <a:ext cx="6257925" cy="1055489"/>
          </a:xfrm>
          <a:prstGeom prst="rect">
            <a:avLst/>
          </a:prstGeom>
          <a:noFill/>
          <a:ln/>
        </p:spPr>
        <p:txBody>
          <a:bodyPr wrap="square" lIns="0" tIns="0" rIns="0" bIns="0" rtlCol="0" anchor="t"/>
          <a:lstStyle/>
          <a:p>
            <a:pPr algn="l" indent="0" marL="0">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Cartesio conclude che non possiamo fondare la conoscenza certa sulle percezioni. Dobbiamo cercare altrove la verità indubitabile.</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9893"/>
            <a:ext cx="6374487" cy="708779"/>
          </a:xfrm>
          <a:prstGeom prst="rect">
            <a:avLst/>
          </a:prstGeom>
          <a:noFill/>
          <a:ln/>
        </p:spPr>
        <p:txBody>
          <a:bodyPr wrap="non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L'Argomento del Sogno</a:t>
            </a:r>
            <a:endParaRPr lang="en-US" sz="4450" dirty="0"/>
          </a:p>
        </p:txBody>
      </p:sp>
      <p:sp>
        <p:nvSpPr>
          <p:cNvPr id="3" name="Text 1"/>
          <p:cNvSpPr/>
          <p:nvPr/>
        </p:nvSpPr>
        <p:spPr>
          <a:xfrm>
            <a:off x="793790" y="3275648"/>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01B18"/>
                </a:solidFill>
                <a:latin typeface="Platypi Medium" pitchFamily="34" charset="0"/>
                <a:ea typeface="Platypi Medium" pitchFamily="34" charset="-122"/>
                <a:cs typeface="Platypi Medium" pitchFamily="34" charset="-120"/>
              </a:rPr>
              <a:t>Il Dilemma Onirico</a:t>
            </a:r>
            <a:endParaRPr lang="en-US" sz="2200" dirty="0"/>
          </a:p>
        </p:txBody>
      </p:sp>
      <p:sp>
        <p:nvSpPr>
          <p:cNvPr id="4" name="Text 2"/>
          <p:cNvSpPr/>
          <p:nvPr/>
        </p:nvSpPr>
        <p:spPr>
          <a:xfrm>
            <a:off x="793790" y="3856792"/>
            <a:ext cx="3978116" cy="1814513"/>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Nel sogno, le esperienze appaiono reali. Percepiamo colori, forme e sensazioni vivide. Crediamo fermamente alla realtà di queste esperienze.</a:t>
            </a:r>
            <a:endParaRPr lang="en-US" sz="1750" dirty="0"/>
          </a:p>
        </p:txBody>
      </p:sp>
      <p:sp>
        <p:nvSpPr>
          <p:cNvPr id="5" name="Text 3"/>
          <p:cNvSpPr/>
          <p:nvPr/>
        </p:nvSpPr>
        <p:spPr>
          <a:xfrm>
            <a:off x="5332928" y="3275648"/>
            <a:ext cx="3978116" cy="708660"/>
          </a:xfrm>
          <a:prstGeom prst="rect">
            <a:avLst/>
          </a:prstGeom>
          <a:noFill/>
          <a:ln/>
        </p:spPr>
        <p:txBody>
          <a:bodyPr wrap="square" lIns="0" tIns="0" rIns="0" bIns="0" rtlCol="0" anchor="t"/>
          <a:lstStyle/>
          <a:p>
            <a:pPr indent="0" marL="0">
              <a:lnSpc>
                <a:spcPts val="2750"/>
              </a:lnSpc>
              <a:buNone/>
            </a:pPr>
            <a:r>
              <a:rPr lang="en-US" sz="2200" dirty="0">
                <a:solidFill>
                  <a:srgbClr val="201B18"/>
                </a:solidFill>
                <a:latin typeface="Platypi Medium" pitchFamily="34" charset="0"/>
                <a:ea typeface="Platypi Medium" pitchFamily="34" charset="-122"/>
                <a:cs typeface="Platypi Medium" pitchFamily="34" charset="-120"/>
              </a:rPr>
              <a:t>L'Impossibilità di Distinguere</a:t>
            </a:r>
            <a:endParaRPr lang="en-US" sz="2200" dirty="0"/>
          </a:p>
        </p:txBody>
      </p:sp>
      <p:sp>
        <p:nvSpPr>
          <p:cNvPr id="6" name="Text 4"/>
          <p:cNvSpPr/>
          <p:nvPr/>
        </p:nvSpPr>
        <p:spPr>
          <a:xfrm>
            <a:off x="5332928" y="4211122"/>
            <a:ext cx="3978116" cy="1814513"/>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Non esistono criteri sicuri per distinguere il sogno dalla veglia. Le esperienze oniriche possono apparire indistinguibili da quelle della vita desta.</a:t>
            </a:r>
            <a:endParaRPr lang="en-US" sz="1750" dirty="0"/>
          </a:p>
        </p:txBody>
      </p:sp>
      <p:sp>
        <p:nvSpPr>
          <p:cNvPr id="7" name="Text 5"/>
          <p:cNvSpPr/>
          <p:nvPr/>
        </p:nvSpPr>
        <p:spPr>
          <a:xfrm>
            <a:off x="9872067" y="3275648"/>
            <a:ext cx="3484959" cy="354330"/>
          </a:xfrm>
          <a:prstGeom prst="rect">
            <a:avLst/>
          </a:prstGeom>
          <a:noFill/>
          <a:ln/>
        </p:spPr>
        <p:txBody>
          <a:bodyPr wrap="none" lIns="0" tIns="0" rIns="0" bIns="0" rtlCol="0" anchor="t"/>
          <a:lstStyle/>
          <a:p>
            <a:pPr indent="0" marL="0">
              <a:lnSpc>
                <a:spcPts val="2750"/>
              </a:lnSpc>
              <a:buNone/>
            </a:pPr>
            <a:r>
              <a:rPr lang="en-US" sz="2200" dirty="0">
                <a:solidFill>
                  <a:srgbClr val="201B18"/>
                </a:solidFill>
                <a:latin typeface="Platypi Medium" pitchFamily="34" charset="0"/>
                <a:ea typeface="Platypi Medium" pitchFamily="34" charset="-122"/>
                <a:cs typeface="Platypi Medium" pitchFamily="34" charset="-120"/>
              </a:rPr>
              <a:t>La Conseguenza Radicale</a:t>
            </a:r>
            <a:endParaRPr lang="en-US" sz="2200" dirty="0"/>
          </a:p>
        </p:txBody>
      </p:sp>
      <p:sp>
        <p:nvSpPr>
          <p:cNvPr id="8" name="Text 6"/>
          <p:cNvSpPr/>
          <p:nvPr/>
        </p:nvSpPr>
        <p:spPr>
          <a:xfrm>
            <a:off x="9872067" y="3856792"/>
            <a:ext cx="3978116" cy="1451610"/>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Se non possiamo distinguere con certezza, dobbiamo dubitare di tutta l'esperienza sensibile. Anche il nostro corpo potrebbe essere illusorio.</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628668"/>
            <a:ext cx="8104346" cy="708779"/>
          </a:xfrm>
          <a:prstGeom prst="rect">
            <a:avLst/>
          </a:prstGeom>
          <a:noFill/>
          <a:ln/>
        </p:spPr>
        <p:txBody>
          <a:bodyPr wrap="non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Verità Matematiche e Dubbio</a:t>
            </a:r>
            <a:endParaRPr lang="en-US" sz="4450" dirty="0"/>
          </a:p>
        </p:txBody>
      </p:sp>
      <p:sp>
        <p:nvSpPr>
          <p:cNvPr id="4" name="Shape 1"/>
          <p:cNvSpPr/>
          <p:nvPr/>
        </p:nvSpPr>
        <p:spPr>
          <a:xfrm>
            <a:off x="793790" y="4677608"/>
            <a:ext cx="4196358" cy="2758559"/>
          </a:xfrm>
          <a:prstGeom prst="roundRect">
            <a:avLst>
              <a:gd name="adj" fmla="val 1233"/>
            </a:avLst>
          </a:prstGeom>
          <a:solidFill>
            <a:srgbClr val="F9F7F7"/>
          </a:solidFill>
          <a:ln/>
        </p:spPr>
      </p:sp>
      <p:sp>
        <p:nvSpPr>
          <p:cNvPr id="5" name="Text 2"/>
          <p:cNvSpPr/>
          <p:nvPr/>
        </p:nvSpPr>
        <p:spPr>
          <a:xfrm>
            <a:off x="1020604" y="490442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Apparente Certezza</a:t>
            </a:r>
            <a:endParaRPr lang="en-US" sz="2200" dirty="0"/>
          </a:p>
        </p:txBody>
      </p:sp>
      <p:sp>
        <p:nvSpPr>
          <p:cNvPr id="6" name="Text 3"/>
          <p:cNvSpPr/>
          <p:nvPr/>
        </p:nvSpPr>
        <p:spPr>
          <a:xfrm>
            <a:off x="1020604" y="5394841"/>
            <a:ext cx="3742730" cy="1451610"/>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Le verità matematiche sembrano indubitabili. "2+3=5" appare certo in ogni circostanza. Queste verità trascendono l'esperienza sensibile.</a:t>
            </a:r>
            <a:endParaRPr lang="en-US" sz="1750" dirty="0"/>
          </a:p>
        </p:txBody>
      </p:sp>
      <p:sp>
        <p:nvSpPr>
          <p:cNvPr id="7" name="Shape 4"/>
          <p:cNvSpPr/>
          <p:nvPr/>
        </p:nvSpPr>
        <p:spPr>
          <a:xfrm>
            <a:off x="5216962" y="4677608"/>
            <a:ext cx="4196358" cy="2758559"/>
          </a:xfrm>
          <a:prstGeom prst="roundRect">
            <a:avLst>
              <a:gd name="adj" fmla="val 1233"/>
            </a:avLst>
          </a:prstGeom>
          <a:solidFill>
            <a:srgbClr val="F9F7F7"/>
          </a:solidFill>
          <a:ln/>
        </p:spPr>
      </p:sp>
      <p:sp>
        <p:nvSpPr>
          <p:cNvPr id="8" name="Text 5"/>
          <p:cNvSpPr/>
          <p:nvPr/>
        </p:nvSpPr>
        <p:spPr>
          <a:xfrm>
            <a:off x="5443776" y="490442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Dubbio Iperbolico</a:t>
            </a:r>
            <a:endParaRPr lang="en-US" sz="2200" dirty="0"/>
          </a:p>
        </p:txBody>
      </p:sp>
      <p:sp>
        <p:nvSpPr>
          <p:cNvPr id="9" name="Text 6"/>
          <p:cNvSpPr/>
          <p:nvPr/>
        </p:nvSpPr>
        <p:spPr>
          <a:xfrm>
            <a:off x="5443776" y="5394841"/>
            <a:ext cx="3742730" cy="1814513"/>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Cartesio spinge il dubbio oltre ogni limite. Anche queste verità potrebbero essere illusorie. La nostra mente potrebbe essere ingannata.</a:t>
            </a:r>
            <a:endParaRPr lang="en-US" sz="1750" dirty="0"/>
          </a:p>
        </p:txBody>
      </p:sp>
      <p:sp>
        <p:nvSpPr>
          <p:cNvPr id="10" name="Shape 7"/>
          <p:cNvSpPr/>
          <p:nvPr/>
        </p:nvSpPr>
        <p:spPr>
          <a:xfrm>
            <a:off x="9640133" y="4677608"/>
            <a:ext cx="4196358" cy="2758559"/>
          </a:xfrm>
          <a:prstGeom prst="roundRect">
            <a:avLst>
              <a:gd name="adj" fmla="val 1233"/>
            </a:avLst>
          </a:prstGeom>
          <a:solidFill>
            <a:srgbClr val="F9F7F7"/>
          </a:solidFill>
          <a:ln/>
        </p:spPr>
      </p:sp>
      <p:sp>
        <p:nvSpPr>
          <p:cNvPr id="11" name="Text 8"/>
          <p:cNvSpPr/>
          <p:nvPr/>
        </p:nvSpPr>
        <p:spPr>
          <a:xfrm>
            <a:off x="9866948" y="4904423"/>
            <a:ext cx="3742730" cy="708660"/>
          </a:xfrm>
          <a:prstGeom prst="rect">
            <a:avLst/>
          </a:prstGeom>
          <a:noFill/>
          <a:ln/>
        </p:spPr>
        <p:txBody>
          <a:bodyPr wrap="square" lIns="0" tIns="0" rIns="0" bIns="0" rtlCol="0" anchor="t"/>
          <a:lstStyle/>
          <a:p>
            <a:pP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Il Problema del Fondamento</a:t>
            </a:r>
            <a:endParaRPr lang="en-US" sz="2200" dirty="0"/>
          </a:p>
        </p:txBody>
      </p:sp>
      <p:sp>
        <p:nvSpPr>
          <p:cNvPr id="12" name="Text 9"/>
          <p:cNvSpPr/>
          <p:nvPr/>
        </p:nvSpPr>
        <p:spPr>
          <a:xfrm>
            <a:off x="9866948" y="5749171"/>
            <a:ext cx="3742730" cy="1451610"/>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Se anche la matematica è dubitabile, quale certezza rimane? Il dubbio raggiunge qui la sua massima estensione.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51109"/>
            <a:ext cx="7485221" cy="708779"/>
          </a:xfrm>
          <a:prstGeom prst="rect">
            <a:avLst/>
          </a:prstGeom>
          <a:noFill/>
          <a:ln/>
        </p:spPr>
        <p:txBody>
          <a:bodyPr wrap="non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L'Ipotesi del Genio Maligno</a:t>
            </a:r>
            <a:endParaRPr lang="en-US" sz="4450" dirty="0"/>
          </a:p>
        </p:txBody>
      </p:sp>
      <p:sp>
        <p:nvSpPr>
          <p:cNvPr id="3" name="Text 1"/>
          <p:cNvSpPr/>
          <p:nvPr/>
        </p:nvSpPr>
        <p:spPr>
          <a:xfrm>
            <a:off x="1743789" y="3724989"/>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Entità Ingannatrice</a:t>
            </a:r>
            <a:endParaRPr lang="en-US" sz="2200" dirty="0"/>
          </a:p>
        </p:txBody>
      </p:sp>
      <p:sp>
        <p:nvSpPr>
          <p:cNvPr id="4" name="Text 2"/>
          <p:cNvSpPr/>
          <p:nvPr/>
        </p:nvSpPr>
        <p:spPr>
          <a:xfrm>
            <a:off x="793790" y="4215408"/>
            <a:ext cx="3785235" cy="1451610"/>
          </a:xfrm>
          <a:prstGeom prst="rect">
            <a:avLst/>
          </a:prstGeom>
          <a:noFill/>
          <a:ln/>
        </p:spPr>
        <p:txBody>
          <a:bodyPr wrap="square" lIns="0" tIns="0" rIns="0" bIns="0" rtlCol="0" anchor="t"/>
          <a:lstStyle/>
          <a:p>
            <a:pPr algn="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Cartesio immagina un essere potentissimo e malvagio. Questo genio si impegna sistematicamente a ingannare la mente umana.</a:t>
            </a:r>
            <a:endParaRPr lang="en-US" sz="1750" dirty="0"/>
          </a:p>
        </p:txBody>
      </p:sp>
      <p:pic>
        <p:nvPicPr>
          <p:cNvPr id="5" name="Image 0" descr="preencoded.png">    </p:cNvPr>
          <p:cNvPicPr>
            <a:picLocks noChangeAspect="1"/>
          </p:cNvPicPr>
          <p:nvPr/>
        </p:nvPicPr>
        <p:blipFill>
          <a:blip r:embed="rId1"/>
          <a:stretch>
            <a:fillRect/>
          </a:stretch>
        </p:blipFill>
        <p:spPr>
          <a:xfrm>
            <a:off x="5032653" y="2413516"/>
            <a:ext cx="4564975" cy="4564975"/>
          </a:xfrm>
          <a:prstGeom prst="rect">
            <a:avLst/>
          </a:prstGeom>
        </p:spPr>
      </p:pic>
      <p:sp>
        <p:nvSpPr>
          <p:cNvPr id="6" name="Text 3"/>
          <p:cNvSpPr/>
          <p:nvPr/>
        </p:nvSpPr>
        <p:spPr>
          <a:xfrm>
            <a:off x="5571411" y="4209098"/>
            <a:ext cx="339328" cy="424220"/>
          </a:xfrm>
          <a:prstGeom prst="rect">
            <a:avLst/>
          </a:prstGeom>
          <a:noFill/>
          <a:ln/>
        </p:spPr>
        <p:txBody>
          <a:bodyPr wrap="none" lIns="0" tIns="0" rIns="0" bIns="0" rtlCol="0" anchor="t"/>
          <a:lstStyle/>
          <a:p>
            <a:pPr indent="0" marL="0">
              <a:lnSpc>
                <a:spcPts val="4250"/>
              </a:lnSpc>
              <a:buNone/>
            </a:pPr>
            <a:r>
              <a:rPr lang="en-US" sz="2650" dirty="0">
                <a:solidFill>
                  <a:srgbClr val="504C49"/>
                </a:solidFill>
                <a:latin typeface="Platypi Medium" pitchFamily="34" charset="0"/>
                <a:ea typeface="Platypi Medium" pitchFamily="34" charset="-122"/>
                <a:cs typeface="Platypi Medium" pitchFamily="34" charset="-120"/>
              </a:rPr>
              <a:t>1</a:t>
            </a:r>
            <a:endParaRPr lang="en-US" sz="2650" dirty="0"/>
          </a:p>
        </p:txBody>
      </p:sp>
      <p:sp>
        <p:nvSpPr>
          <p:cNvPr id="7" name="Text 4"/>
          <p:cNvSpPr/>
          <p:nvPr/>
        </p:nvSpPr>
        <p:spPr>
          <a:xfrm>
            <a:off x="9937790" y="249864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Inganno Universale</a:t>
            </a:r>
            <a:endParaRPr lang="en-US" sz="2200" dirty="0"/>
          </a:p>
        </p:txBody>
      </p:sp>
      <p:sp>
        <p:nvSpPr>
          <p:cNvPr id="8" name="Text 5"/>
          <p:cNvSpPr/>
          <p:nvPr/>
        </p:nvSpPr>
        <p:spPr>
          <a:xfrm>
            <a:off x="9937790" y="2989064"/>
            <a:ext cx="3898821" cy="1451610"/>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Ogni nostra credenza potrebbe essere falsa. Il genio maligno potrebbe creare illusioni perfette. Nulla sarebbe come appare.</a:t>
            </a:r>
            <a:endParaRPr lang="en-US" sz="1750" dirty="0"/>
          </a:p>
        </p:txBody>
      </p:sp>
      <p:pic>
        <p:nvPicPr>
          <p:cNvPr id="9" name="Image 1" descr="preencoded.png">    </p:cNvPr>
          <p:cNvPicPr>
            <a:picLocks noChangeAspect="1"/>
          </p:cNvPicPr>
          <p:nvPr/>
        </p:nvPicPr>
        <p:blipFill>
          <a:blip r:embed="rId2"/>
          <a:stretch>
            <a:fillRect/>
          </a:stretch>
        </p:blipFill>
        <p:spPr>
          <a:xfrm>
            <a:off x="5032653" y="2413516"/>
            <a:ext cx="4564975" cy="4564975"/>
          </a:xfrm>
          <a:prstGeom prst="rect">
            <a:avLst/>
          </a:prstGeom>
        </p:spPr>
      </p:pic>
      <p:sp>
        <p:nvSpPr>
          <p:cNvPr id="10" name="Text 6"/>
          <p:cNvSpPr/>
          <p:nvPr/>
        </p:nvSpPr>
        <p:spPr>
          <a:xfrm>
            <a:off x="8170307" y="3258026"/>
            <a:ext cx="339328" cy="424220"/>
          </a:xfrm>
          <a:prstGeom prst="rect">
            <a:avLst/>
          </a:prstGeom>
          <a:noFill/>
          <a:ln/>
        </p:spPr>
        <p:txBody>
          <a:bodyPr wrap="none" lIns="0" tIns="0" rIns="0" bIns="0" rtlCol="0" anchor="t"/>
          <a:lstStyle/>
          <a:p>
            <a:pPr indent="0" marL="0">
              <a:lnSpc>
                <a:spcPts val="4250"/>
              </a:lnSpc>
              <a:buNone/>
            </a:pPr>
            <a:r>
              <a:rPr lang="en-US" sz="2650" dirty="0">
                <a:solidFill>
                  <a:srgbClr val="504C49"/>
                </a:solidFill>
                <a:latin typeface="Platypi Medium" pitchFamily="34" charset="0"/>
                <a:ea typeface="Platypi Medium" pitchFamily="34" charset="-122"/>
                <a:cs typeface="Platypi Medium" pitchFamily="34" charset="-120"/>
              </a:rPr>
              <a:t>2</a:t>
            </a:r>
            <a:endParaRPr lang="en-US" sz="2650" dirty="0"/>
          </a:p>
        </p:txBody>
      </p:sp>
      <p:sp>
        <p:nvSpPr>
          <p:cNvPr id="11" name="Text 7"/>
          <p:cNvSpPr/>
          <p:nvPr/>
        </p:nvSpPr>
        <p:spPr>
          <a:xfrm>
            <a:off x="9937790" y="4951214"/>
            <a:ext cx="3318034"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Dubbio Metodico Totale</a:t>
            </a:r>
            <a:endParaRPr lang="en-US" sz="2200" dirty="0"/>
          </a:p>
        </p:txBody>
      </p:sp>
      <p:sp>
        <p:nvSpPr>
          <p:cNvPr id="12" name="Text 8"/>
          <p:cNvSpPr/>
          <p:nvPr/>
        </p:nvSpPr>
        <p:spPr>
          <a:xfrm>
            <a:off x="9937790" y="5441633"/>
            <a:ext cx="3898821" cy="1451610"/>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Questa ipotesi rappresenta il culmine del dubbio cartesiano. Nessuna conoscenza precedente resiste a questa prova.</a:t>
            </a:r>
            <a:endParaRPr lang="en-US" sz="1750" dirty="0"/>
          </a:p>
        </p:txBody>
      </p:sp>
      <p:pic>
        <p:nvPicPr>
          <p:cNvPr id="13" name="Image 2" descr="preencoded.png">    </p:cNvPr>
          <p:cNvPicPr>
            <a:picLocks noChangeAspect="1"/>
          </p:cNvPicPr>
          <p:nvPr/>
        </p:nvPicPr>
        <p:blipFill>
          <a:blip r:embed="rId3"/>
          <a:stretch>
            <a:fillRect/>
          </a:stretch>
        </p:blipFill>
        <p:spPr>
          <a:xfrm>
            <a:off x="5032653" y="2413516"/>
            <a:ext cx="4564975" cy="4564975"/>
          </a:xfrm>
          <a:prstGeom prst="rect">
            <a:avLst/>
          </a:prstGeom>
        </p:spPr>
      </p:pic>
      <p:sp>
        <p:nvSpPr>
          <p:cNvPr id="14" name="Text 9"/>
          <p:cNvSpPr/>
          <p:nvPr/>
        </p:nvSpPr>
        <p:spPr>
          <a:xfrm>
            <a:off x="7694533" y="5984200"/>
            <a:ext cx="339328" cy="424220"/>
          </a:xfrm>
          <a:prstGeom prst="rect">
            <a:avLst/>
          </a:prstGeom>
          <a:noFill/>
          <a:ln/>
        </p:spPr>
        <p:txBody>
          <a:bodyPr wrap="none" lIns="0" tIns="0" rIns="0" bIns="0" rtlCol="0" anchor="t"/>
          <a:lstStyle/>
          <a:p>
            <a:pPr indent="0" marL="0">
              <a:lnSpc>
                <a:spcPts val="4250"/>
              </a:lnSpc>
              <a:buNone/>
            </a:pPr>
            <a:r>
              <a:rPr lang="en-US" sz="2650" dirty="0">
                <a:solidFill>
                  <a:srgbClr val="504C49"/>
                </a:solidFill>
                <a:latin typeface="Platypi Medium" pitchFamily="34" charset="0"/>
                <a:ea typeface="Platypi Medium" pitchFamily="34" charset="-122"/>
                <a:cs typeface="Platypi Medium" pitchFamily="34" charset="-120"/>
              </a:rPr>
              <a:t>3</a:t>
            </a:r>
            <a:endParaRPr lang="en-US" sz="2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421136"/>
          </a:xfrm>
          <a:prstGeom prst="rect">
            <a:avLst/>
          </a:prstGeom>
        </p:spPr>
      </p:pic>
      <p:sp>
        <p:nvSpPr>
          <p:cNvPr id="3" name="Text 0"/>
          <p:cNvSpPr/>
          <p:nvPr/>
        </p:nvSpPr>
        <p:spPr>
          <a:xfrm>
            <a:off x="677823" y="3134201"/>
            <a:ext cx="12536924" cy="605195"/>
          </a:xfrm>
          <a:prstGeom prst="rect">
            <a:avLst/>
          </a:prstGeom>
          <a:noFill/>
          <a:ln/>
        </p:spPr>
        <p:txBody>
          <a:bodyPr wrap="none" lIns="0" tIns="0" rIns="0" bIns="0" rtlCol="0" anchor="t"/>
          <a:lstStyle/>
          <a:p>
            <a:pPr indent="0" marL="0">
              <a:lnSpc>
                <a:spcPts val="4750"/>
              </a:lnSpc>
              <a:buNone/>
            </a:pPr>
            <a:r>
              <a:rPr lang="en-US" sz="3800" dirty="0">
                <a:solidFill>
                  <a:srgbClr val="201B18"/>
                </a:solidFill>
                <a:latin typeface="Platypi Medium" pitchFamily="34" charset="0"/>
                <a:ea typeface="Platypi Medium" pitchFamily="34" charset="-122"/>
                <a:cs typeface="Platypi Medium" pitchFamily="34" charset="-120"/>
              </a:rPr>
              <a:t>La Struttura Argomentativa della Prima Meditazione</a:t>
            </a:r>
            <a:endParaRPr lang="en-US" sz="3800" dirty="0"/>
          </a:p>
        </p:txBody>
      </p:sp>
      <p:pic>
        <p:nvPicPr>
          <p:cNvPr id="4" name="Image 1" descr="preencoded.png">    </p:cNvPr>
          <p:cNvPicPr>
            <a:picLocks noChangeAspect="1"/>
          </p:cNvPicPr>
          <p:nvPr/>
        </p:nvPicPr>
        <p:blipFill>
          <a:blip r:embed="rId2"/>
          <a:stretch>
            <a:fillRect/>
          </a:stretch>
        </p:blipFill>
        <p:spPr>
          <a:xfrm>
            <a:off x="677823" y="4029908"/>
            <a:ext cx="968454" cy="1162169"/>
          </a:xfrm>
          <a:prstGeom prst="rect">
            <a:avLst/>
          </a:prstGeom>
        </p:spPr>
      </p:pic>
      <p:sp>
        <p:nvSpPr>
          <p:cNvPr id="5" name="Text 1"/>
          <p:cNvSpPr/>
          <p:nvPr/>
        </p:nvSpPr>
        <p:spPr>
          <a:xfrm>
            <a:off x="1936790" y="4223504"/>
            <a:ext cx="2421136" cy="302657"/>
          </a:xfrm>
          <a:prstGeom prst="rect">
            <a:avLst/>
          </a:prstGeom>
          <a:noFill/>
          <a:ln/>
        </p:spPr>
        <p:txBody>
          <a:bodyPr wrap="none" lIns="0" tIns="0" rIns="0" bIns="0" rtlCol="0" anchor="t"/>
          <a:lstStyle/>
          <a:p>
            <a:pPr algn="l" indent="0" marL="0">
              <a:lnSpc>
                <a:spcPts val="2350"/>
              </a:lnSpc>
              <a:buNone/>
            </a:pPr>
            <a:r>
              <a:rPr lang="en-US" sz="1900" dirty="0">
                <a:solidFill>
                  <a:srgbClr val="504C49"/>
                </a:solidFill>
                <a:latin typeface="Platypi Medium" pitchFamily="34" charset="0"/>
                <a:ea typeface="Platypi Medium" pitchFamily="34" charset="-122"/>
                <a:cs typeface="Platypi Medium" pitchFamily="34" charset="-120"/>
              </a:rPr>
              <a:t>Dubbio sui Sensi</a:t>
            </a:r>
            <a:endParaRPr lang="en-US" sz="1900" dirty="0"/>
          </a:p>
        </p:txBody>
      </p:sp>
      <p:sp>
        <p:nvSpPr>
          <p:cNvPr id="6" name="Text 2"/>
          <p:cNvSpPr/>
          <p:nvPr/>
        </p:nvSpPr>
        <p:spPr>
          <a:xfrm>
            <a:off x="1936790" y="4642366"/>
            <a:ext cx="12015788" cy="309920"/>
          </a:xfrm>
          <a:prstGeom prst="rect">
            <a:avLst/>
          </a:prstGeom>
          <a:noFill/>
          <a:ln/>
        </p:spPr>
        <p:txBody>
          <a:bodyPr wrap="none" lIns="0" tIns="0" rIns="0" bIns="0" rtlCol="0" anchor="t"/>
          <a:lstStyle/>
          <a:p>
            <a:pPr algn="l" indent="0" marL="0">
              <a:lnSpc>
                <a:spcPts val="2400"/>
              </a:lnSpc>
              <a:buNone/>
            </a:pPr>
            <a:r>
              <a:rPr lang="en-US" sz="1500" dirty="0">
                <a:solidFill>
                  <a:srgbClr val="504C49"/>
                </a:solidFill>
                <a:latin typeface="Source Serif Pro" pitchFamily="34" charset="0"/>
                <a:ea typeface="Source Serif Pro" pitchFamily="34" charset="-122"/>
                <a:cs typeface="Source Serif Pro" pitchFamily="34" charset="-120"/>
              </a:rPr>
              <a:t>Cartesio inizia con l'osservazione delle illusioni percettive. Questo primo livello di dubbio è accessibile all'esperienza comune.</a:t>
            </a:r>
            <a:endParaRPr lang="en-US" sz="1500" dirty="0"/>
          </a:p>
        </p:txBody>
      </p:sp>
      <p:pic>
        <p:nvPicPr>
          <p:cNvPr id="7" name="Image 2" descr="preencoded.png">    </p:cNvPr>
          <p:cNvPicPr>
            <a:picLocks noChangeAspect="1"/>
          </p:cNvPicPr>
          <p:nvPr/>
        </p:nvPicPr>
        <p:blipFill>
          <a:blip r:embed="rId3"/>
          <a:stretch>
            <a:fillRect/>
          </a:stretch>
        </p:blipFill>
        <p:spPr>
          <a:xfrm>
            <a:off x="677823" y="5192078"/>
            <a:ext cx="968454" cy="1162169"/>
          </a:xfrm>
          <a:prstGeom prst="rect">
            <a:avLst/>
          </a:prstGeom>
        </p:spPr>
      </p:pic>
      <p:sp>
        <p:nvSpPr>
          <p:cNvPr id="8" name="Text 3"/>
          <p:cNvSpPr/>
          <p:nvPr/>
        </p:nvSpPr>
        <p:spPr>
          <a:xfrm>
            <a:off x="1936790" y="5385673"/>
            <a:ext cx="2421136" cy="302657"/>
          </a:xfrm>
          <a:prstGeom prst="rect">
            <a:avLst/>
          </a:prstGeom>
          <a:noFill/>
          <a:ln/>
        </p:spPr>
        <p:txBody>
          <a:bodyPr wrap="none" lIns="0" tIns="0" rIns="0" bIns="0" rtlCol="0" anchor="t"/>
          <a:lstStyle/>
          <a:p>
            <a:pPr algn="l" indent="0" marL="0">
              <a:lnSpc>
                <a:spcPts val="2350"/>
              </a:lnSpc>
              <a:buNone/>
            </a:pPr>
            <a:r>
              <a:rPr lang="en-US" sz="1900" dirty="0">
                <a:solidFill>
                  <a:srgbClr val="504C49"/>
                </a:solidFill>
                <a:latin typeface="Platypi Medium" pitchFamily="34" charset="0"/>
                <a:ea typeface="Platypi Medium" pitchFamily="34" charset="-122"/>
                <a:cs typeface="Platypi Medium" pitchFamily="34" charset="-120"/>
              </a:rPr>
              <a:t>Dubbio sul Reale</a:t>
            </a:r>
            <a:endParaRPr lang="en-US" sz="1900" dirty="0"/>
          </a:p>
        </p:txBody>
      </p:sp>
      <p:sp>
        <p:nvSpPr>
          <p:cNvPr id="9" name="Text 4"/>
          <p:cNvSpPr/>
          <p:nvPr/>
        </p:nvSpPr>
        <p:spPr>
          <a:xfrm>
            <a:off x="1936790" y="5804535"/>
            <a:ext cx="12015788" cy="309920"/>
          </a:xfrm>
          <a:prstGeom prst="rect">
            <a:avLst/>
          </a:prstGeom>
          <a:noFill/>
          <a:ln/>
        </p:spPr>
        <p:txBody>
          <a:bodyPr wrap="none" lIns="0" tIns="0" rIns="0" bIns="0" rtlCol="0" anchor="t"/>
          <a:lstStyle/>
          <a:p>
            <a:pPr algn="l" indent="0" marL="0">
              <a:lnSpc>
                <a:spcPts val="2400"/>
              </a:lnSpc>
              <a:buNone/>
            </a:pPr>
            <a:r>
              <a:rPr lang="en-US" sz="1500" dirty="0">
                <a:solidFill>
                  <a:srgbClr val="504C49"/>
                </a:solidFill>
                <a:latin typeface="Source Serif Pro" pitchFamily="34" charset="0"/>
                <a:ea typeface="Source Serif Pro" pitchFamily="34" charset="-122"/>
                <a:cs typeface="Source Serif Pro" pitchFamily="34" charset="-120"/>
              </a:rPr>
              <a:t>Prosegue con l'argomento del sogno. Mette in discussione la realtà dell'esperienza quotidiana. Colpisce le certezze immediate.</a:t>
            </a:r>
            <a:endParaRPr lang="en-US" sz="1500" dirty="0"/>
          </a:p>
        </p:txBody>
      </p:sp>
      <p:pic>
        <p:nvPicPr>
          <p:cNvPr id="10" name="Image 3" descr="preencoded.png">    </p:cNvPr>
          <p:cNvPicPr>
            <a:picLocks noChangeAspect="1"/>
          </p:cNvPicPr>
          <p:nvPr/>
        </p:nvPicPr>
        <p:blipFill>
          <a:blip r:embed="rId4"/>
          <a:stretch>
            <a:fillRect/>
          </a:stretch>
        </p:blipFill>
        <p:spPr>
          <a:xfrm>
            <a:off x="677823" y="6354247"/>
            <a:ext cx="968454" cy="1162169"/>
          </a:xfrm>
          <a:prstGeom prst="rect">
            <a:avLst/>
          </a:prstGeom>
        </p:spPr>
      </p:pic>
      <p:sp>
        <p:nvSpPr>
          <p:cNvPr id="11" name="Text 5"/>
          <p:cNvSpPr/>
          <p:nvPr/>
        </p:nvSpPr>
        <p:spPr>
          <a:xfrm>
            <a:off x="1936790" y="6547842"/>
            <a:ext cx="3092768" cy="302657"/>
          </a:xfrm>
          <a:prstGeom prst="rect">
            <a:avLst/>
          </a:prstGeom>
          <a:noFill/>
          <a:ln/>
        </p:spPr>
        <p:txBody>
          <a:bodyPr wrap="none" lIns="0" tIns="0" rIns="0" bIns="0" rtlCol="0" anchor="t"/>
          <a:lstStyle/>
          <a:p>
            <a:pPr algn="l" indent="0" marL="0">
              <a:lnSpc>
                <a:spcPts val="2350"/>
              </a:lnSpc>
              <a:buNone/>
            </a:pPr>
            <a:r>
              <a:rPr lang="en-US" sz="1900" dirty="0">
                <a:solidFill>
                  <a:srgbClr val="504C49"/>
                </a:solidFill>
                <a:latin typeface="Platypi Medium" pitchFamily="34" charset="0"/>
                <a:ea typeface="Platypi Medium" pitchFamily="34" charset="-122"/>
                <a:cs typeface="Platypi Medium" pitchFamily="34" charset="-120"/>
              </a:rPr>
              <a:t>Dubbio sulle Verità Eterne</a:t>
            </a:r>
            <a:endParaRPr lang="en-US" sz="1900" dirty="0"/>
          </a:p>
        </p:txBody>
      </p:sp>
      <p:sp>
        <p:nvSpPr>
          <p:cNvPr id="12" name="Text 6"/>
          <p:cNvSpPr/>
          <p:nvPr/>
        </p:nvSpPr>
        <p:spPr>
          <a:xfrm>
            <a:off x="1936790" y="6966704"/>
            <a:ext cx="12015788" cy="309920"/>
          </a:xfrm>
          <a:prstGeom prst="rect">
            <a:avLst/>
          </a:prstGeom>
          <a:noFill/>
          <a:ln/>
        </p:spPr>
        <p:txBody>
          <a:bodyPr wrap="none" lIns="0" tIns="0" rIns="0" bIns="0" rtlCol="0" anchor="t"/>
          <a:lstStyle/>
          <a:p>
            <a:pPr algn="l" indent="0" marL="0">
              <a:lnSpc>
                <a:spcPts val="2400"/>
              </a:lnSpc>
              <a:buNone/>
            </a:pPr>
            <a:r>
              <a:rPr lang="en-US" sz="1500" dirty="0">
                <a:solidFill>
                  <a:srgbClr val="504C49"/>
                </a:solidFill>
                <a:latin typeface="Source Serif Pro" pitchFamily="34" charset="0"/>
                <a:ea typeface="Source Serif Pro" pitchFamily="34" charset="-122"/>
                <a:cs typeface="Source Serif Pro" pitchFamily="34" charset="-120"/>
              </a:rPr>
              <a:t>Conclude con l'ipotesi del genio maligno. Raggiunge le verità matematiche. Nulla resiste a questo attacco.</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75216" y="610314"/>
            <a:ext cx="9186029" cy="692110"/>
          </a:xfrm>
          <a:prstGeom prst="rect">
            <a:avLst/>
          </a:prstGeom>
          <a:noFill/>
          <a:ln/>
        </p:spPr>
        <p:txBody>
          <a:bodyPr wrap="none" lIns="0" tIns="0" rIns="0" bIns="0" rtlCol="0" anchor="t"/>
          <a:lstStyle/>
          <a:p>
            <a:pPr indent="0" marL="0">
              <a:lnSpc>
                <a:spcPts val="5450"/>
              </a:lnSpc>
              <a:buNone/>
            </a:pPr>
            <a:r>
              <a:rPr lang="en-US" sz="4350" dirty="0">
                <a:solidFill>
                  <a:srgbClr val="201B18"/>
                </a:solidFill>
                <a:latin typeface="Platypi Medium" pitchFamily="34" charset="0"/>
                <a:ea typeface="Platypi Medium" pitchFamily="34" charset="-122"/>
                <a:cs typeface="Platypi Medium" pitchFamily="34" charset="-120"/>
              </a:rPr>
              <a:t>La Finalità Costruttiva del Dubbio</a:t>
            </a:r>
            <a:endParaRPr lang="en-US" sz="4350" dirty="0"/>
          </a:p>
        </p:txBody>
      </p:sp>
      <p:pic>
        <p:nvPicPr>
          <p:cNvPr id="3" name="Image 0" descr="preencoded.png">    </p:cNvPr>
          <p:cNvPicPr>
            <a:picLocks noChangeAspect="1"/>
          </p:cNvPicPr>
          <p:nvPr/>
        </p:nvPicPr>
        <p:blipFill>
          <a:blip r:embed="rId1"/>
          <a:stretch>
            <a:fillRect/>
          </a:stretch>
        </p:blipFill>
        <p:spPr>
          <a:xfrm>
            <a:off x="3235881" y="1745337"/>
            <a:ext cx="1618536" cy="1276112"/>
          </a:xfrm>
          <a:prstGeom prst="rect">
            <a:avLst/>
          </a:prstGeom>
        </p:spPr>
      </p:pic>
      <p:sp>
        <p:nvSpPr>
          <p:cNvPr id="4" name="Text 1"/>
          <p:cNvSpPr/>
          <p:nvPr/>
        </p:nvSpPr>
        <p:spPr>
          <a:xfrm>
            <a:off x="3889296" y="2346841"/>
            <a:ext cx="311468" cy="389334"/>
          </a:xfrm>
          <a:prstGeom prst="rect">
            <a:avLst/>
          </a:prstGeom>
          <a:noFill/>
          <a:ln/>
        </p:spPr>
        <p:txBody>
          <a:bodyPr wrap="none" lIns="0" tIns="0" rIns="0" bIns="0" rtlCol="0" anchor="t"/>
          <a:lstStyle/>
          <a:p>
            <a:pPr algn="ctr" indent="0" marL="0">
              <a:lnSpc>
                <a:spcPts val="3900"/>
              </a:lnSpc>
              <a:buNone/>
            </a:pPr>
            <a:r>
              <a:rPr lang="en-US" sz="2450" dirty="0">
                <a:solidFill>
                  <a:srgbClr val="504C49"/>
                </a:solidFill>
                <a:latin typeface="Platypi Medium" pitchFamily="34" charset="0"/>
                <a:ea typeface="Platypi Medium" pitchFamily="34" charset="-122"/>
                <a:cs typeface="Platypi Medium" pitchFamily="34" charset="-120"/>
              </a:rPr>
              <a:t>1</a:t>
            </a:r>
            <a:endParaRPr lang="en-US" sz="2450" dirty="0"/>
          </a:p>
        </p:txBody>
      </p:sp>
      <p:sp>
        <p:nvSpPr>
          <p:cNvPr id="5" name="Text 2"/>
          <p:cNvSpPr/>
          <p:nvPr/>
        </p:nvSpPr>
        <p:spPr>
          <a:xfrm>
            <a:off x="5075873" y="1966793"/>
            <a:ext cx="2768679" cy="345996"/>
          </a:xfrm>
          <a:prstGeom prst="rect">
            <a:avLst/>
          </a:prstGeom>
          <a:noFill/>
          <a:ln/>
        </p:spPr>
        <p:txBody>
          <a:bodyPr wrap="none" lIns="0" tIns="0" rIns="0" bIns="0" rtlCol="0" anchor="t"/>
          <a:lstStyle/>
          <a:p>
            <a:pPr algn="l" indent="0" marL="0">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Certezza Assoluta</a:t>
            </a:r>
            <a:endParaRPr lang="en-US" sz="2150" dirty="0"/>
          </a:p>
        </p:txBody>
      </p:sp>
      <p:sp>
        <p:nvSpPr>
          <p:cNvPr id="6" name="Text 3"/>
          <p:cNvSpPr/>
          <p:nvPr/>
        </p:nvSpPr>
        <p:spPr>
          <a:xfrm>
            <a:off x="5075873" y="2445663"/>
            <a:ext cx="3794403" cy="354330"/>
          </a:xfrm>
          <a:prstGeom prst="rect">
            <a:avLst/>
          </a:prstGeom>
          <a:noFill/>
          <a:ln/>
        </p:spPr>
        <p:txBody>
          <a:bodyPr wrap="none" lIns="0" tIns="0" rIns="0" bIns="0" rtlCol="0" anchor="t"/>
          <a:lstStyle/>
          <a:p>
            <a:pPr algn="l" indent="0" marL="0">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Obiettivo finale del percorso filosofico</a:t>
            </a:r>
            <a:endParaRPr lang="en-US" sz="1700" dirty="0"/>
          </a:p>
        </p:txBody>
      </p:sp>
      <p:sp>
        <p:nvSpPr>
          <p:cNvPr id="7" name="Shape 4"/>
          <p:cNvSpPr/>
          <p:nvPr/>
        </p:nvSpPr>
        <p:spPr>
          <a:xfrm>
            <a:off x="4909780" y="3033832"/>
            <a:ext cx="8890040" cy="15240"/>
          </a:xfrm>
          <a:prstGeom prst="roundRect">
            <a:avLst>
              <a:gd name="adj" fmla="val 218008"/>
            </a:avLst>
          </a:prstGeom>
          <a:solidFill>
            <a:srgbClr val="D8D4D4"/>
          </a:solidFill>
          <a:ln/>
        </p:spPr>
      </p:sp>
      <p:pic>
        <p:nvPicPr>
          <p:cNvPr id="8" name="Image 1" descr="preencoded.png">    </p:cNvPr>
          <p:cNvPicPr>
            <a:picLocks noChangeAspect="1"/>
          </p:cNvPicPr>
          <p:nvPr/>
        </p:nvPicPr>
        <p:blipFill>
          <a:blip r:embed="rId2"/>
          <a:stretch>
            <a:fillRect/>
          </a:stretch>
        </p:blipFill>
        <p:spPr>
          <a:xfrm>
            <a:off x="2426494" y="3076813"/>
            <a:ext cx="3237190" cy="1276112"/>
          </a:xfrm>
          <a:prstGeom prst="rect">
            <a:avLst/>
          </a:prstGeom>
        </p:spPr>
      </p:pic>
      <p:sp>
        <p:nvSpPr>
          <p:cNvPr id="9" name="Text 5"/>
          <p:cNvSpPr/>
          <p:nvPr/>
        </p:nvSpPr>
        <p:spPr>
          <a:xfrm>
            <a:off x="3889296" y="3520202"/>
            <a:ext cx="311468" cy="389334"/>
          </a:xfrm>
          <a:prstGeom prst="rect">
            <a:avLst/>
          </a:prstGeom>
          <a:noFill/>
          <a:ln/>
        </p:spPr>
        <p:txBody>
          <a:bodyPr wrap="none" lIns="0" tIns="0" rIns="0" bIns="0" rtlCol="0" anchor="t"/>
          <a:lstStyle/>
          <a:p>
            <a:pPr algn="ctr" indent="0" marL="0">
              <a:lnSpc>
                <a:spcPts val="3900"/>
              </a:lnSpc>
              <a:buNone/>
            </a:pPr>
            <a:r>
              <a:rPr lang="en-US" sz="2450" dirty="0">
                <a:solidFill>
                  <a:srgbClr val="504C49"/>
                </a:solidFill>
                <a:latin typeface="Platypi Medium" pitchFamily="34" charset="0"/>
                <a:ea typeface="Platypi Medium" pitchFamily="34" charset="-122"/>
                <a:cs typeface="Platypi Medium" pitchFamily="34" charset="-120"/>
              </a:rPr>
              <a:t>2</a:t>
            </a:r>
            <a:endParaRPr lang="en-US" sz="2450" dirty="0"/>
          </a:p>
        </p:txBody>
      </p:sp>
      <p:sp>
        <p:nvSpPr>
          <p:cNvPr id="10" name="Text 6"/>
          <p:cNvSpPr/>
          <p:nvPr/>
        </p:nvSpPr>
        <p:spPr>
          <a:xfrm>
            <a:off x="5885140" y="3298269"/>
            <a:ext cx="3423999" cy="345996"/>
          </a:xfrm>
          <a:prstGeom prst="rect">
            <a:avLst/>
          </a:prstGeom>
          <a:noFill/>
          <a:ln/>
        </p:spPr>
        <p:txBody>
          <a:bodyPr wrap="none" lIns="0" tIns="0" rIns="0" bIns="0" rtlCol="0" anchor="t"/>
          <a:lstStyle/>
          <a:p>
            <a:pPr algn="l" indent="0" marL="0">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Fondamento Indubitabile</a:t>
            </a:r>
            <a:endParaRPr lang="en-US" sz="2150" dirty="0"/>
          </a:p>
        </p:txBody>
      </p:sp>
      <p:sp>
        <p:nvSpPr>
          <p:cNvPr id="11" name="Text 7"/>
          <p:cNvSpPr/>
          <p:nvPr/>
        </p:nvSpPr>
        <p:spPr>
          <a:xfrm>
            <a:off x="5885140" y="3777139"/>
            <a:ext cx="3562707" cy="354330"/>
          </a:xfrm>
          <a:prstGeom prst="rect">
            <a:avLst/>
          </a:prstGeom>
          <a:noFill/>
          <a:ln/>
        </p:spPr>
        <p:txBody>
          <a:bodyPr wrap="none" lIns="0" tIns="0" rIns="0" bIns="0" rtlCol="0" anchor="t"/>
          <a:lstStyle/>
          <a:p>
            <a:pPr algn="l" indent="0" marL="0">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Principio primo resistente al dubbio</a:t>
            </a:r>
            <a:endParaRPr lang="en-US" sz="1700" dirty="0"/>
          </a:p>
        </p:txBody>
      </p:sp>
      <p:sp>
        <p:nvSpPr>
          <p:cNvPr id="12" name="Shape 8"/>
          <p:cNvSpPr/>
          <p:nvPr/>
        </p:nvSpPr>
        <p:spPr>
          <a:xfrm>
            <a:off x="5719048" y="4365308"/>
            <a:ext cx="8080772" cy="15240"/>
          </a:xfrm>
          <a:prstGeom prst="roundRect">
            <a:avLst>
              <a:gd name="adj" fmla="val 218008"/>
            </a:avLst>
          </a:prstGeom>
          <a:solidFill>
            <a:srgbClr val="D8D4D4"/>
          </a:solidFill>
          <a:ln/>
        </p:spPr>
      </p:sp>
      <p:pic>
        <p:nvPicPr>
          <p:cNvPr id="13" name="Image 2" descr="preencoded.png">    </p:cNvPr>
          <p:cNvPicPr>
            <a:picLocks noChangeAspect="1"/>
          </p:cNvPicPr>
          <p:nvPr/>
        </p:nvPicPr>
        <p:blipFill>
          <a:blip r:embed="rId3"/>
          <a:stretch>
            <a:fillRect/>
          </a:stretch>
        </p:blipFill>
        <p:spPr>
          <a:xfrm>
            <a:off x="1617226" y="4408289"/>
            <a:ext cx="4855845" cy="1276112"/>
          </a:xfrm>
          <a:prstGeom prst="rect">
            <a:avLst/>
          </a:prstGeom>
        </p:spPr>
      </p:pic>
      <p:sp>
        <p:nvSpPr>
          <p:cNvPr id="14" name="Text 9"/>
          <p:cNvSpPr/>
          <p:nvPr/>
        </p:nvSpPr>
        <p:spPr>
          <a:xfrm>
            <a:off x="3889296" y="4851678"/>
            <a:ext cx="311468" cy="389334"/>
          </a:xfrm>
          <a:prstGeom prst="rect">
            <a:avLst/>
          </a:prstGeom>
          <a:noFill/>
          <a:ln/>
        </p:spPr>
        <p:txBody>
          <a:bodyPr wrap="none" lIns="0" tIns="0" rIns="0" bIns="0" rtlCol="0" anchor="t"/>
          <a:lstStyle/>
          <a:p>
            <a:pPr algn="ctr" indent="0" marL="0">
              <a:lnSpc>
                <a:spcPts val="3900"/>
              </a:lnSpc>
              <a:buNone/>
            </a:pPr>
            <a:r>
              <a:rPr lang="en-US" sz="2450" dirty="0">
                <a:solidFill>
                  <a:srgbClr val="504C49"/>
                </a:solidFill>
                <a:latin typeface="Platypi Medium" pitchFamily="34" charset="0"/>
                <a:ea typeface="Platypi Medium" pitchFamily="34" charset="-122"/>
                <a:cs typeface="Platypi Medium" pitchFamily="34" charset="-120"/>
              </a:rPr>
              <a:t>3</a:t>
            </a:r>
            <a:endParaRPr lang="en-US" sz="2450" dirty="0"/>
          </a:p>
        </p:txBody>
      </p:sp>
      <p:sp>
        <p:nvSpPr>
          <p:cNvPr id="15" name="Text 10"/>
          <p:cNvSpPr/>
          <p:nvPr/>
        </p:nvSpPr>
        <p:spPr>
          <a:xfrm>
            <a:off x="6694527" y="4629745"/>
            <a:ext cx="4116705" cy="345996"/>
          </a:xfrm>
          <a:prstGeom prst="rect">
            <a:avLst/>
          </a:prstGeom>
          <a:noFill/>
          <a:ln/>
        </p:spPr>
        <p:txBody>
          <a:bodyPr wrap="none" lIns="0" tIns="0" rIns="0" bIns="0" rtlCol="0" anchor="t"/>
          <a:lstStyle/>
          <a:p>
            <a:pPr algn="l" indent="0" marL="0">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Rimozione di Credenze Dubbie</a:t>
            </a:r>
            <a:endParaRPr lang="en-US" sz="2150" dirty="0"/>
          </a:p>
        </p:txBody>
      </p:sp>
      <p:sp>
        <p:nvSpPr>
          <p:cNvPr id="16" name="Text 11"/>
          <p:cNvSpPr/>
          <p:nvPr/>
        </p:nvSpPr>
        <p:spPr>
          <a:xfrm>
            <a:off x="6694527" y="5108615"/>
            <a:ext cx="4116705" cy="354330"/>
          </a:xfrm>
          <a:prstGeom prst="rect">
            <a:avLst/>
          </a:prstGeom>
          <a:noFill/>
          <a:ln/>
        </p:spPr>
        <p:txBody>
          <a:bodyPr wrap="none" lIns="0" tIns="0" rIns="0" bIns="0" rtlCol="0" anchor="t"/>
          <a:lstStyle/>
          <a:p>
            <a:pPr algn="l" indent="0" marL="0">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Eliminazione sistematica delle incertezze</a:t>
            </a:r>
            <a:endParaRPr lang="en-US" sz="1700" dirty="0"/>
          </a:p>
        </p:txBody>
      </p:sp>
      <p:sp>
        <p:nvSpPr>
          <p:cNvPr id="17" name="Shape 12"/>
          <p:cNvSpPr/>
          <p:nvPr/>
        </p:nvSpPr>
        <p:spPr>
          <a:xfrm>
            <a:off x="6528435" y="5696783"/>
            <a:ext cx="7271385" cy="15240"/>
          </a:xfrm>
          <a:prstGeom prst="roundRect">
            <a:avLst>
              <a:gd name="adj" fmla="val 218008"/>
            </a:avLst>
          </a:prstGeom>
          <a:solidFill>
            <a:srgbClr val="D8D4D4"/>
          </a:solidFill>
          <a:ln/>
        </p:spPr>
      </p:sp>
      <p:pic>
        <p:nvPicPr>
          <p:cNvPr id="18" name="Image 3" descr="preencoded.png">    </p:cNvPr>
          <p:cNvPicPr>
            <a:picLocks noChangeAspect="1"/>
          </p:cNvPicPr>
          <p:nvPr/>
        </p:nvPicPr>
        <p:blipFill>
          <a:blip r:embed="rId4"/>
          <a:stretch>
            <a:fillRect/>
          </a:stretch>
        </p:blipFill>
        <p:spPr>
          <a:xfrm>
            <a:off x="807839" y="5739765"/>
            <a:ext cx="6474500" cy="1276112"/>
          </a:xfrm>
          <a:prstGeom prst="rect">
            <a:avLst/>
          </a:prstGeom>
        </p:spPr>
      </p:pic>
      <p:sp>
        <p:nvSpPr>
          <p:cNvPr id="19" name="Text 13"/>
          <p:cNvSpPr/>
          <p:nvPr/>
        </p:nvSpPr>
        <p:spPr>
          <a:xfrm>
            <a:off x="3889296" y="6183154"/>
            <a:ext cx="311468" cy="389334"/>
          </a:xfrm>
          <a:prstGeom prst="rect">
            <a:avLst/>
          </a:prstGeom>
          <a:noFill/>
          <a:ln/>
        </p:spPr>
        <p:txBody>
          <a:bodyPr wrap="none" lIns="0" tIns="0" rIns="0" bIns="0" rtlCol="0" anchor="t"/>
          <a:lstStyle/>
          <a:p>
            <a:pPr algn="ctr" indent="0" marL="0">
              <a:lnSpc>
                <a:spcPts val="3900"/>
              </a:lnSpc>
              <a:buNone/>
            </a:pPr>
            <a:r>
              <a:rPr lang="en-US" sz="2450" dirty="0">
                <a:solidFill>
                  <a:srgbClr val="504C49"/>
                </a:solidFill>
                <a:latin typeface="Platypi Medium" pitchFamily="34" charset="0"/>
                <a:ea typeface="Platypi Medium" pitchFamily="34" charset="-122"/>
                <a:cs typeface="Platypi Medium" pitchFamily="34" charset="-120"/>
              </a:rPr>
              <a:t>4</a:t>
            </a:r>
            <a:endParaRPr lang="en-US" sz="2450" dirty="0"/>
          </a:p>
        </p:txBody>
      </p:sp>
      <p:sp>
        <p:nvSpPr>
          <p:cNvPr id="20" name="Text 14"/>
          <p:cNvSpPr/>
          <p:nvPr/>
        </p:nvSpPr>
        <p:spPr>
          <a:xfrm>
            <a:off x="7503795" y="5961221"/>
            <a:ext cx="2768679" cy="345996"/>
          </a:xfrm>
          <a:prstGeom prst="rect">
            <a:avLst/>
          </a:prstGeom>
          <a:noFill/>
          <a:ln/>
        </p:spPr>
        <p:txBody>
          <a:bodyPr wrap="none" lIns="0" tIns="0" rIns="0" bIns="0" rtlCol="0" anchor="t"/>
          <a:lstStyle/>
          <a:p>
            <a:pPr algn="l" indent="0" marL="0">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Dubbio Metodico</a:t>
            </a:r>
            <a:endParaRPr lang="en-US" sz="2150" dirty="0"/>
          </a:p>
        </p:txBody>
      </p:sp>
      <p:sp>
        <p:nvSpPr>
          <p:cNvPr id="21" name="Text 15"/>
          <p:cNvSpPr/>
          <p:nvPr/>
        </p:nvSpPr>
        <p:spPr>
          <a:xfrm>
            <a:off x="7503795" y="6440091"/>
            <a:ext cx="3831788" cy="354330"/>
          </a:xfrm>
          <a:prstGeom prst="rect">
            <a:avLst/>
          </a:prstGeom>
          <a:noFill/>
          <a:ln/>
        </p:spPr>
        <p:txBody>
          <a:bodyPr wrap="none" lIns="0" tIns="0" rIns="0" bIns="0" rtlCol="0" anchor="t"/>
          <a:lstStyle/>
          <a:p>
            <a:pPr algn="l" indent="0" marL="0">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Base dell'indagine filosofica cartesiana</a:t>
            </a:r>
            <a:endParaRPr lang="en-US" sz="1700" dirty="0"/>
          </a:p>
        </p:txBody>
      </p:sp>
      <p:sp>
        <p:nvSpPr>
          <p:cNvPr id="22" name="Text 16"/>
          <p:cNvSpPr/>
          <p:nvPr/>
        </p:nvSpPr>
        <p:spPr>
          <a:xfrm>
            <a:off x="775216" y="7264956"/>
            <a:ext cx="13079968" cy="354330"/>
          </a:xfrm>
          <a:prstGeom prst="rect">
            <a:avLst/>
          </a:prstGeom>
          <a:noFill/>
          <a:ln/>
        </p:spPr>
        <p:txBody>
          <a:bodyPr wrap="none" lIns="0" tIns="0" rIns="0" bIns="0" rtlCol="0" anchor="t"/>
          <a:lstStyle/>
          <a:p>
            <a:pPr indent="0" marL="0">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Il dubbio cartesiano non è scetticismo sterile. Serve a costruire un nuovo sapere. La distruzione precede la ricostruzione.</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639979"/>
            <a:ext cx="12099846" cy="708779"/>
          </a:xfrm>
          <a:prstGeom prst="rect">
            <a:avLst/>
          </a:prstGeom>
          <a:noFill/>
          <a:ln/>
        </p:spPr>
        <p:txBody>
          <a:bodyPr wrap="non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L'Eredità Filosofica della Prima Meditazione</a:t>
            </a:r>
            <a:endParaRPr lang="en-US" sz="4450" dirty="0"/>
          </a:p>
        </p:txBody>
      </p:sp>
      <p:pic>
        <p:nvPicPr>
          <p:cNvPr id="4" name="Image 1" descr="preencoded.png">    </p:cNvPr>
          <p:cNvPicPr>
            <a:picLocks noChangeAspect="1"/>
          </p:cNvPicPr>
          <p:nvPr/>
        </p:nvPicPr>
        <p:blipFill>
          <a:blip r:embed="rId2"/>
          <a:stretch>
            <a:fillRect/>
          </a:stretch>
        </p:blipFill>
        <p:spPr>
          <a:xfrm>
            <a:off x="793790" y="4688919"/>
            <a:ext cx="566976" cy="566976"/>
          </a:xfrm>
          <a:prstGeom prst="rect">
            <a:avLst/>
          </a:prstGeom>
        </p:spPr>
      </p:pic>
      <p:sp>
        <p:nvSpPr>
          <p:cNvPr id="5" name="Text 1"/>
          <p:cNvSpPr/>
          <p:nvPr/>
        </p:nvSpPr>
        <p:spPr>
          <a:xfrm>
            <a:off x="793790" y="548270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Guida Metodologica</a:t>
            </a:r>
            <a:endParaRPr lang="en-US" sz="2200" dirty="0"/>
          </a:p>
        </p:txBody>
      </p:sp>
      <p:sp>
        <p:nvSpPr>
          <p:cNvPr id="6" name="Text 2"/>
          <p:cNvSpPr/>
          <p:nvPr/>
        </p:nvSpPr>
        <p:spPr>
          <a:xfrm>
            <a:off x="793790" y="5973128"/>
            <a:ext cx="4120753" cy="1088708"/>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Il dubbio metodico diventa modello per la filosofia moderna. Offre un approccio rigoroso alla ricerca della verità.</a:t>
            </a:r>
            <a:endParaRPr lang="en-US" sz="1750" dirty="0"/>
          </a:p>
        </p:txBody>
      </p:sp>
      <p:pic>
        <p:nvPicPr>
          <p:cNvPr id="7" name="Image 2" descr="preencoded.png">    </p:cNvPr>
          <p:cNvPicPr>
            <a:picLocks noChangeAspect="1"/>
          </p:cNvPicPr>
          <p:nvPr/>
        </p:nvPicPr>
        <p:blipFill>
          <a:blip r:embed="rId3"/>
          <a:stretch>
            <a:fillRect/>
          </a:stretch>
        </p:blipFill>
        <p:spPr>
          <a:xfrm>
            <a:off x="5254704" y="4688919"/>
            <a:ext cx="566976" cy="566976"/>
          </a:xfrm>
          <a:prstGeom prst="rect">
            <a:avLst/>
          </a:prstGeom>
        </p:spPr>
      </p:pic>
      <p:sp>
        <p:nvSpPr>
          <p:cNvPr id="8" name="Text 3"/>
          <p:cNvSpPr/>
          <p:nvPr/>
        </p:nvSpPr>
        <p:spPr>
          <a:xfrm>
            <a:off x="5254704" y="5482709"/>
            <a:ext cx="4120872" cy="708660"/>
          </a:xfrm>
          <a:prstGeom prst="rect">
            <a:avLst/>
          </a:prstGeom>
          <a:noFill/>
          <a:ln/>
        </p:spPr>
        <p:txBody>
          <a:bodyPr wrap="squar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Fondamenta del Razionalismo</a:t>
            </a:r>
            <a:endParaRPr lang="en-US" sz="2200" dirty="0"/>
          </a:p>
        </p:txBody>
      </p:sp>
      <p:sp>
        <p:nvSpPr>
          <p:cNvPr id="9" name="Text 4"/>
          <p:cNvSpPr/>
          <p:nvPr/>
        </p:nvSpPr>
        <p:spPr>
          <a:xfrm>
            <a:off x="5254704" y="6327458"/>
            <a:ext cx="4120872" cy="1088708"/>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Cartesio stabilisce le basi del razionalismo. Privilegia la ragione sui sensi come fonte di conoscenza certa.</a:t>
            </a:r>
            <a:endParaRPr lang="en-US" sz="1750" dirty="0"/>
          </a:p>
        </p:txBody>
      </p:sp>
      <p:pic>
        <p:nvPicPr>
          <p:cNvPr id="10" name="Image 3" descr="preencoded.png">    </p:cNvPr>
          <p:cNvPicPr>
            <a:picLocks noChangeAspect="1"/>
          </p:cNvPicPr>
          <p:nvPr/>
        </p:nvPicPr>
        <p:blipFill>
          <a:blip r:embed="rId4"/>
          <a:stretch>
            <a:fillRect/>
          </a:stretch>
        </p:blipFill>
        <p:spPr>
          <a:xfrm>
            <a:off x="9715738" y="4688919"/>
            <a:ext cx="566976" cy="566976"/>
          </a:xfrm>
          <a:prstGeom prst="rect">
            <a:avLst/>
          </a:prstGeom>
        </p:spPr>
      </p:pic>
      <p:sp>
        <p:nvSpPr>
          <p:cNvPr id="11" name="Text 5"/>
          <p:cNvSpPr/>
          <p:nvPr/>
        </p:nvSpPr>
        <p:spPr>
          <a:xfrm>
            <a:off x="9715738" y="5482709"/>
            <a:ext cx="3062407"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Svolta Epistemologica</a:t>
            </a:r>
            <a:endParaRPr lang="en-US" sz="2200" dirty="0"/>
          </a:p>
        </p:txBody>
      </p:sp>
      <p:sp>
        <p:nvSpPr>
          <p:cNvPr id="12" name="Text 6"/>
          <p:cNvSpPr/>
          <p:nvPr/>
        </p:nvSpPr>
        <p:spPr>
          <a:xfrm>
            <a:off x="9715738" y="5973128"/>
            <a:ext cx="4120753" cy="1451610"/>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La Prima Meditazione segna una rivoluzione nel pensiero. Sposta l'attenzione dai contenuti ai fondamenti della conoscenza.</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2025-03-10T14:03:09Z</dcterms:created>
  <dcterms:modified xsi:type="dcterms:W3CDTF">2025-03-10T14:03:09Z</dcterms:modified>
</cp:coreProperties>
</file>