
<file path=[Content_Types].xml><?xml version="1.0" encoding="utf-8"?>
<Types xmlns="http://schemas.openxmlformats.org/package/2006/content-types">
  <Default Extension="fntdata" ContentType="application/x-fontdata"/>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Lst>
  <p:notesMasterIdLst>
    <p:notesMasterId r:id="rId12"/>
  </p:notesMasterIdLst>
  <p:sldSz cx="14630400" cy="8229600"/>
  <p:notesSz cx="8229600" cy="14630400"/>
  <p:embeddedFontLst>
    <p:embeddedFont>
      <p:font typeface="Crimson Pro"/>
      <p:regular r:id="rId17"/>
    </p:embeddedFont>
    <p:embeddedFont>
      <p:font typeface="Crimson Pro"/>
      <p:regular r:id="rId18"/>
    </p:embeddedFont>
    <p:embeddedFont>
      <p:font typeface="Crimson Pro"/>
      <p:regular r:id="rId19"/>
    </p:embeddedFont>
    <p:embeddedFont>
      <p:font typeface="Crimson Pro"/>
      <p:regular r:id="rId20"/>
    </p:embeddedFont>
    <p:embeddedFont>
      <p:font typeface="Open Sans"/>
      <p:regular r:id="rId21"/>
    </p:embeddedFont>
    <p:embeddedFont>
      <p:font typeface="Open Sans"/>
      <p:regular r:id="rId22"/>
    </p:embeddedFont>
    <p:embeddedFont>
      <p:font typeface="Open Sans"/>
      <p:regular r:id="rId23"/>
    </p:embeddedFont>
    <p:embeddedFont>
      <p:font typeface="Open Sans"/>
      <p:regular r:id="rId24"/>
    </p:embeddedFont>
  </p:embeddedFontLst>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notesMaster" Target="notesMasters/notesMaster1.xml"/><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7" Type="http://schemas.openxmlformats.org/officeDocument/2006/relationships/font" Target="fonts/font1.fntdata"/><Relationship Id="rId18" Type="http://schemas.openxmlformats.org/officeDocument/2006/relationships/font" Target="fonts/font2.fntdata"/><Relationship Id="rId19" Type="http://schemas.openxmlformats.org/officeDocument/2006/relationships/font" Target="fonts/font3.fntdata"/><Relationship Id="rId20" Type="http://schemas.openxmlformats.org/officeDocument/2006/relationships/font" Target="fonts/font4.fntdata"/><Relationship Id="rId21" Type="http://schemas.openxmlformats.org/officeDocument/2006/relationships/font" Target="fonts/font5.fntdata"/><Relationship Id="rId22" Type="http://schemas.openxmlformats.org/officeDocument/2006/relationships/font" Target="fonts/font6.fntdata"/><Relationship Id="rId23" Type="http://schemas.openxmlformats.org/officeDocument/2006/relationships/font" Target="fonts/font7.fntdata"/><Relationship Id="rId24" Type="http://schemas.openxmlformats.org/officeDocument/2006/relationships/font" Target="fonts/font8.fntdata"/></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Comprendere queste regole è cruciale per identificare la struttura e la composizione delle molecole organiche, che sono alla base di numerosi processi biologici e industriali.</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Questa conoscenza è fondamentale non solo per la ricerca scientifica, ma anche per applicazioni pratiche in settori come l'industria petrolifera, farmaceutica e dei materiali.</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 loro nomenclatura segue regole precise: il suffisso comune è -ano, mentre il prefisso dipende dal numero di atomi di carbonio nella catena principale.</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 catena principale è la più lunga sequenza continua di atomi di carbonio. La numerazione inizia dall'estremità che dà il numero più basso al primo punto di ramificazione.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Gli alcheni sono idrocarburi insaturi contenenti almeno un doppio legame carbonio-carbonio. La loro nomenclatura segue le regole degli alcani, ma con il suffisso -ene.</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Gli alchini sono idrocarburi insaturi caratterizzati da almeno un triplo legame carbonio-carbonio. La loro nomenclatura è simile a quella degli alcheni, ma con il suffisso -ino.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cicloalcani sono idrocarburi saturi ciclici, con formula generale CₙH₂ₙ. La loro nomenclatura inizia con il prefisso ciclo- seguito dal nome dell'alcano corrispondente.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cicloalcheni e i cicloalchini sono molecole cicliche che presentano rispettivamente doppi e tripli legami. La nomenclatura segue la stessa logica degli alcheni e alchini lineari, con l'aggiunta del prefisso ciclo-.</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Il benzene (C₆H₆) è il rappresentante più noto degli idrocarburi aromatici. Ha una struttura ciclica a sei atomi di carbonio con legami π delocalizzati che conferiscono una particolare stabilità.</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derivati del benzene sono composti aromatici in cui uno o più atomi di idrogeno dell'anello benzenico sono sostituiti da altri gruppi funzionali.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10-1.png"/><Relationship Id="rId3"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11-1.png"/><Relationship Id="rId3"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2-1.png"/><Relationship Id="rId3"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3-1.png"/><Relationship Id="rId3"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4-1.png"/><Relationship Id="rId3"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5-1.png"/><Relationship Id="rId3"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6-1.png"/><Relationship Id="rId3"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7-1.png"/><Relationship Id="rId3"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8-1.png"/><Relationship Id="rId3"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9-1.png"/><Relationship Id="rId3"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7EDE9"/>
          </a:solidFill>
          <a:ln/>
        </p:spPr>
      </p:sp>
      <p:sp>
        <p:nvSpPr>
          <p:cNvPr id="3" name="Shape 1"/>
          <p:cNvSpPr/>
          <p:nvPr/>
        </p:nvSpPr>
        <p:spPr>
          <a:xfrm>
            <a:off x="0" y="0"/>
            <a:ext cx="14630400" cy="8229600"/>
          </a:xfrm>
          <a:prstGeom prst="rect">
            <a:avLst/>
          </a:prstGeom>
          <a:solidFill>
            <a:srgbClr val="FFFCFA"/>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7EDE9"/>
          </a:solidFill>
          <a:ln/>
        </p:spPr>
      </p:sp>
      <p:sp>
        <p:nvSpPr>
          <p:cNvPr id="3" name="Shape 1"/>
          <p:cNvSpPr/>
          <p:nvPr/>
        </p:nvSpPr>
        <p:spPr>
          <a:xfrm>
            <a:off x="0" y="0"/>
            <a:ext cx="14630400" cy="8229600"/>
          </a:xfrm>
          <a:prstGeom prst="rect">
            <a:avLst/>
          </a:prstGeom>
          <a:solidFill>
            <a:srgbClr val="FFFCFA"/>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7EDE9"/>
          </a:solidFill>
          <a:ln/>
        </p:spPr>
      </p:sp>
      <p:sp>
        <p:nvSpPr>
          <p:cNvPr id="3" name="Shape 1"/>
          <p:cNvSpPr/>
          <p:nvPr/>
        </p:nvSpPr>
        <p:spPr>
          <a:xfrm>
            <a:off x="0" y="0"/>
            <a:ext cx="14630400" cy="8229600"/>
          </a:xfrm>
          <a:prstGeom prst="rect">
            <a:avLst/>
          </a:prstGeom>
          <a:solidFill>
            <a:srgbClr val="FFFCFA"/>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7EDE9"/>
          </a:solidFill>
          <a:ln/>
        </p:spPr>
      </p:sp>
      <p:sp>
        <p:nvSpPr>
          <p:cNvPr id="3" name="Shape 1"/>
          <p:cNvSpPr/>
          <p:nvPr/>
        </p:nvSpPr>
        <p:spPr>
          <a:xfrm>
            <a:off x="0" y="0"/>
            <a:ext cx="14630400" cy="8229600"/>
          </a:xfrm>
          <a:prstGeom prst="rect">
            <a:avLst/>
          </a:prstGeom>
          <a:solidFill>
            <a:srgbClr val="FFFCFA"/>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7EDE9"/>
          </a:solidFill>
          <a:ln/>
        </p:spPr>
      </p:sp>
      <p:sp>
        <p:nvSpPr>
          <p:cNvPr id="3" name="Shape 1"/>
          <p:cNvSpPr/>
          <p:nvPr/>
        </p:nvSpPr>
        <p:spPr>
          <a:xfrm>
            <a:off x="0" y="0"/>
            <a:ext cx="14630400" cy="8229600"/>
          </a:xfrm>
          <a:prstGeom prst="rect">
            <a:avLst/>
          </a:prstGeom>
          <a:solidFill>
            <a:srgbClr val="FFFCFA"/>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7EDE9"/>
          </a:solidFill>
          <a:ln/>
        </p:spPr>
      </p:sp>
      <p:sp>
        <p:nvSpPr>
          <p:cNvPr id="3" name="Shape 1"/>
          <p:cNvSpPr/>
          <p:nvPr/>
        </p:nvSpPr>
        <p:spPr>
          <a:xfrm>
            <a:off x="0" y="0"/>
            <a:ext cx="14630400" cy="8229600"/>
          </a:xfrm>
          <a:prstGeom prst="rect">
            <a:avLst/>
          </a:prstGeom>
          <a:solidFill>
            <a:srgbClr val="FFFCFA"/>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7EDE9"/>
          </a:solidFill>
          <a:ln/>
        </p:spPr>
      </p:sp>
      <p:sp>
        <p:nvSpPr>
          <p:cNvPr id="3" name="Shape 1"/>
          <p:cNvSpPr/>
          <p:nvPr/>
        </p:nvSpPr>
        <p:spPr>
          <a:xfrm>
            <a:off x="0" y="0"/>
            <a:ext cx="14630400" cy="8229600"/>
          </a:xfrm>
          <a:prstGeom prst="rect">
            <a:avLst/>
          </a:prstGeom>
          <a:solidFill>
            <a:srgbClr val="FFFCFA"/>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7EDE9"/>
          </a:solidFill>
          <a:ln/>
        </p:spPr>
      </p:sp>
      <p:sp>
        <p:nvSpPr>
          <p:cNvPr id="3" name="Shape 1"/>
          <p:cNvSpPr/>
          <p:nvPr/>
        </p:nvSpPr>
        <p:spPr>
          <a:xfrm>
            <a:off x="0" y="0"/>
            <a:ext cx="14630400" cy="8229600"/>
          </a:xfrm>
          <a:prstGeom prst="rect">
            <a:avLst/>
          </a:prstGeom>
          <a:solidFill>
            <a:srgbClr val="FFFCFA"/>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7EDE9"/>
          </a:solidFill>
          <a:ln/>
        </p:spPr>
      </p:sp>
      <p:sp>
        <p:nvSpPr>
          <p:cNvPr id="3" name="Shape 1"/>
          <p:cNvSpPr/>
          <p:nvPr/>
        </p:nvSpPr>
        <p:spPr>
          <a:xfrm>
            <a:off x="0" y="0"/>
            <a:ext cx="14630400" cy="8229600"/>
          </a:xfrm>
          <a:prstGeom prst="rect">
            <a:avLst/>
          </a:prstGeom>
          <a:solidFill>
            <a:srgbClr val="FFFCFA"/>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7EDE9"/>
          </a:solidFill>
          <a:ln/>
        </p:spPr>
      </p:sp>
      <p:sp>
        <p:nvSpPr>
          <p:cNvPr id="3" name="Shape 1"/>
          <p:cNvSpPr/>
          <p:nvPr/>
        </p:nvSpPr>
        <p:spPr>
          <a:xfrm>
            <a:off x="0" y="0"/>
            <a:ext cx="14630400" cy="8229600"/>
          </a:xfrm>
          <a:prstGeom prst="rect">
            <a:avLst/>
          </a:prstGeom>
          <a:solidFill>
            <a:srgbClr val="FFFCFA"/>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slideLayout" Target="../slideLayouts/slideLayout2.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slideLayout" Target="../slideLayouts/slideLayout3.xml"/><Relationship Id="rId3"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slideLayout" Target="../slideLayouts/slideLayout4.xml"/><Relationship Id="rId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slideLayout" Target="../slideLayouts/slideLayout5.xml"/><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slideLayout" Target="../slideLayouts/slideLayout6.xml"/><Relationship Id="rId6"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slideLayout" Target="../slideLayouts/slideLayout7.xml"/><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slideLayout" Target="../slideLayouts/slideLayout8.xml"/><Relationship Id="rId3"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image" Target="../media/image-8-4.png"/><Relationship Id="rId5" Type="http://schemas.openxmlformats.org/officeDocument/2006/relationships/slideLayout" Target="../slideLayouts/slideLayout9.xml"/><Relationship Id="rId6"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slideLayout" Target="../slideLayouts/slideLayout10.xml"/><Relationship Id="rId3"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9144000" y="0"/>
            <a:ext cx="5486400" cy="8229600"/>
          </a:xfrm>
          <a:prstGeom prst="rect">
            <a:avLst/>
          </a:prstGeom>
        </p:spPr>
      </p:pic>
      <p:sp>
        <p:nvSpPr>
          <p:cNvPr id="3" name="Text 0"/>
          <p:cNvSpPr/>
          <p:nvPr/>
        </p:nvSpPr>
        <p:spPr>
          <a:xfrm>
            <a:off x="846773" y="857845"/>
            <a:ext cx="7450455" cy="2086689"/>
          </a:xfrm>
          <a:prstGeom prst="rect">
            <a:avLst/>
          </a:prstGeom>
          <a:noFill/>
          <a:ln/>
        </p:spPr>
        <p:txBody>
          <a:bodyPr wrap="square" lIns="0" tIns="0" rIns="0" bIns="0" rtlCol="0" anchor="t"/>
          <a:lstStyle/>
          <a:p>
            <a:pPr indent="0" marL="0">
              <a:lnSpc>
                <a:spcPts val="8200"/>
              </a:lnSpc>
              <a:buNone/>
            </a:pPr>
            <a:r>
              <a:rPr lang="en-US" sz="6550" b="1" dirty="0">
                <a:solidFill>
                  <a:srgbClr val="443728"/>
                </a:solidFill>
                <a:latin typeface="Crimson Pro Bold" pitchFamily="34" charset="0"/>
                <a:ea typeface="Crimson Pro Bold" pitchFamily="34" charset="-122"/>
                <a:cs typeface="Crimson Pro Bold" pitchFamily="34" charset="-120"/>
              </a:rPr>
              <a:t>La Nomenclatura degli Idrocarburi</a:t>
            </a:r>
            <a:endParaRPr lang="en-US" sz="6550" dirty="0"/>
          </a:p>
        </p:txBody>
      </p:sp>
      <p:sp>
        <p:nvSpPr>
          <p:cNvPr id="4" name="Text 1"/>
          <p:cNvSpPr/>
          <p:nvPr/>
        </p:nvSpPr>
        <p:spPr>
          <a:xfrm>
            <a:off x="846773" y="3307437"/>
            <a:ext cx="7450455" cy="1935361"/>
          </a:xfrm>
          <a:prstGeom prst="rect">
            <a:avLst/>
          </a:prstGeom>
          <a:noFill/>
          <a:ln/>
        </p:spPr>
        <p:txBody>
          <a:bodyPr wrap="square" lIns="0" tIns="0" rIns="0" bIns="0" rtlCol="0" anchor="t"/>
          <a:lstStyle/>
          <a:p>
            <a:pPr indent="0" marL="0">
              <a:lnSpc>
                <a:spcPts val="3000"/>
              </a:lnSpc>
              <a:buNone/>
            </a:pPr>
            <a:r>
              <a:rPr lang="en-US" sz="1900" dirty="0">
                <a:solidFill>
                  <a:srgbClr val="443728"/>
                </a:solidFill>
                <a:latin typeface="Open Sans" pitchFamily="34" charset="0"/>
                <a:ea typeface="Open Sans" pitchFamily="34" charset="-122"/>
                <a:cs typeface="Open Sans" pitchFamily="34" charset="-120"/>
              </a:rPr>
              <a:t>La nomenclatura degli idrocarburi è un elemento fondamentale della chimica organica, essenziale per descrivere e riconoscere correttamente le molecole composte da carbonio e idrogeno. Questo sistema di denominazione si applica a diverse categorie di idrocarburi, tra cui idrocarburi saturi e insaturi, ciclici e aromatici.</a:t>
            </a:r>
            <a:endParaRPr lang="en-US" sz="1900" dirty="0"/>
          </a:p>
        </p:txBody>
      </p:sp>
      <p:sp>
        <p:nvSpPr>
          <p:cNvPr id="5" name="Text 2"/>
          <p:cNvSpPr/>
          <p:nvPr/>
        </p:nvSpPr>
        <p:spPr>
          <a:xfrm>
            <a:off x="846773" y="5514975"/>
            <a:ext cx="7450455" cy="1161217"/>
          </a:xfrm>
          <a:prstGeom prst="rect">
            <a:avLst/>
          </a:prstGeom>
          <a:noFill/>
          <a:ln/>
        </p:spPr>
        <p:txBody>
          <a:bodyPr wrap="square" lIns="0" tIns="0" rIns="0" bIns="0" rtlCol="0" anchor="t"/>
          <a:lstStyle/>
          <a:p>
            <a:pPr indent="0" marL="0">
              <a:lnSpc>
                <a:spcPts val="3000"/>
              </a:lnSpc>
              <a:buNone/>
            </a:pPr>
            <a:r>
              <a:rPr lang="en-US" sz="1900" dirty="0">
                <a:solidFill>
                  <a:srgbClr val="443728"/>
                </a:solidFill>
                <a:latin typeface="Open Sans" pitchFamily="34" charset="0"/>
                <a:ea typeface="Open Sans" pitchFamily="34" charset="-122"/>
                <a:cs typeface="Open Sans" pitchFamily="34" charset="-120"/>
              </a:rPr>
              <a:t>Comprendere queste regole è cruciale per identificare la struttura e la composizione delle molecole organiche, che sono alla base di numerosi processi biologici e industriali.</a:t>
            </a:r>
            <a:endParaRPr lang="en-US" sz="1900" dirty="0"/>
          </a:p>
        </p:txBody>
      </p:sp>
      <p:sp>
        <p:nvSpPr>
          <p:cNvPr id="6" name="Shape 3"/>
          <p:cNvSpPr/>
          <p:nvPr/>
        </p:nvSpPr>
        <p:spPr>
          <a:xfrm>
            <a:off x="846773" y="6966466"/>
            <a:ext cx="387072" cy="387072"/>
          </a:xfrm>
          <a:prstGeom prst="roundRect">
            <a:avLst>
              <a:gd name="adj" fmla="val 23621150"/>
            </a:avLst>
          </a:prstGeom>
          <a:noFill/>
          <a:ln w="7620">
            <a:solidFill>
              <a:srgbClr val="FFFFFF"/>
            </a:solidFill>
            <a:prstDash val="solid"/>
          </a:ln>
        </p:spPr>
      </p:sp>
      <p:pic>
        <p:nvPicPr>
          <p:cNvPr id="7" name="Image 1" descr="preencoded.png">    </p:cNvPr>
          <p:cNvPicPr>
            <a:picLocks noChangeAspect="1"/>
          </p:cNvPicPr>
          <p:nvPr/>
        </p:nvPicPr>
        <p:blipFill>
          <a:blip r:embed="rId2"/>
          <a:stretch>
            <a:fillRect/>
          </a:stretch>
        </p:blipFill>
        <p:spPr>
          <a:xfrm>
            <a:off x="854393" y="6974086"/>
            <a:ext cx="371832" cy="371832"/>
          </a:xfrm>
          <a:prstGeom prst="rect">
            <a:avLst/>
          </a:prstGeom>
        </p:spPr>
      </p:pic>
      <p:sp>
        <p:nvSpPr>
          <p:cNvPr id="8" name="Text 4"/>
          <p:cNvSpPr/>
          <p:nvPr/>
        </p:nvSpPr>
        <p:spPr>
          <a:xfrm>
            <a:off x="1354812" y="6948368"/>
            <a:ext cx="2607588" cy="423386"/>
          </a:xfrm>
          <a:prstGeom prst="rect">
            <a:avLst/>
          </a:prstGeom>
          <a:noFill/>
          <a:ln/>
        </p:spPr>
        <p:txBody>
          <a:bodyPr wrap="none" lIns="0" tIns="0" rIns="0" bIns="0" rtlCol="0" anchor="t"/>
          <a:lstStyle/>
          <a:p>
            <a:pPr algn="l" indent="0" marL="0">
              <a:lnSpc>
                <a:spcPts val="3300"/>
              </a:lnSpc>
              <a:buNone/>
            </a:pPr>
            <a:r>
              <a:rPr lang="en-US" sz="2350" b="1" dirty="0">
                <a:solidFill>
                  <a:srgbClr val="443728"/>
                </a:solidFill>
                <a:latin typeface="Open Sans Bold" pitchFamily="34" charset="0"/>
                <a:ea typeface="Open Sans Bold" pitchFamily="34" charset="-122"/>
                <a:cs typeface="Open Sans Bold" pitchFamily="34" charset="-120"/>
              </a:rPr>
              <a:t>by LUANA COZZO</a:t>
            </a:r>
            <a:endParaRPr lang="en-US" sz="235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Text 0"/>
          <p:cNvSpPr/>
          <p:nvPr/>
        </p:nvSpPr>
        <p:spPr>
          <a:xfrm>
            <a:off x="773311" y="696039"/>
            <a:ext cx="11582281" cy="690324"/>
          </a:xfrm>
          <a:prstGeom prst="rect">
            <a:avLst/>
          </a:prstGeom>
          <a:noFill/>
          <a:ln/>
        </p:spPr>
        <p:txBody>
          <a:bodyPr wrap="none" lIns="0" tIns="0" rIns="0" bIns="0" rtlCol="0" anchor="t"/>
          <a:lstStyle/>
          <a:p>
            <a:pPr indent="0" marL="0">
              <a:lnSpc>
                <a:spcPts val="5400"/>
              </a:lnSpc>
              <a:buNone/>
            </a:pPr>
            <a:r>
              <a:rPr lang="en-US" sz="4300" b="1" dirty="0">
                <a:solidFill>
                  <a:srgbClr val="443728"/>
                </a:solidFill>
                <a:latin typeface="Crimson Pro Bold" pitchFamily="34" charset="0"/>
                <a:ea typeface="Crimson Pro Bold" pitchFamily="34" charset="-122"/>
                <a:cs typeface="Crimson Pro Bold" pitchFamily="34" charset="-120"/>
              </a:rPr>
              <a:t>Importanza della Nomenclatura degli Idrocarburi</a:t>
            </a:r>
            <a:endParaRPr lang="en-US" sz="4300" dirty="0"/>
          </a:p>
        </p:txBody>
      </p:sp>
      <p:sp>
        <p:nvSpPr>
          <p:cNvPr id="3" name="Text 1"/>
          <p:cNvSpPr/>
          <p:nvPr/>
        </p:nvSpPr>
        <p:spPr>
          <a:xfrm>
            <a:off x="773311" y="1828205"/>
            <a:ext cx="13083778" cy="1413986"/>
          </a:xfrm>
          <a:prstGeom prst="rect">
            <a:avLst/>
          </a:prstGeom>
          <a:noFill/>
          <a:ln/>
        </p:spPr>
        <p:txBody>
          <a:bodyPr wrap="square" lIns="0" tIns="0" rIns="0" bIns="0" rtlCol="0" anchor="t"/>
          <a:lstStyle/>
          <a:p>
            <a:pPr indent="0" marL="0">
              <a:lnSpc>
                <a:spcPts val="2750"/>
              </a:lnSpc>
              <a:buNone/>
            </a:pPr>
            <a:r>
              <a:rPr lang="en-US" sz="1700" dirty="0">
                <a:solidFill>
                  <a:srgbClr val="443728"/>
                </a:solidFill>
                <a:latin typeface="Open Sans" pitchFamily="34" charset="0"/>
                <a:ea typeface="Open Sans" pitchFamily="34" charset="-122"/>
                <a:cs typeface="Open Sans" pitchFamily="34" charset="-120"/>
              </a:rPr>
              <a:t>La nomenclatura degli idrocarburi è una componente cruciale della chimica organica, basata su regole sistematiche che permettono di identificare correttamente la struttura e la composizione delle molecole. Saper riconoscere e denominare correttamente gli idrocarburi è essenziale per comprendere la reattività e le proprietà di queste molecole, che sono alla base di molti processi biologici e industriali.</a:t>
            </a:r>
            <a:endParaRPr lang="en-US" sz="1700" dirty="0"/>
          </a:p>
        </p:txBody>
      </p:sp>
      <p:sp>
        <p:nvSpPr>
          <p:cNvPr id="4" name="Text 2"/>
          <p:cNvSpPr/>
          <p:nvPr/>
        </p:nvSpPr>
        <p:spPr>
          <a:xfrm>
            <a:off x="773311" y="3490674"/>
            <a:ext cx="13083778" cy="706993"/>
          </a:xfrm>
          <a:prstGeom prst="rect">
            <a:avLst/>
          </a:prstGeom>
          <a:noFill/>
          <a:ln/>
        </p:spPr>
        <p:txBody>
          <a:bodyPr wrap="square" lIns="0" tIns="0" rIns="0" bIns="0" rtlCol="0" anchor="t"/>
          <a:lstStyle/>
          <a:p>
            <a:pPr indent="0" marL="0">
              <a:lnSpc>
                <a:spcPts val="2750"/>
              </a:lnSpc>
              <a:buNone/>
            </a:pPr>
            <a:r>
              <a:rPr lang="en-US" sz="1700" dirty="0">
                <a:solidFill>
                  <a:srgbClr val="443728"/>
                </a:solidFill>
                <a:latin typeface="Open Sans" pitchFamily="34" charset="0"/>
                <a:ea typeface="Open Sans" pitchFamily="34" charset="-122"/>
                <a:cs typeface="Open Sans" pitchFamily="34" charset="-120"/>
              </a:rPr>
              <a:t>Questa conoscenza è fondamentale non solo per la ricerca scientifica, ma anche per applicazioni pratiche in settori come l'industria petrolifera, farmaceutica e dei materiali.</a:t>
            </a:r>
            <a:endParaRPr lang="en-US" sz="1700" dirty="0"/>
          </a:p>
        </p:txBody>
      </p:sp>
      <p:sp>
        <p:nvSpPr>
          <p:cNvPr id="5" name="Shape 3"/>
          <p:cNvSpPr/>
          <p:nvPr/>
        </p:nvSpPr>
        <p:spPr>
          <a:xfrm>
            <a:off x="773311" y="4694634"/>
            <a:ext cx="497086" cy="497086"/>
          </a:xfrm>
          <a:prstGeom prst="roundRect">
            <a:avLst>
              <a:gd name="adj" fmla="val 18669"/>
            </a:avLst>
          </a:prstGeom>
          <a:solidFill>
            <a:srgbClr val="EBE2E0"/>
          </a:solidFill>
          <a:ln w="7620">
            <a:solidFill>
              <a:srgbClr val="D1C8C6"/>
            </a:solidFill>
            <a:prstDash val="solid"/>
          </a:ln>
        </p:spPr>
      </p:sp>
      <p:sp>
        <p:nvSpPr>
          <p:cNvPr id="6" name="Text 4"/>
          <p:cNvSpPr/>
          <p:nvPr/>
        </p:nvSpPr>
        <p:spPr>
          <a:xfrm>
            <a:off x="959882" y="4777383"/>
            <a:ext cx="123944" cy="331470"/>
          </a:xfrm>
          <a:prstGeom prst="rect">
            <a:avLst/>
          </a:prstGeom>
          <a:noFill/>
          <a:ln/>
        </p:spPr>
        <p:txBody>
          <a:bodyPr wrap="none" lIns="0" tIns="0" rIns="0" bIns="0" rtlCol="0" anchor="t"/>
          <a:lstStyle/>
          <a:p>
            <a:pPr algn="ctr" indent="0" marL="0">
              <a:lnSpc>
                <a:spcPts val="2600"/>
              </a:lnSpc>
              <a:buNone/>
            </a:pPr>
            <a:r>
              <a:rPr lang="en-US" sz="2600" b="1" dirty="0">
                <a:solidFill>
                  <a:srgbClr val="443728"/>
                </a:solidFill>
                <a:latin typeface="Crimson Pro Bold" pitchFamily="34" charset="0"/>
                <a:ea typeface="Crimson Pro Bold" pitchFamily="34" charset="-122"/>
                <a:cs typeface="Crimson Pro Bold" pitchFamily="34" charset="-120"/>
              </a:rPr>
              <a:t>1</a:t>
            </a:r>
            <a:endParaRPr lang="en-US" sz="2600" dirty="0"/>
          </a:p>
        </p:txBody>
      </p:sp>
      <p:sp>
        <p:nvSpPr>
          <p:cNvPr id="7" name="Text 5"/>
          <p:cNvSpPr/>
          <p:nvPr/>
        </p:nvSpPr>
        <p:spPr>
          <a:xfrm>
            <a:off x="1491258" y="4694634"/>
            <a:ext cx="3123248" cy="345281"/>
          </a:xfrm>
          <a:prstGeom prst="rect">
            <a:avLst/>
          </a:prstGeom>
          <a:noFill/>
          <a:ln/>
        </p:spPr>
        <p:txBody>
          <a:bodyPr wrap="none" lIns="0" tIns="0" rIns="0" bIns="0" rtlCol="0" anchor="t"/>
          <a:lstStyle/>
          <a:p>
            <a:pPr indent="0" marL="0">
              <a:lnSpc>
                <a:spcPts val="2700"/>
              </a:lnSpc>
              <a:buNone/>
            </a:pPr>
            <a:r>
              <a:rPr lang="en-US" sz="2150" b="1" dirty="0">
                <a:solidFill>
                  <a:srgbClr val="443728"/>
                </a:solidFill>
                <a:latin typeface="Crimson Pro Bold" pitchFamily="34" charset="0"/>
                <a:ea typeface="Crimson Pro Bold" pitchFamily="34" charset="-122"/>
                <a:cs typeface="Crimson Pro Bold" pitchFamily="34" charset="-120"/>
              </a:rPr>
              <a:t>Comunicazione Scientifica</a:t>
            </a:r>
            <a:endParaRPr lang="en-US" sz="2150" dirty="0"/>
          </a:p>
        </p:txBody>
      </p:sp>
      <p:sp>
        <p:nvSpPr>
          <p:cNvPr id="8" name="Text 6"/>
          <p:cNvSpPr/>
          <p:nvPr/>
        </p:nvSpPr>
        <p:spPr>
          <a:xfrm>
            <a:off x="1491258" y="5172432"/>
            <a:ext cx="5713571" cy="353497"/>
          </a:xfrm>
          <a:prstGeom prst="rect">
            <a:avLst/>
          </a:prstGeom>
          <a:noFill/>
          <a:ln/>
        </p:spPr>
        <p:txBody>
          <a:bodyPr wrap="none" lIns="0" tIns="0" rIns="0" bIns="0" rtlCol="0" anchor="t"/>
          <a:lstStyle/>
          <a:p>
            <a:pPr indent="0" marL="0">
              <a:lnSpc>
                <a:spcPts val="2750"/>
              </a:lnSpc>
              <a:buNone/>
            </a:pPr>
            <a:r>
              <a:rPr lang="en-US" sz="1700" dirty="0">
                <a:solidFill>
                  <a:srgbClr val="443728"/>
                </a:solidFill>
                <a:latin typeface="Open Sans" pitchFamily="34" charset="0"/>
                <a:ea typeface="Open Sans" pitchFamily="34" charset="-122"/>
                <a:cs typeface="Open Sans" pitchFamily="34" charset="-120"/>
              </a:rPr>
              <a:t>Facilita lo scambio di informazioni tra ricercatori.</a:t>
            </a:r>
            <a:endParaRPr lang="en-US" sz="1700" dirty="0"/>
          </a:p>
        </p:txBody>
      </p:sp>
      <p:sp>
        <p:nvSpPr>
          <p:cNvPr id="9" name="Shape 7"/>
          <p:cNvSpPr/>
          <p:nvPr/>
        </p:nvSpPr>
        <p:spPr>
          <a:xfrm>
            <a:off x="7425690" y="4694634"/>
            <a:ext cx="497086" cy="497086"/>
          </a:xfrm>
          <a:prstGeom prst="roundRect">
            <a:avLst>
              <a:gd name="adj" fmla="val 18669"/>
            </a:avLst>
          </a:prstGeom>
          <a:solidFill>
            <a:srgbClr val="EBE2E0"/>
          </a:solidFill>
          <a:ln w="7620">
            <a:solidFill>
              <a:srgbClr val="D1C8C6"/>
            </a:solidFill>
            <a:prstDash val="solid"/>
          </a:ln>
        </p:spPr>
      </p:sp>
      <p:sp>
        <p:nvSpPr>
          <p:cNvPr id="10" name="Text 8"/>
          <p:cNvSpPr/>
          <p:nvPr/>
        </p:nvSpPr>
        <p:spPr>
          <a:xfrm>
            <a:off x="7589758" y="4777383"/>
            <a:ext cx="168950" cy="331470"/>
          </a:xfrm>
          <a:prstGeom prst="rect">
            <a:avLst/>
          </a:prstGeom>
          <a:noFill/>
          <a:ln/>
        </p:spPr>
        <p:txBody>
          <a:bodyPr wrap="none" lIns="0" tIns="0" rIns="0" bIns="0" rtlCol="0" anchor="t"/>
          <a:lstStyle/>
          <a:p>
            <a:pPr algn="ctr" indent="0" marL="0">
              <a:lnSpc>
                <a:spcPts val="2600"/>
              </a:lnSpc>
              <a:buNone/>
            </a:pPr>
            <a:r>
              <a:rPr lang="en-US" sz="2600" b="1" dirty="0">
                <a:solidFill>
                  <a:srgbClr val="443728"/>
                </a:solidFill>
                <a:latin typeface="Crimson Pro Bold" pitchFamily="34" charset="0"/>
                <a:ea typeface="Crimson Pro Bold" pitchFamily="34" charset="-122"/>
                <a:cs typeface="Crimson Pro Bold" pitchFamily="34" charset="-120"/>
              </a:rPr>
              <a:t>2</a:t>
            </a:r>
            <a:endParaRPr lang="en-US" sz="2600" dirty="0"/>
          </a:p>
        </p:txBody>
      </p:sp>
      <p:sp>
        <p:nvSpPr>
          <p:cNvPr id="11" name="Text 9"/>
          <p:cNvSpPr/>
          <p:nvPr/>
        </p:nvSpPr>
        <p:spPr>
          <a:xfrm>
            <a:off x="8143637" y="4694634"/>
            <a:ext cx="2761893" cy="345281"/>
          </a:xfrm>
          <a:prstGeom prst="rect">
            <a:avLst/>
          </a:prstGeom>
          <a:noFill/>
          <a:ln/>
        </p:spPr>
        <p:txBody>
          <a:bodyPr wrap="none" lIns="0" tIns="0" rIns="0" bIns="0" rtlCol="0" anchor="t"/>
          <a:lstStyle/>
          <a:p>
            <a:pPr indent="0" marL="0">
              <a:lnSpc>
                <a:spcPts val="2700"/>
              </a:lnSpc>
              <a:buNone/>
            </a:pPr>
            <a:r>
              <a:rPr lang="en-US" sz="2150" b="1" dirty="0">
                <a:solidFill>
                  <a:srgbClr val="443728"/>
                </a:solidFill>
                <a:latin typeface="Crimson Pro Bold" pitchFamily="34" charset="0"/>
                <a:ea typeface="Crimson Pro Bold" pitchFamily="34" charset="-122"/>
                <a:cs typeface="Crimson Pro Bold" pitchFamily="34" charset="-120"/>
              </a:rPr>
              <a:t>Analisi Strutturale</a:t>
            </a:r>
            <a:endParaRPr lang="en-US" sz="2150" dirty="0"/>
          </a:p>
        </p:txBody>
      </p:sp>
      <p:sp>
        <p:nvSpPr>
          <p:cNvPr id="12" name="Text 10"/>
          <p:cNvSpPr/>
          <p:nvPr/>
        </p:nvSpPr>
        <p:spPr>
          <a:xfrm>
            <a:off x="8143637" y="5172432"/>
            <a:ext cx="5713571" cy="706993"/>
          </a:xfrm>
          <a:prstGeom prst="rect">
            <a:avLst/>
          </a:prstGeom>
          <a:noFill/>
          <a:ln/>
        </p:spPr>
        <p:txBody>
          <a:bodyPr wrap="square" lIns="0" tIns="0" rIns="0" bIns="0" rtlCol="0" anchor="t"/>
          <a:lstStyle/>
          <a:p>
            <a:pPr indent="0" marL="0">
              <a:lnSpc>
                <a:spcPts val="2750"/>
              </a:lnSpc>
              <a:buNone/>
            </a:pPr>
            <a:r>
              <a:rPr lang="en-US" sz="1700" dirty="0">
                <a:solidFill>
                  <a:srgbClr val="443728"/>
                </a:solidFill>
                <a:latin typeface="Open Sans" pitchFamily="34" charset="0"/>
                <a:ea typeface="Open Sans" pitchFamily="34" charset="-122"/>
                <a:cs typeface="Open Sans" pitchFamily="34" charset="-120"/>
              </a:rPr>
              <a:t>Permette di dedurre la struttura dalle proprietà e viceversa.</a:t>
            </a:r>
            <a:endParaRPr lang="en-US" sz="1700" dirty="0"/>
          </a:p>
        </p:txBody>
      </p:sp>
      <p:sp>
        <p:nvSpPr>
          <p:cNvPr id="13" name="Shape 11"/>
          <p:cNvSpPr/>
          <p:nvPr/>
        </p:nvSpPr>
        <p:spPr>
          <a:xfrm>
            <a:off x="773311" y="6348770"/>
            <a:ext cx="497086" cy="497086"/>
          </a:xfrm>
          <a:prstGeom prst="roundRect">
            <a:avLst>
              <a:gd name="adj" fmla="val 18669"/>
            </a:avLst>
          </a:prstGeom>
          <a:solidFill>
            <a:srgbClr val="EBE2E0"/>
          </a:solidFill>
          <a:ln w="7620">
            <a:solidFill>
              <a:srgbClr val="D1C8C6"/>
            </a:solidFill>
            <a:prstDash val="solid"/>
          </a:ln>
        </p:spPr>
      </p:sp>
      <p:sp>
        <p:nvSpPr>
          <p:cNvPr id="14" name="Text 12"/>
          <p:cNvSpPr/>
          <p:nvPr/>
        </p:nvSpPr>
        <p:spPr>
          <a:xfrm>
            <a:off x="940951" y="6431518"/>
            <a:ext cx="161806" cy="331470"/>
          </a:xfrm>
          <a:prstGeom prst="rect">
            <a:avLst/>
          </a:prstGeom>
          <a:noFill/>
          <a:ln/>
        </p:spPr>
        <p:txBody>
          <a:bodyPr wrap="none" lIns="0" tIns="0" rIns="0" bIns="0" rtlCol="0" anchor="t"/>
          <a:lstStyle/>
          <a:p>
            <a:pPr algn="ctr" indent="0" marL="0">
              <a:lnSpc>
                <a:spcPts val="2600"/>
              </a:lnSpc>
              <a:buNone/>
            </a:pPr>
            <a:r>
              <a:rPr lang="en-US" sz="2600" b="1" dirty="0">
                <a:solidFill>
                  <a:srgbClr val="443728"/>
                </a:solidFill>
                <a:latin typeface="Crimson Pro Bold" pitchFamily="34" charset="0"/>
                <a:ea typeface="Crimson Pro Bold" pitchFamily="34" charset="-122"/>
                <a:cs typeface="Crimson Pro Bold" pitchFamily="34" charset="-120"/>
              </a:rPr>
              <a:t>3</a:t>
            </a:r>
            <a:endParaRPr lang="en-US" sz="2600" dirty="0"/>
          </a:p>
        </p:txBody>
      </p:sp>
      <p:sp>
        <p:nvSpPr>
          <p:cNvPr id="15" name="Text 13"/>
          <p:cNvSpPr/>
          <p:nvPr/>
        </p:nvSpPr>
        <p:spPr>
          <a:xfrm>
            <a:off x="1491258" y="6348770"/>
            <a:ext cx="2785943" cy="345281"/>
          </a:xfrm>
          <a:prstGeom prst="rect">
            <a:avLst/>
          </a:prstGeom>
          <a:noFill/>
          <a:ln/>
        </p:spPr>
        <p:txBody>
          <a:bodyPr wrap="none" lIns="0" tIns="0" rIns="0" bIns="0" rtlCol="0" anchor="t"/>
          <a:lstStyle/>
          <a:p>
            <a:pPr indent="0" marL="0">
              <a:lnSpc>
                <a:spcPts val="2700"/>
              </a:lnSpc>
              <a:buNone/>
            </a:pPr>
            <a:r>
              <a:rPr lang="en-US" sz="2150" b="1" dirty="0">
                <a:solidFill>
                  <a:srgbClr val="443728"/>
                </a:solidFill>
                <a:latin typeface="Crimson Pro Bold" pitchFamily="34" charset="0"/>
                <a:ea typeface="Crimson Pro Bold" pitchFamily="34" charset="-122"/>
                <a:cs typeface="Crimson Pro Bold" pitchFamily="34" charset="-120"/>
              </a:rPr>
              <a:t>Applicazioni Industriali</a:t>
            </a:r>
            <a:endParaRPr lang="en-US" sz="2150" dirty="0"/>
          </a:p>
        </p:txBody>
      </p:sp>
      <p:sp>
        <p:nvSpPr>
          <p:cNvPr id="16" name="Text 14"/>
          <p:cNvSpPr/>
          <p:nvPr/>
        </p:nvSpPr>
        <p:spPr>
          <a:xfrm>
            <a:off x="1491258" y="6826568"/>
            <a:ext cx="5713571" cy="706993"/>
          </a:xfrm>
          <a:prstGeom prst="rect">
            <a:avLst/>
          </a:prstGeom>
          <a:noFill/>
          <a:ln/>
        </p:spPr>
        <p:txBody>
          <a:bodyPr wrap="square" lIns="0" tIns="0" rIns="0" bIns="0" rtlCol="0" anchor="t"/>
          <a:lstStyle/>
          <a:p>
            <a:pPr indent="0" marL="0">
              <a:lnSpc>
                <a:spcPts val="2750"/>
              </a:lnSpc>
              <a:buNone/>
            </a:pPr>
            <a:r>
              <a:rPr lang="en-US" sz="1700" dirty="0">
                <a:solidFill>
                  <a:srgbClr val="443728"/>
                </a:solidFill>
                <a:latin typeface="Open Sans" pitchFamily="34" charset="0"/>
                <a:ea typeface="Open Sans" pitchFamily="34" charset="-122"/>
                <a:cs typeface="Open Sans" pitchFamily="34" charset="-120"/>
              </a:rPr>
              <a:t>Essenziale per la produzione e l'utilizzo di composti organici.</a:t>
            </a:r>
            <a:endParaRPr lang="en-US" sz="1700" dirty="0"/>
          </a:p>
        </p:txBody>
      </p:sp>
      <p:sp>
        <p:nvSpPr>
          <p:cNvPr id="17" name="Shape 15"/>
          <p:cNvSpPr/>
          <p:nvPr/>
        </p:nvSpPr>
        <p:spPr>
          <a:xfrm>
            <a:off x="7425690" y="6348770"/>
            <a:ext cx="497086" cy="497086"/>
          </a:xfrm>
          <a:prstGeom prst="roundRect">
            <a:avLst>
              <a:gd name="adj" fmla="val 18669"/>
            </a:avLst>
          </a:prstGeom>
          <a:solidFill>
            <a:srgbClr val="EBE2E0"/>
          </a:solidFill>
          <a:ln w="7620">
            <a:solidFill>
              <a:srgbClr val="D1C8C6"/>
            </a:solidFill>
            <a:prstDash val="solid"/>
          </a:ln>
        </p:spPr>
      </p:sp>
      <p:sp>
        <p:nvSpPr>
          <p:cNvPr id="18" name="Text 16"/>
          <p:cNvSpPr/>
          <p:nvPr/>
        </p:nvSpPr>
        <p:spPr>
          <a:xfrm>
            <a:off x="7584877" y="6431518"/>
            <a:ext cx="178713" cy="331470"/>
          </a:xfrm>
          <a:prstGeom prst="rect">
            <a:avLst/>
          </a:prstGeom>
          <a:noFill/>
          <a:ln/>
        </p:spPr>
        <p:txBody>
          <a:bodyPr wrap="none" lIns="0" tIns="0" rIns="0" bIns="0" rtlCol="0" anchor="t"/>
          <a:lstStyle/>
          <a:p>
            <a:pPr algn="ctr" indent="0" marL="0">
              <a:lnSpc>
                <a:spcPts val="2600"/>
              </a:lnSpc>
              <a:buNone/>
            </a:pPr>
            <a:r>
              <a:rPr lang="en-US" sz="2600" b="1" dirty="0">
                <a:solidFill>
                  <a:srgbClr val="443728"/>
                </a:solidFill>
                <a:latin typeface="Crimson Pro Bold" pitchFamily="34" charset="0"/>
                <a:ea typeface="Crimson Pro Bold" pitchFamily="34" charset="-122"/>
                <a:cs typeface="Crimson Pro Bold" pitchFamily="34" charset="-120"/>
              </a:rPr>
              <a:t>4</a:t>
            </a:r>
            <a:endParaRPr lang="en-US" sz="2600" dirty="0"/>
          </a:p>
        </p:txBody>
      </p:sp>
      <p:sp>
        <p:nvSpPr>
          <p:cNvPr id="19" name="Text 17"/>
          <p:cNvSpPr/>
          <p:nvPr/>
        </p:nvSpPr>
        <p:spPr>
          <a:xfrm>
            <a:off x="8143637" y="6348770"/>
            <a:ext cx="2761893" cy="345281"/>
          </a:xfrm>
          <a:prstGeom prst="rect">
            <a:avLst/>
          </a:prstGeom>
          <a:noFill/>
          <a:ln/>
        </p:spPr>
        <p:txBody>
          <a:bodyPr wrap="none" lIns="0" tIns="0" rIns="0" bIns="0" rtlCol="0" anchor="t"/>
          <a:lstStyle/>
          <a:p>
            <a:pPr indent="0" marL="0">
              <a:lnSpc>
                <a:spcPts val="2700"/>
              </a:lnSpc>
              <a:buNone/>
            </a:pPr>
            <a:r>
              <a:rPr lang="en-US" sz="2150" b="1" dirty="0">
                <a:solidFill>
                  <a:srgbClr val="443728"/>
                </a:solidFill>
                <a:latin typeface="Crimson Pro Bold" pitchFamily="34" charset="0"/>
                <a:ea typeface="Crimson Pro Bold" pitchFamily="34" charset="-122"/>
                <a:cs typeface="Crimson Pro Bold" pitchFamily="34" charset="-120"/>
              </a:rPr>
              <a:t>Ricerca e Sviluppo</a:t>
            </a:r>
            <a:endParaRPr lang="en-US" sz="2150" dirty="0"/>
          </a:p>
        </p:txBody>
      </p:sp>
      <p:sp>
        <p:nvSpPr>
          <p:cNvPr id="20" name="Text 18"/>
          <p:cNvSpPr/>
          <p:nvPr/>
        </p:nvSpPr>
        <p:spPr>
          <a:xfrm>
            <a:off x="8143637" y="6826568"/>
            <a:ext cx="5713571" cy="353497"/>
          </a:xfrm>
          <a:prstGeom prst="rect">
            <a:avLst/>
          </a:prstGeom>
          <a:noFill/>
          <a:ln/>
        </p:spPr>
        <p:txBody>
          <a:bodyPr wrap="none" lIns="0" tIns="0" rIns="0" bIns="0" rtlCol="0" anchor="t"/>
          <a:lstStyle/>
          <a:p>
            <a:pPr indent="0" marL="0">
              <a:lnSpc>
                <a:spcPts val="2750"/>
              </a:lnSpc>
              <a:buNone/>
            </a:pPr>
            <a:r>
              <a:rPr lang="en-US" sz="1700" dirty="0">
                <a:solidFill>
                  <a:srgbClr val="443728"/>
                </a:solidFill>
                <a:latin typeface="Open Sans" pitchFamily="34" charset="0"/>
                <a:ea typeface="Open Sans" pitchFamily="34" charset="-122"/>
                <a:cs typeface="Open Sans" pitchFamily="34" charset="-120"/>
              </a:rPr>
              <a:t>Base per la creazione di nuovi materiali e farmaci.</a:t>
            </a:r>
            <a:endParaRPr lang="en-US" sz="17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5486400" cy="8229600"/>
          </a:xfrm>
          <a:prstGeom prst="rect">
            <a:avLst/>
          </a:prstGeom>
        </p:spPr>
      </p:pic>
      <p:sp>
        <p:nvSpPr>
          <p:cNvPr id="3" name="Text 0"/>
          <p:cNvSpPr/>
          <p:nvPr/>
        </p:nvSpPr>
        <p:spPr>
          <a:xfrm>
            <a:off x="6122313" y="499586"/>
            <a:ext cx="4934426" cy="567690"/>
          </a:xfrm>
          <a:prstGeom prst="rect">
            <a:avLst/>
          </a:prstGeom>
          <a:noFill/>
          <a:ln/>
        </p:spPr>
        <p:txBody>
          <a:bodyPr wrap="none" lIns="0" tIns="0" rIns="0" bIns="0" rtlCol="0" anchor="t"/>
          <a:lstStyle/>
          <a:p>
            <a:pPr indent="0" marL="0">
              <a:lnSpc>
                <a:spcPts val="4450"/>
              </a:lnSpc>
              <a:buNone/>
            </a:pPr>
            <a:r>
              <a:rPr lang="en-US" sz="3550" b="1" dirty="0">
                <a:solidFill>
                  <a:srgbClr val="443728"/>
                </a:solidFill>
                <a:latin typeface="Crimson Pro Bold" pitchFamily="34" charset="0"/>
                <a:ea typeface="Crimson Pro Bold" pitchFamily="34" charset="-122"/>
                <a:cs typeface="Crimson Pro Bold" pitchFamily="34" charset="-120"/>
              </a:rPr>
              <a:t>Idrocarburi Saturi: Alcani</a:t>
            </a:r>
            <a:endParaRPr lang="en-US" sz="3550" dirty="0"/>
          </a:p>
        </p:txBody>
      </p:sp>
      <p:sp>
        <p:nvSpPr>
          <p:cNvPr id="4" name="Text 1"/>
          <p:cNvSpPr/>
          <p:nvPr/>
        </p:nvSpPr>
        <p:spPr>
          <a:xfrm>
            <a:off x="6122313" y="1339810"/>
            <a:ext cx="7872174" cy="1453158"/>
          </a:xfrm>
          <a:prstGeom prst="rect">
            <a:avLst/>
          </a:prstGeom>
          <a:noFill/>
          <a:ln/>
        </p:spPr>
        <p:txBody>
          <a:bodyPr wrap="square" lIns="0" tIns="0" rIns="0" bIns="0" rtlCol="0" anchor="t"/>
          <a:lstStyle/>
          <a:p>
            <a:pPr indent="0" marL="0">
              <a:lnSpc>
                <a:spcPts val="2250"/>
              </a:lnSpc>
              <a:buNone/>
            </a:pPr>
            <a:r>
              <a:rPr lang="en-US" sz="1400" dirty="0">
                <a:solidFill>
                  <a:srgbClr val="443728"/>
                </a:solidFill>
                <a:latin typeface="Open Sans" pitchFamily="34" charset="0"/>
                <a:ea typeface="Open Sans" pitchFamily="34" charset="-122"/>
                <a:cs typeface="Open Sans" pitchFamily="34" charset="-120"/>
              </a:rPr>
              <a:t>Gli alcani sono idrocarburi saturi caratterizzati da legami semplici tra atomi di carbonio. La loro nomenclatura segue regole precise: il suffisso comune è -ano, mentre il prefisso dipende dal numero di atomi di carbonio nella catena principale. I primi quattro membri della serie hanno nomi comuni: metano, etano, propano e butano. Per gli alcani successivi, i nomi derivano dal numero di atomi di carbonio seguito dal suffisso -ano.</a:t>
            </a:r>
            <a:endParaRPr lang="en-US" sz="1400" dirty="0"/>
          </a:p>
        </p:txBody>
      </p:sp>
      <p:sp>
        <p:nvSpPr>
          <p:cNvPr id="5" name="Shape 2"/>
          <p:cNvSpPr/>
          <p:nvPr/>
        </p:nvSpPr>
        <p:spPr>
          <a:xfrm>
            <a:off x="6383417" y="2997279"/>
            <a:ext cx="22860" cy="4732734"/>
          </a:xfrm>
          <a:prstGeom prst="roundRect">
            <a:avLst>
              <a:gd name="adj" fmla="val 333818"/>
            </a:avLst>
          </a:prstGeom>
          <a:solidFill>
            <a:srgbClr val="D1C8C6"/>
          </a:solidFill>
          <a:ln/>
        </p:spPr>
      </p:sp>
      <p:sp>
        <p:nvSpPr>
          <p:cNvPr id="6" name="Shape 3"/>
          <p:cNvSpPr/>
          <p:nvPr/>
        </p:nvSpPr>
        <p:spPr>
          <a:xfrm>
            <a:off x="6576358" y="3394472"/>
            <a:ext cx="635913" cy="22860"/>
          </a:xfrm>
          <a:prstGeom prst="roundRect">
            <a:avLst>
              <a:gd name="adj" fmla="val 333818"/>
            </a:avLst>
          </a:prstGeom>
          <a:solidFill>
            <a:srgbClr val="D1C8C6"/>
          </a:solidFill>
          <a:ln/>
        </p:spPr>
      </p:sp>
      <p:sp>
        <p:nvSpPr>
          <p:cNvPr id="7" name="Shape 4"/>
          <p:cNvSpPr/>
          <p:nvPr/>
        </p:nvSpPr>
        <p:spPr>
          <a:xfrm>
            <a:off x="6190476" y="3201591"/>
            <a:ext cx="408742" cy="408742"/>
          </a:xfrm>
          <a:prstGeom prst="roundRect">
            <a:avLst>
              <a:gd name="adj" fmla="val 18670"/>
            </a:avLst>
          </a:prstGeom>
          <a:solidFill>
            <a:srgbClr val="EBE2E0"/>
          </a:solidFill>
          <a:ln w="7620">
            <a:solidFill>
              <a:srgbClr val="D1C8C6"/>
            </a:solidFill>
            <a:prstDash val="solid"/>
          </a:ln>
        </p:spPr>
      </p:sp>
      <p:sp>
        <p:nvSpPr>
          <p:cNvPr id="8" name="Text 5"/>
          <p:cNvSpPr/>
          <p:nvPr/>
        </p:nvSpPr>
        <p:spPr>
          <a:xfrm>
            <a:off x="6343829" y="3269694"/>
            <a:ext cx="101918" cy="272534"/>
          </a:xfrm>
          <a:prstGeom prst="rect">
            <a:avLst/>
          </a:prstGeom>
          <a:noFill/>
          <a:ln/>
        </p:spPr>
        <p:txBody>
          <a:bodyPr wrap="none" lIns="0" tIns="0" rIns="0" bIns="0" rtlCol="0" anchor="t"/>
          <a:lstStyle/>
          <a:p>
            <a:pPr algn="ctr" indent="0" marL="0">
              <a:lnSpc>
                <a:spcPts val="2100"/>
              </a:lnSpc>
              <a:buNone/>
            </a:pPr>
            <a:r>
              <a:rPr lang="en-US" sz="2100" b="1" dirty="0">
                <a:solidFill>
                  <a:srgbClr val="443728"/>
                </a:solidFill>
                <a:latin typeface="Crimson Pro Bold" pitchFamily="34" charset="0"/>
                <a:ea typeface="Crimson Pro Bold" pitchFamily="34" charset="-122"/>
                <a:cs typeface="Crimson Pro Bold" pitchFamily="34" charset="-120"/>
              </a:rPr>
              <a:t>1</a:t>
            </a:r>
            <a:endParaRPr lang="en-US" sz="2100" dirty="0"/>
          </a:p>
        </p:txBody>
      </p:sp>
      <p:sp>
        <p:nvSpPr>
          <p:cNvPr id="9" name="Text 6"/>
          <p:cNvSpPr/>
          <p:nvPr/>
        </p:nvSpPr>
        <p:spPr>
          <a:xfrm>
            <a:off x="7394138" y="3178969"/>
            <a:ext cx="2271117" cy="283964"/>
          </a:xfrm>
          <a:prstGeom prst="rect">
            <a:avLst/>
          </a:prstGeom>
          <a:noFill/>
          <a:ln/>
        </p:spPr>
        <p:txBody>
          <a:bodyPr wrap="none" lIns="0" tIns="0" rIns="0" bIns="0" rtlCol="0" anchor="t"/>
          <a:lstStyle/>
          <a:p>
            <a:pPr algn="l" indent="0" marL="0">
              <a:lnSpc>
                <a:spcPts val="2200"/>
              </a:lnSpc>
              <a:buNone/>
            </a:pPr>
            <a:r>
              <a:rPr lang="en-US" sz="1750" b="1" dirty="0">
                <a:solidFill>
                  <a:srgbClr val="443728"/>
                </a:solidFill>
                <a:latin typeface="Crimson Pro Bold" pitchFamily="34" charset="0"/>
                <a:ea typeface="Crimson Pro Bold" pitchFamily="34" charset="-122"/>
                <a:cs typeface="Crimson Pro Bold" pitchFamily="34" charset="-120"/>
              </a:rPr>
              <a:t>Metano (CH₄)</a:t>
            </a:r>
            <a:endParaRPr lang="en-US" sz="1750" dirty="0"/>
          </a:p>
        </p:txBody>
      </p:sp>
      <p:sp>
        <p:nvSpPr>
          <p:cNvPr id="10" name="Text 7"/>
          <p:cNvSpPr/>
          <p:nvPr/>
        </p:nvSpPr>
        <p:spPr>
          <a:xfrm>
            <a:off x="7394138" y="3571875"/>
            <a:ext cx="6600349" cy="290632"/>
          </a:xfrm>
          <a:prstGeom prst="rect">
            <a:avLst/>
          </a:prstGeom>
          <a:noFill/>
          <a:ln/>
        </p:spPr>
        <p:txBody>
          <a:bodyPr wrap="none" lIns="0" tIns="0" rIns="0" bIns="0" rtlCol="0" anchor="t"/>
          <a:lstStyle/>
          <a:p>
            <a:pPr algn="l" indent="0" marL="0">
              <a:lnSpc>
                <a:spcPts val="2250"/>
              </a:lnSpc>
              <a:buNone/>
            </a:pPr>
            <a:r>
              <a:rPr lang="en-US" sz="1400" dirty="0">
                <a:solidFill>
                  <a:srgbClr val="443728"/>
                </a:solidFill>
                <a:latin typeface="Open Sans" pitchFamily="34" charset="0"/>
                <a:ea typeface="Open Sans" pitchFamily="34" charset="-122"/>
                <a:cs typeface="Open Sans" pitchFamily="34" charset="-120"/>
              </a:rPr>
              <a:t>Il più semplice degli alcani, con un solo atomo di carbonio.</a:t>
            </a:r>
            <a:endParaRPr lang="en-US" sz="1400" dirty="0"/>
          </a:p>
        </p:txBody>
      </p:sp>
      <p:sp>
        <p:nvSpPr>
          <p:cNvPr id="11" name="Shape 8"/>
          <p:cNvSpPr/>
          <p:nvPr/>
        </p:nvSpPr>
        <p:spPr>
          <a:xfrm>
            <a:off x="6576358" y="4623078"/>
            <a:ext cx="635913" cy="22860"/>
          </a:xfrm>
          <a:prstGeom prst="roundRect">
            <a:avLst>
              <a:gd name="adj" fmla="val 333818"/>
            </a:avLst>
          </a:prstGeom>
          <a:solidFill>
            <a:srgbClr val="D1C8C6"/>
          </a:solidFill>
          <a:ln/>
        </p:spPr>
      </p:sp>
      <p:sp>
        <p:nvSpPr>
          <p:cNvPr id="12" name="Shape 9"/>
          <p:cNvSpPr/>
          <p:nvPr/>
        </p:nvSpPr>
        <p:spPr>
          <a:xfrm>
            <a:off x="6190476" y="4430197"/>
            <a:ext cx="408742" cy="408742"/>
          </a:xfrm>
          <a:prstGeom prst="roundRect">
            <a:avLst>
              <a:gd name="adj" fmla="val 18670"/>
            </a:avLst>
          </a:prstGeom>
          <a:solidFill>
            <a:srgbClr val="EBE2E0"/>
          </a:solidFill>
          <a:ln w="7620">
            <a:solidFill>
              <a:srgbClr val="D1C8C6"/>
            </a:solidFill>
            <a:prstDash val="solid"/>
          </a:ln>
        </p:spPr>
      </p:sp>
      <p:sp>
        <p:nvSpPr>
          <p:cNvPr id="13" name="Text 10"/>
          <p:cNvSpPr/>
          <p:nvPr/>
        </p:nvSpPr>
        <p:spPr>
          <a:xfrm>
            <a:off x="6325374" y="4498300"/>
            <a:ext cx="138946" cy="272534"/>
          </a:xfrm>
          <a:prstGeom prst="rect">
            <a:avLst/>
          </a:prstGeom>
          <a:noFill/>
          <a:ln/>
        </p:spPr>
        <p:txBody>
          <a:bodyPr wrap="none" lIns="0" tIns="0" rIns="0" bIns="0" rtlCol="0" anchor="t"/>
          <a:lstStyle/>
          <a:p>
            <a:pPr algn="ctr" indent="0" marL="0">
              <a:lnSpc>
                <a:spcPts val="2100"/>
              </a:lnSpc>
              <a:buNone/>
            </a:pPr>
            <a:r>
              <a:rPr lang="en-US" sz="2100" b="1" dirty="0">
                <a:solidFill>
                  <a:srgbClr val="443728"/>
                </a:solidFill>
                <a:latin typeface="Crimson Pro Bold" pitchFamily="34" charset="0"/>
                <a:ea typeface="Crimson Pro Bold" pitchFamily="34" charset="-122"/>
                <a:cs typeface="Crimson Pro Bold" pitchFamily="34" charset="-120"/>
              </a:rPr>
              <a:t>2</a:t>
            </a:r>
            <a:endParaRPr lang="en-US" sz="2100" dirty="0"/>
          </a:p>
        </p:txBody>
      </p:sp>
      <p:sp>
        <p:nvSpPr>
          <p:cNvPr id="14" name="Text 11"/>
          <p:cNvSpPr/>
          <p:nvPr/>
        </p:nvSpPr>
        <p:spPr>
          <a:xfrm>
            <a:off x="7394138" y="4407575"/>
            <a:ext cx="2271117" cy="283964"/>
          </a:xfrm>
          <a:prstGeom prst="rect">
            <a:avLst/>
          </a:prstGeom>
          <a:noFill/>
          <a:ln/>
        </p:spPr>
        <p:txBody>
          <a:bodyPr wrap="none" lIns="0" tIns="0" rIns="0" bIns="0" rtlCol="0" anchor="t"/>
          <a:lstStyle/>
          <a:p>
            <a:pPr algn="l" indent="0" marL="0">
              <a:lnSpc>
                <a:spcPts val="2200"/>
              </a:lnSpc>
              <a:buNone/>
            </a:pPr>
            <a:r>
              <a:rPr lang="en-US" sz="1750" b="1" dirty="0">
                <a:solidFill>
                  <a:srgbClr val="443728"/>
                </a:solidFill>
                <a:latin typeface="Crimson Pro Bold" pitchFamily="34" charset="0"/>
                <a:ea typeface="Crimson Pro Bold" pitchFamily="34" charset="-122"/>
                <a:cs typeface="Crimson Pro Bold" pitchFamily="34" charset="-120"/>
              </a:rPr>
              <a:t>Etano (C₂H₆)</a:t>
            </a:r>
            <a:endParaRPr lang="en-US" sz="1750" dirty="0"/>
          </a:p>
        </p:txBody>
      </p:sp>
      <p:sp>
        <p:nvSpPr>
          <p:cNvPr id="15" name="Text 12"/>
          <p:cNvSpPr/>
          <p:nvPr/>
        </p:nvSpPr>
        <p:spPr>
          <a:xfrm>
            <a:off x="7394138" y="4800481"/>
            <a:ext cx="6600349" cy="290632"/>
          </a:xfrm>
          <a:prstGeom prst="rect">
            <a:avLst/>
          </a:prstGeom>
          <a:noFill/>
          <a:ln/>
        </p:spPr>
        <p:txBody>
          <a:bodyPr wrap="none" lIns="0" tIns="0" rIns="0" bIns="0" rtlCol="0" anchor="t"/>
          <a:lstStyle/>
          <a:p>
            <a:pPr algn="l" indent="0" marL="0">
              <a:lnSpc>
                <a:spcPts val="2250"/>
              </a:lnSpc>
              <a:buNone/>
            </a:pPr>
            <a:r>
              <a:rPr lang="en-US" sz="1400" dirty="0">
                <a:solidFill>
                  <a:srgbClr val="443728"/>
                </a:solidFill>
                <a:latin typeface="Open Sans" pitchFamily="34" charset="0"/>
                <a:ea typeface="Open Sans" pitchFamily="34" charset="-122"/>
                <a:cs typeface="Open Sans" pitchFamily="34" charset="-120"/>
              </a:rPr>
              <a:t>Due atomi di carbonio legati tra loro.</a:t>
            </a:r>
            <a:endParaRPr lang="en-US" sz="1400" dirty="0"/>
          </a:p>
        </p:txBody>
      </p:sp>
      <p:sp>
        <p:nvSpPr>
          <p:cNvPr id="16" name="Shape 13"/>
          <p:cNvSpPr/>
          <p:nvPr/>
        </p:nvSpPr>
        <p:spPr>
          <a:xfrm>
            <a:off x="6576358" y="5851684"/>
            <a:ext cx="635913" cy="22860"/>
          </a:xfrm>
          <a:prstGeom prst="roundRect">
            <a:avLst>
              <a:gd name="adj" fmla="val 333818"/>
            </a:avLst>
          </a:prstGeom>
          <a:solidFill>
            <a:srgbClr val="D1C8C6"/>
          </a:solidFill>
          <a:ln/>
        </p:spPr>
      </p:sp>
      <p:sp>
        <p:nvSpPr>
          <p:cNvPr id="17" name="Shape 14"/>
          <p:cNvSpPr/>
          <p:nvPr/>
        </p:nvSpPr>
        <p:spPr>
          <a:xfrm>
            <a:off x="6190476" y="5658803"/>
            <a:ext cx="408742" cy="408742"/>
          </a:xfrm>
          <a:prstGeom prst="roundRect">
            <a:avLst>
              <a:gd name="adj" fmla="val 18670"/>
            </a:avLst>
          </a:prstGeom>
          <a:solidFill>
            <a:srgbClr val="EBE2E0"/>
          </a:solidFill>
          <a:ln w="7620">
            <a:solidFill>
              <a:srgbClr val="D1C8C6"/>
            </a:solidFill>
            <a:prstDash val="solid"/>
          </a:ln>
        </p:spPr>
      </p:sp>
      <p:sp>
        <p:nvSpPr>
          <p:cNvPr id="18" name="Text 15"/>
          <p:cNvSpPr/>
          <p:nvPr/>
        </p:nvSpPr>
        <p:spPr>
          <a:xfrm>
            <a:off x="6328231" y="5726906"/>
            <a:ext cx="133112" cy="272534"/>
          </a:xfrm>
          <a:prstGeom prst="rect">
            <a:avLst/>
          </a:prstGeom>
          <a:noFill/>
          <a:ln/>
        </p:spPr>
        <p:txBody>
          <a:bodyPr wrap="none" lIns="0" tIns="0" rIns="0" bIns="0" rtlCol="0" anchor="t"/>
          <a:lstStyle/>
          <a:p>
            <a:pPr algn="ctr" indent="0" marL="0">
              <a:lnSpc>
                <a:spcPts val="2100"/>
              </a:lnSpc>
              <a:buNone/>
            </a:pPr>
            <a:r>
              <a:rPr lang="en-US" sz="2100" b="1" dirty="0">
                <a:solidFill>
                  <a:srgbClr val="443728"/>
                </a:solidFill>
                <a:latin typeface="Crimson Pro Bold" pitchFamily="34" charset="0"/>
                <a:ea typeface="Crimson Pro Bold" pitchFamily="34" charset="-122"/>
                <a:cs typeface="Crimson Pro Bold" pitchFamily="34" charset="-120"/>
              </a:rPr>
              <a:t>3</a:t>
            </a:r>
            <a:endParaRPr lang="en-US" sz="2100" dirty="0"/>
          </a:p>
        </p:txBody>
      </p:sp>
      <p:sp>
        <p:nvSpPr>
          <p:cNvPr id="19" name="Text 16"/>
          <p:cNvSpPr/>
          <p:nvPr/>
        </p:nvSpPr>
        <p:spPr>
          <a:xfrm>
            <a:off x="7394138" y="5636181"/>
            <a:ext cx="2271117" cy="283964"/>
          </a:xfrm>
          <a:prstGeom prst="rect">
            <a:avLst/>
          </a:prstGeom>
          <a:noFill/>
          <a:ln/>
        </p:spPr>
        <p:txBody>
          <a:bodyPr wrap="none" lIns="0" tIns="0" rIns="0" bIns="0" rtlCol="0" anchor="t"/>
          <a:lstStyle/>
          <a:p>
            <a:pPr algn="l" indent="0" marL="0">
              <a:lnSpc>
                <a:spcPts val="2200"/>
              </a:lnSpc>
              <a:buNone/>
            </a:pPr>
            <a:r>
              <a:rPr lang="en-US" sz="1750" b="1" dirty="0">
                <a:solidFill>
                  <a:srgbClr val="443728"/>
                </a:solidFill>
                <a:latin typeface="Crimson Pro Bold" pitchFamily="34" charset="0"/>
                <a:ea typeface="Crimson Pro Bold" pitchFamily="34" charset="-122"/>
                <a:cs typeface="Crimson Pro Bold" pitchFamily="34" charset="-120"/>
              </a:rPr>
              <a:t>Propano (C₃H₈)</a:t>
            </a:r>
            <a:endParaRPr lang="en-US" sz="1750" dirty="0"/>
          </a:p>
        </p:txBody>
      </p:sp>
      <p:sp>
        <p:nvSpPr>
          <p:cNvPr id="20" name="Text 17"/>
          <p:cNvSpPr/>
          <p:nvPr/>
        </p:nvSpPr>
        <p:spPr>
          <a:xfrm>
            <a:off x="7394138" y="6029087"/>
            <a:ext cx="6600349" cy="290632"/>
          </a:xfrm>
          <a:prstGeom prst="rect">
            <a:avLst/>
          </a:prstGeom>
          <a:noFill/>
          <a:ln/>
        </p:spPr>
        <p:txBody>
          <a:bodyPr wrap="none" lIns="0" tIns="0" rIns="0" bIns="0" rtlCol="0" anchor="t"/>
          <a:lstStyle/>
          <a:p>
            <a:pPr algn="l" indent="0" marL="0">
              <a:lnSpc>
                <a:spcPts val="2250"/>
              </a:lnSpc>
              <a:buNone/>
            </a:pPr>
            <a:r>
              <a:rPr lang="en-US" sz="1400" dirty="0">
                <a:solidFill>
                  <a:srgbClr val="443728"/>
                </a:solidFill>
                <a:latin typeface="Open Sans" pitchFamily="34" charset="0"/>
                <a:ea typeface="Open Sans" pitchFamily="34" charset="-122"/>
                <a:cs typeface="Open Sans" pitchFamily="34" charset="-120"/>
              </a:rPr>
              <a:t>Tre atomi di carbonio in catena lineare.</a:t>
            </a:r>
            <a:endParaRPr lang="en-US" sz="1400" dirty="0"/>
          </a:p>
        </p:txBody>
      </p:sp>
      <p:sp>
        <p:nvSpPr>
          <p:cNvPr id="21" name="Shape 18"/>
          <p:cNvSpPr/>
          <p:nvPr/>
        </p:nvSpPr>
        <p:spPr>
          <a:xfrm>
            <a:off x="6576358" y="7080290"/>
            <a:ext cx="635913" cy="22860"/>
          </a:xfrm>
          <a:prstGeom prst="roundRect">
            <a:avLst>
              <a:gd name="adj" fmla="val 333818"/>
            </a:avLst>
          </a:prstGeom>
          <a:solidFill>
            <a:srgbClr val="D1C8C6"/>
          </a:solidFill>
          <a:ln/>
        </p:spPr>
      </p:sp>
      <p:sp>
        <p:nvSpPr>
          <p:cNvPr id="22" name="Shape 19"/>
          <p:cNvSpPr/>
          <p:nvPr/>
        </p:nvSpPr>
        <p:spPr>
          <a:xfrm>
            <a:off x="6190476" y="6887408"/>
            <a:ext cx="408742" cy="408742"/>
          </a:xfrm>
          <a:prstGeom prst="roundRect">
            <a:avLst>
              <a:gd name="adj" fmla="val 18670"/>
            </a:avLst>
          </a:prstGeom>
          <a:solidFill>
            <a:srgbClr val="EBE2E0"/>
          </a:solidFill>
          <a:ln w="7620">
            <a:solidFill>
              <a:srgbClr val="D1C8C6"/>
            </a:solidFill>
            <a:prstDash val="solid"/>
          </a:ln>
        </p:spPr>
      </p:sp>
      <p:sp>
        <p:nvSpPr>
          <p:cNvPr id="23" name="Text 20"/>
          <p:cNvSpPr/>
          <p:nvPr/>
        </p:nvSpPr>
        <p:spPr>
          <a:xfrm>
            <a:off x="6321326" y="6955512"/>
            <a:ext cx="146923" cy="272534"/>
          </a:xfrm>
          <a:prstGeom prst="rect">
            <a:avLst/>
          </a:prstGeom>
          <a:noFill/>
          <a:ln/>
        </p:spPr>
        <p:txBody>
          <a:bodyPr wrap="none" lIns="0" tIns="0" rIns="0" bIns="0" rtlCol="0" anchor="t"/>
          <a:lstStyle/>
          <a:p>
            <a:pPr algn="ctr" indent="0" marL="0">
              <a:lnSpc>
                <a:spcPts val="2100"/>
              </a:lnSpc>
              <a:buNone/>
            </a:pPr>
            <a:r>
              <a:rPr lang="en-US" sz="2100" b="1" dirty="0">
                <a:solidFill>
                  <a:srgbClr val="443728"/>
                </a:solidFill>
                <a:latin typeface="Crimson Pro Bold" pitchFamily="34" charset="0"/>
                <a:ea typeface="Crimson Pro Bold" pitchFamily="34" charset="-122"/>
                <a:cs typeface="Crimson Pro Bold" pitchFamily="34" charset="-120"/>
              </a:rPr>
              <a:t>4</a:t>
            </a:r>
            <a:endParaRPr lang="en-US" sz="2100" dirty="0"/>
          </a:p>
        </p:txBody>
      </p:sp>
      <p:sp>
        <p:nvSpPr>
          <p:cNvPr id="24" name="Text 21"/>
          <p:cNvSpPr/>
          <p:nvPr/>
        </p:nvSpPr>
        <p:spPr>
          <a:xfrm>
            <a:off x="7394138" y="6864787"/>
            <a:ext cx="2271117" cy="283964"/>
          </a:xfrm>
          <a:prstGeom prst="rect">
            <a:avLst/>
          </a:prstGeom>
          <a:noFill/>
          <a:ln/>
        </p:spPr>
        <p:txBody>
          <a:bodyPr wrap="none" lIns="0" tIns="0" rIns="0" bIns="0" rtlCol="0" anchor="t"/>
          <a:lstStyle/>
          <a:p>
            <a:pPr algn="l" indent="0" marL="0">
              <a:lnSpc>
                <a:spcPts val="2200"/>
              </a:lnSpc>
              <a:buNone/>
            </a:pPr>
            <a:r>
              <a:rPr lang="en-US" sz="1750" b="1" dirty="0">
                <a:solidFill>
                  <a:srgbClr val="443728"/>
                </a:solidFill>
                <a:latin typeface="Crimson Pro Bold" pitchFamily="34" charset="0"/>
                <a:ea typeface="Crimson Pro Bold" pitchFamily="34" charset="-122"/>
                <a:cs typeface="Crimson Pro Bold" pitchFamily="34" charset="-120"/>
              </a:rPr>
              <a:t>Butano (C₄H₁₀)</a:t>
            </a:r>
            <a:endParaRPr lang="en-US" sz="1750" dirty="0"/>
          </a:p>
        </p:txBody>
      </p:sp>
      <p:sp>
        <p:nvSpPr>
          <p:cNvPr id="25" name="Text 22"/>
          <p:cNvSpPr/>
          <p:nvPr/>
        </p:nvSpPr>
        <p:spPr>
          <a:xfrm>
            <a:off x="7394138" y="7257693"/>
            <a:ext cx="6600349" cy="290632"/>
          </a:xfrm>
          <a:prstGeom prst="rect">
            <a:avLst/>
          </a:prstGeom>
          <a:noFill/>
          <a:ln/>
        </p:spPr>
        <p:txBody>
          <a:bodyPr wrap="none" lIns="0" tIns="0" rIns="0" bIns="0" rtlCol="0" anchor="t"/>
          <a:lstStyle/>
          <a:p>
            <a:pPr algn="l" indent="0" marL="0">
              <a:lnSpc>
                <a:spcPts val="2250"/>
              </a:lnSpc>
              <a:buNone/>
            </a:pPr>
            <a:r>
              <a:rPr lang="en-US" sz="1400" dirty="0">
                <a:solidFill>
                  <a:srgbClr val="443728"/>
                </a:solidFill>
                <a:latin typeface="Open Sans" pitchFamily="34" charset="0"/>
                <a:ea typeface="Open Sans" pitchFamily="34" charset="-122"/>
                <a:cs typeface="Open Sans" pitchFamily="34" charset="-120"/>
              </a:rPr>
              <a:t>Quattro atomi di carbonio, ultimo con nome comune.</a:t>
            </a:r>
            <a:endParaRPr lang="en-US" sz="1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5486400" cy="8229600"/>
          </a:xfrm>
          <a:prstGeom prst="rect">
            <a:avLst/>
          </a:prstGeom>
        </p:spPr>
      </p:pic>
      <p:sp>
        <p:nvSpPr>
          <p:cNvPr id="3" name="Text 0"/>
          <p:cNvSpPr/>
          <p:nvPr/>
        </p:nvSpPr>
        <p:spPr>
          <a:xfrm>
            <a:off x="6160532" y="619482"/>
            <a:ext cx="7643217" cy="601980"/>
          </a:xfrm>
          <a:prstGeom prst="rect">
            <a:avLst/>
          </a:prstGeom>
          <a:noFill/>
          <a:ln/>
        </p:spPr>
        <p:txBody>
          <a:bodyPr wrap="none" lIns="0" tIns="0" rIns="0" bIns="0" rtlCol="0" anchor="t"/>
          <a:lstStyle/>
          <a:p>
            <a:pPr indent="0" marL="0">
              <a:lnSpc>
                <a:spcPts val="4700"/>
              </a:lnSpc>
              <a:buNone/>
            </a:pPr>
            <a:r>
              <a:rPr lang="en-US" sz="3750" b="1" dirty="0">
                <a:solidFill>
                  <a:srgbClr val="443728"/>
                </a:solidFill>
                <a:latin typeface="Crimson Pro Bold" pitchFamily="34" charset="0"/>
                <a:ea typeface="Crimson Pro Bold" pitchFamily="34" charset="-122"/>
                <a:cs typeface="Crimson Pro Bold" pitchFamily="34" charset="-120"/>
              </a:rPr>
              <a:t>Nomenclatura degli Alcani Ramificati</a:t>
            </a:r>
            <a:endParaRPr lang="en-US" sz="3750" dirty="0"/>
          </a:p>
        </p:txBody>
      </p:sp>
      <p:sp>
        <p:nvSpPr>
          <p:cNvPr id="4" name="Text 1"/>
          <p:cNvSpPr/>
          <p:nvPr/>
        </p:nvSpPr>
        <p:spPr>
          <a:xfrm>
            <a:off x="6160532" y="1510308"/>
            <a:ext cx="7795736" cy="1540669"/>
          </a:xfrm>
          <a:prstGeom prst="rect">
            <a:avLst/>
          </a:prstGeom>
          <a:noFill/>
          <a:ln/>
        </p:spPr>
        <p:txBody>
          <a:bodyPr wrap="square" lIns="0" tIns="0" rIns="0" bIns="0" rtlCol="0" anchor="t"/>
          <a:lstStyle/>
          <a:p>
            <a:pPr indent="0" marL="0">
              <a:lnSpc>
                <a:spcPts val="2400"/>
              </a:lnSpc>
              <a:buNone/>
            </a:pPr>
            <a:r>
              <a:rPr lang="en-US" sz="1500" dirty="0">
                <a:solidFill>
                  <a:srgbClr val="443728"/>
                </a:solidFill>
                <a:latin typeface="Open Sans" pitchFamily="34" charset="0"/>
                <a:ea typeface="Open Sans" pitchFamily="34" charset="-122"/>
                <a:cs typeface="Open Sans" pitchFamily="34" charset="-120"/>
              </a:rPr>
              <a:t>Per gli alcani con catene ramificate, si applicano regole aggiuntive. La catena principale è la più lunga sequenza continua di atomi di carbonio. La numerazione inizia dall'estremità che dà il numero più basso al primo punto di ramificazione. I gruppi alchilici, derivati da alcani per perdita di un atomo di idrogeno, vengono denominati con il suffisso -ile e indicati con il numero della posizione sulla catena principale.</a:t>
            </a:r>
            <a:endParaRPr lang="en-US" sz="1500" dirty="0"/>
          </a:p>
        </p:txBody>
      </p:sp>
      <p:sp>
        <p:nvSpPr>
          <p:cNvPr id="5" name="Shape 2"/>
          <p:cNvSpPr/>
          <p:nvPr/>
        </p:nvSpPr>
        <p:spPr>
          <a:xfrm>
            <a:off x="6160532" y="3484364"/>
            <a:ext cx="433388" cy="433388"/>
          </a:xfrm>
          <a:prstGeom prst="roundRect">
            <a:avLst>
              <a:gd name="adj" fmla="val 18669"/>
            </a:avLst>
          </a:prstGeom>
          <a:solidFill>
            <a:srgbClr val="EBE2E0"/>
          </a:solidFill>
          <a:ln w="7620">
            <a:solidFill>
              <a:srgbClr val="D1C8C6"/>
            </a:solidFill>
            <a:prstDash val="solid"/>
          </a:ln>
        </p:spPr>
      </p:sp>
      <p:sp>
        <p:nvSpPr>
          <p:cNvPr id="6" name="Text 3"/>
          <p:cNvSpPr/>
          <p:nvPr/>
        </p:nvSpPr>
        <p:spPr>
          <a:xfrm>
            <a:off x="6323171" y="3556516"/>
            <a:ext cx="108109" cy="288965"/>
          </a:xfrm>
          <a:prstGeom prst="rect">
            <a:avLst/>
          </a:prstGeom>
          <a:noFill/>
          <a:ln/>
        </p:spPr>
        <p:txBody>
          <a:bodyPr wrap="none" lIns="0" tIns="0" rIns="0" bIns="0" rtlCol="0" anchor="t"/>
          <a:lstStyle/>
          <a:p>
            <a:pPr algn="ctr" indent="0" marL="0">
              <a:lnSpc>
                <a:spcPts val="2250"/>
              </a:lnSpc>
              <a:buNone/>
            </a:pPr>
            <a:r>
              <a:rPr lang="en-US" sz="2250" b="1" dirty="0">
                <a:solidFill>
                  <a:srgbClr val="443728"/>
                </a:solidFill>
                <a:latin typeface="Crimson Pro Bold" pitchFamily="34" charset="0"/>
                <a:ea typeface="Crimson Pro Bold" pitchFamily="34" charset="-122"/>
                <a:cs typeface="Crimson Pro Bold" pitchFamily="34" charset="-120"/>
              </a:rPr>
              <a:t>1</a:t>
            </a:r>
            <a:endParaRPr lang="en-US" sz="2250" dirty="0"/>
          </a:p>
        </p:txBody>
      </p:sp>
      <p:sp>
        <p:nvSpPr>
          <p:cNvPr id="7" name="Text 4"/>
          <p:cNvSpPr/>
          <p:nvPr/>
        </p:nvSpPr>
        <p:spPr>
          <a:xfrm>
            <a:off x="6786443" y="3484364"/>
            <a:ext cx="2407920" cy="300871"/>
          </a:xfrm>
          <a:prstGeom prst="rect">
            <a:avLst/>
          </a:prstGeom>
          <a:noFill/>
          <a:ln/>
        </p:spPr>
        <p:txBody>
          <a:bodyPr wrap="none" lIns="0" tIns="0" rIns="0" bIns="0" rtlCol="0" anchor="t"/>
          <a:lstStyle/>
          <a:p>
            <a:pPr indent="0" marL="0">
              <a:lnSpc>
                <a:spcPts val="2350"/>
              </a:lnSpc>
              <a:buNone/>
            </a:pPr>
            <a:r>
              <a:rPr lang="en-US" sz="1850" b="1" dirty="0">
                <a:solidFill>
                  <a:srgbClr val="443728"/>
                </a:solidFill>
                <a:latin typeface="Crimson Pro Bold" pitchFamily="34" charset="0"/>
                <a:ea typeface="Crimson Pro Bold" pitchFamily="34" charset="-122"/>
                <a:cs typeface="Crimson Pro Bold" pitchFamily="34" charset="-120"/>
              </a:rPr>
              <a:t>Catena Principale</a:t>
            </a:r>
            <a:endParaRPr lang="en-US" sz="1850" dirty="0"/>
          </a:p>
        </p:txBody>
      </p:sp>
      <p:sp>
        <p:nvSpPr>
          <p:cNvPr id="8" name="Text 5"/>
          <p:cNvSpPr/>
          <p:nvPr/>
        </p:nvSpPr>
        <p:spPr>
          <a:xfrm>
            <a:off x="6786443" y="3900726"/>
            <a:ext cx="7169825" cy="308134"/>
          </a:xfrm>
          <a:prstGeom prst="rect">
            <a:avLst/>
          </a:prstGeom>
          <a:noFill/>
          <a:ln/>
        </p:spPr>
        <p:txBody>
          <a:bodyPr wrap="none" lIns="0" tIns="0" rIns="0" bIns="0" rtlCol="0" anchor="t"/>
          <a:lstStyle/>
          <a:p>
            <a:pPr indent="0" marL="0">
              <a:lnSpc>
                <a:spcPts val="2400"/>
              </a:lnSpc>
              <a:buNone/>
            </a:pPr>
            <a:r>
              <a:rPr lang="en-US" sz="1500" dirty="0">
                <a:solidFill>
                  <a:srgbClr val="443728"/>
                </a:solidFill>
                <a:latin typeface="Open Sans" pitchFamily="34" charset="0"/>
                <a:ea typeface="Open Sans" pitchFamily="34" charset="-122"/>
                <a:cs typeface="Open Sans" pitchFamily="34" charset="-120"/>
              </a:rPr>
              <a:t>Identificare la catena di carbonio più lunga.</a:t>
            </a:r>
            <a:endParaRPr lang="en-US" sz="1500" dirty="0"/>
          </a:p>
        </p:txBody>
      </p:sp>
      <p:sp>
        <p:nvSpPr>
          <p:cNvPr id="9" name="Shape 6"/>
          <p:cNvSpPr/>
          <p:nvPr/>
        </p:nvSpPr>
        <p:spPr>
          <a:xfrm>
            <a:off x="6160532" y="4618077"/>
            <a:ext cx="433388" cy="433388"/>
          </a:xfrm>
          <a:prstGeom prst="roundRect">
            <a:avLst>
              <a:gd name="adj" fmla="val 18669"/>
            </a:avLst>
          </a:prstGeom>
          <a:solidFill>
            <a:srgbClr val="EBE2E0"/>
          </a:solidFill>
          <a:ln w="7620">
            <a:solidFill>
              <a:srgbClr val="D1C8C6"/>
            </a:solidFill>
            <a:prstDash val="solid"/>
          </a:ln>
        </p:spPr>
      </p:sp>
      <p:sp>
        <p:nvSpPr>
          <p:cNvPr id="10" name="Text 7"/>
          <p:cNvSpPr/>
          <p:nvPr/>
        </p:nvSpPr>
        <p:spPr>
          <a:xfrm>
            <a:off x="6303526" y="4690229"/>
            <a:ext cx="147280" cy="288965"/>
          </a:xfrm>
          <a:prstGeom prst="rect">
            <a:avLst/>
          </a:prstGeom>
          <a:noFill/>
          <a:ln/>
        </p:spPr>
        <p:txBody>
          <a:bodyPr wrap="none" lIns="0" tIns="0" rIns="0" bIns="0" rtlCol="0" anchor="t"/>
          <a:lstStyle/>
          <a:p>
            <a:pPr algn="ctr" indent="0" marL="0">
              <a:lnSpc>
                <a:spcPts val="2250"/>
              </a:lnSpc>
              <a:buNone/>
            </a:pPr>
            <a:r>
              <a:rPr lang="en-US" sz="2250" b="1" dirty="0">
                <a:solidFill>
                  <a:srgbClr val="443728"/>
                </a:solidFill>
                <a:latin typeface="Crimson Pro Bold" pitchFamily="34" charset="0"/>
                <a:ea typeface="Crimson Pro Bold" pitchFamily="34" charset="-122"/>
                <a:cs typeface="Crimson Pro Bold" pitchFamily="34" charset="-120"/>
              </a:rPr>
              <a:t>2</a:t>
            </a:r>
            <a:endParaRPr lang="en-US" sz="2250" dirty="0"/>
          </a:p>
        </p:txBody>
      </p:sp>
      <p:sp>
        <p:nvSpPr>
          <p:cNvPr id="11" name="Text 8"/>
          <p:cNvSpPr/>
          <p:nvPr/>
        </p:nvSpPr>
        <p:spPr>
          <a:xfrm>
            <a:off x="6786443" y="4618077"/>
            <a:ext cx="2407920" cy="300871"/>
          </a:xfrm>
          <a:prstGeom prst="rect">
            <a:avLst/>
          </a:prstGeom>
          <a:noFill/>
          <a:ln/>
        </p:spPr>
        <p:txBody>
          <a:bodyPr wrap="none" lIns="0" tIns="0" rIns="0" bIns="0" rtlCol="0" anchor="t"/>
          <a:lstStyle/>
          <a:p>
            <a:pPr indent="0" marL="0">
              <a:lnSpc>
                <a:spcPts val="2350"/>
              </a:lnSpc>
              <a:buNone/>
            </a:pPr>
            <a:r>
              <a:rPr lang="en-US" sz="1850" b="1" dirty="0">
                <a:solidFill>
                  <a:srgbClr val="443728"/>
                </a:solidFill>
                <a:latin typeface="Crimson Pro Bold" pitchFamily="34" charset="0"/>
                <a:ea typeface="Crimson Pro Bold" pitchFamily="34" charset="-122"/>
                <a:cs typeface="Crimson Pro Bold" pitchFamily="34" charset="-120"/>
              </a:rPr>
              <a:t>Numerazione</a:t>
            </a:r>
            <a:endParaRPr lang="en-US" sz="1850" dirty="0"/>
          </a:p>
        </p:txBody>
      </p:sp>
      <p:sp>
        <p:nvSpPr>
          <p:cNvPr id="12" name="Text 9"/>
          <p:cNvSpPr/>
          <p:nvPr/>
        </p:nvSpPr>
        <p:spPr>
          <a:xfrm>
            <a:off x="6786443" y="5034439"/>
            <a:ext cx="7169825" cy="308134"/>
          </a:xfrm>
          <a:prstGeom prst="rect">
            <a:avLst/>
          </a:prstGeom>
          <a:noFill/>
          <a:ln/>
        </p:spPr>
        <p:txBody>
          <a:bodyPr wrap="none" lIns="0" tIns="0" rIns="0" bIns="0" rtlCol="0" anchor="t"/>
          <a:lstStyle/>
          <a:p>
            <a:pPr indent="0" marL="0">
              <a:lnSpc>
                <a:spcPts val="2400"/>
              </a:lnSpc>
              <a:buNone/>
            </a:pPr>
            <a:r>
              <a:rPr lang="en-US" sz="1500" dirty="0">
                <a:solidFill>
                  <a:srgbClr val="443728"/>
                </a:solidFill>
                <a:latin typeface="Open Sans" pitchFamily="34" charset="0"/>
                <a:ea typeface="Open Sans" pitchFamily="34" charset="-122"/>
                <a:cs typeface="Open Sans" pitchFamily="34" charset="-120"/>
              </a:rPr>
              <a:t>Iniziare dall'estremità più vicina alla prima ramificazione.</a:t>
            </a:r>
            <a:endParaRPr lang="en-US" sz="1500" dirty="0"/>
          </a:p>
        </p:txBody>
      </p:sp>
      <p:sp>
        <p:nvSpPr>
          <p:cNvPr id="13" name="Shape 10"/>
          <p:cNvSpPr/>
          <p:nvPr/>
        </p:nvSpPr>
        <p:spPr>
          <a:xfrm>
            <a:off x="6160532" y="5751790"/>
            <a:ext cx="433388" cy="433388"/>
          </a:xfrm>
          <a:prstGeom prst="roundRect">
            <a:avLst>
              <a:gd name="adj" fmla="val 18669"/>
            </a:avLst>
          </a:prstGeom>
          <a:solidFill>
            <a:srgbClr val="EBE2E0"/>
          </a:solidFill>
          <a:ln w="7620">
            <a:solidFill>
              <a:srgbClr val="D1C8C6"/>
            </a:solidFill>
            <a:prstDash val="solid"/>
          </a:ln>
        </p:spPr>
      </p:sp>
      <p:sp>
        <p:nvSpPr>
          <p:cNvPr id="14" name="Text 11"/>
          <p:cNvSpPr/>
          <p:nvPr/>
        </p:nvSpPr>
        <p:spPr>
          <a:xfrm>
            <a:off x="6306622" y="5823942"/>
            <a:ext cx="141089" cy="288965"/>
          </a:xfrm>
          <a:prstGeom prst="rect">
            <a:avLst/>
          </a:prstGeom>
          <a:noFill/>
          <a:ln/>
        </p:spPr>
        <p:txBody>
          <a:bodyPr wrap="none" lIns="0" tIns="0" rIns="0" bIns="0" rtlCol="0" anchor="t"/>
          <a:lstStyle/>
          <a:p>
            <a:pPr algn="ctr" indent="0" marL="0">
              <a:lnSpc>
                <a:spcPts val="2250"/>
              </a:lnSpc>
              <a:buNone/>
            </a:pPr>
            <a:r>
              <a:rPr lang="en-US" sz="2250" b="1" dirty="0">
                <a:solidFill>
                  <a:srgbClr val="443728"/>
                </a:solidFill>
                <a:latin typeface="Crimson Pro Bold" pitchFamily="34" charset="0"/>
                <a:ea typeface="Crimson Pro Bold" pitchFamily="34" charset="-122"/>
                <a:cs typeface="Crimson Pro Bold" pitchFamily="34" charset="-120"/>
              </a:rPr>
              <a:t>3</a:t>
            </a:r>
            <a:endParaRPr lang="en-US" sz="2250" dirty="0"/>
          </a:p>
        </p:txBody>
      </p:sp>
      <p:sp>
        <p:nvSpPr>
          <p:cNvPr id="15" name="Text 12"/>
          <p:cNvSpPr/>
          <p:nvPr/>
        </p:nvSpPr>
        <p:spPr>
          <a:xfrm>
            <a:off x="6786443" y="5751790"/>
            <a:ext cx="2407920" cy="300871"/>
          </a:xfrm>
          <a:prstGeom prst="rect">
            <a:avLst/>
          </a:prstGeom>
          <a:noFill/>
          <a:ln/>
        </p:spPr>
        <p:txBody>
          <a:bodyPr wrap="none" lIns="0" tIns="0" rIns="0" bIns="0" rtlCol="0" anchor="t"/>
          <a:lstStyle/>
          <a:p>
            <a:pPr indent="0" marL="0">
              <a:lnSpc>
                <a:spcPts val="2350"/>
              </a:lnSpc>
              <a:buNone/>
            </a:pPr>
            <a:r>
              <a:rPr lang="en-US" sz="1850" b="1" dirty="0">
                <a:solidFill>
                  <a:srgbClr val="443728"/>
                </a:solidFill>
                <a:latin typeface="Crimson Pro Bold" pitchFamily="34" charset="0"/>
                <a:ea typeface="Crimson Pro Bold" pitchFamily="34" charset="-122"/>
                <a:cs typeface="Crimson Pro Bold" pitchFamily="34" charset="-120"/>
              </a:rPr>
              <a:t>Gruppi Alchilici</a:t>
            </a:r>
            <a:endParaRPr lang="en-US" sz="1850" dirty="0"/>
          </a:p>
        </p:txBody>
      </p:sp>
      <p:sp>
        <p:nvSpPr>
          <p:cNvPr id="16" name="Text 13"/>
          <p:cNvSpPr/>
          <p:nvPr/>
        </p:nvSpPr>
        <p:spPr>
          <a:xfrm>
            <a:off x="6786443" y="6168152"/>
            <a:ext cx="7169825" cy="308134"/>
          </a:xfrm>
          <a:prstGeom prst="rect">
            <a:avLst/>
          </a:prstGeom>
          <a:noFill/>
          <a:ln/>
        </p:spPr>
        <p:txBody>
          <a:bodyPr wrap="none" lIns="0" tIns="0" rIns="0" bIns="0" rtlCol="0" anchor="t"/>
          <a:lstStyle/>
          <a:p>
            <a:pPr indent="0" marL="0">
              <a:lnSpc>
                <a:spcPts val="2400"/>
              </a:lnSpc>
              <a:buNone/>
            </a:pPr>
            <a:r>
              <a:rPr lang="en-US" sz="1500" dirty="0">
                <a:solidFill>
                  <a:srgbClr val="443728"/>
                </a:solidFill>
                <a:latin typeface="Open Sans" pitchFamily="34" charset="0"/>
                <a:ea typeface="Open Sans" pitchFamily="34" charset="-122"/>
                <a:cs typeface="Open Sans" pitchFamily="34" charset="-120"/>
              </a:rPr>
              <a:t>Usare il suffisso -ile per i sostituenti (es. metile, etile).</a:t>
            </a:r>
            <a:endParaRPr lang="en-US" sz="1500" dirty="0"/>
          </a:p>
        </p:txBody>
      </p:sp>
      <p:sp>
        <p:nvSpPr>
          <p:cNvPr id="17" name="Shape 14"/>
          <p:cNvSpPr/>
          <p:nvPr/>
        </p:nvSpPr>
        <p:spPr>
          <a:xfrm>
            <a:off x="6160532" y="6885503"/>
            <a:ext cx="433388" cy="433388"/>
          </a:xfrm>
          <a:prstGeom prst="roundRect">
            <a:avLst>
              <a:gd name="adj" fmla="val 18669"/>
            </a:avLst>
          </a:prstGeom>
          <a:solidFill>
            <a:srgbClr val="EBE2E0"/>
          </a:solidFill>
          <a:ln w="7620">
            <a:solidFill>
              <a:srgbClr val="D1C8C6"/>
            </a:solidFill>
            <a:prstDash val="solid"/>
          </a:ln>
        </p:spPr>
      </p:sp>
      <p:sp>
        <p:nvSpPr>
          <p:cNvPr id="18" name="Text 15"/>
          <p:cNvSpPr/>
          <p:nvPr/>
        </p:nvSpPr>
        <p:spPr>
          <a:xfrm>
            <a:off x="6299359" y="6957655"/>
            <a:ext cx="155734" cy="288965"/>
          </a:xfrm>
          <a:prstGeom prst="rect">
            <a:avLst/>
          </a:prstGeom>
          <a:noFill/>
          <a:ln/>
        </p:spPr>
        <p:txBody>
          <a:bodyPr wrap="none" lIns="0" tIns="0" rIns="0" bIns="0" rtlCol="0" anchor="t"/>
          <a:lstStyle/>
          <a:p>
            <a:pPr algn="ctr" indent="0" marL="0">
              <a:lnSpc>
                <a:spcPts val="2250"/>
              </a:lnSpc>
              <a:buNone/>
            </a:pPr>
            <a:r>
              <a:rPr lang="en-US" sz="2250" b="1" dirty="0">
                <a:solidFill>
                  <a:srgbClr val="443728"/>
                </a:solidFill>
                <a:latin typeface="Crimson Pro Bold" pitchFamily="34" charset="0"/>
                <a:ea typeface="Crimson Pro Bold" pitchFamily="34" charset="-122"/>
                <a:cs typeface="Crimson Pro Bold" pitchFamily="34" charset="-120"/>
              </a:rPr>
              <a:t>4</a:t>
            </a:r>
            <a:endParaRPr lang="en-US" sz="2250" dirty="0"/>
          </a:p>
        </p:txBody>
      </p:sp>
      <p:sp>
        <p:nvSpPr>
          <p:cNvPr id="19" name="Text 16"/>
          <p:cNvSpPr/>
          <p:nvPr/>
        </p:nvSpPr>
        <p:spPr>
          <a:xfrm>
            <a:off x="6786443" y="6885503"/>
            <a:ext cx="2407920" cy="300871"/>
          </a:xfrm>
          <a:prstGeom prst="rect">
            <a:avLst/>
          </a:prstGeom>
          <a:noFill/>
          <a:ln/>
        </p:spPr>
        <p:txBody>
          <a:bodyPr wrap="none" lIns="0" tIns="0" rIns="0" bIns="0" rtlCol="0" anchor="t"/>
          <a:lstStyle/>
          <a:p>
            <a:pPr indent="0" marL="0">
              <a:lnSpc>
                <a:spcPts val="2350"/>
              </a:lnSpc>
              <a:buNone/>
            </a:pPr>
            <a:r>
              <a:rPr lang="en-US" sz="1850" b="1" dirty="0">
                <a:solidFill>
                  <a:srgbClr val="443728"/>
                </a:solidFill>
                <a:latin typeface="Crimson Pro Bold" pitchFamily="34" charset="0"/>
                <a:ea typeface="Crimson Pro Bold" pitchFamily="34" charset="-122"/>
                <a:cs typeface="Crimson Pro Bold" pitchFamily="34" charset="-120"/>
              </a:rPr>
              <a:t>Prefissi Numerici</a:t>
            </a:r>
            <a:endParaRPr lang="en-US" sz="1850" dirty="0"/>
          </a:p>
        </p:txBody>
      </p:sp>
      <p:sp>
        <p:nvSpPr>
          <p:cNvPr id="20" name="Text 17"/>
          <p:cNvSpPr/>
          <p:nvPr/>
        </p:nvSpPr>
        <p:spPr>
          <a:xfrm>
            <a:off x="6786443" y="7301865"/>
            <a:ext cx="7169825" cy="308134"/>
          </a:xfrm>
          <a:prstGeom prst="rect">
            <a:avLst/>
          </a:prstGeom>
          <a:noFill/>
          <a:ln/>
        </p:spPr>
        <p:txBody>
          <a:bodyPr wrap="none" lIns="0" tIns="0" rIns="0" bIns="0" rtlCol="0" anchor="t"/>
          <a:lstStyle/>
          <a:p>
            <a:pPr indent="0" marL="0">
              <a:lnSpc>
                <a:spcPts val="2400"/>
              </a:lnSpc>
              <a:buNone/>
            </a:pPr>
            <a:r>
              <a:rPr lang="en-US" sz="1500" dirty="0">
                <a:solidFill>
                  <a:srgbClr val="443728"/>
                </a:solidFill>
                <a:latin typeface="Open Sans" pitchFamily="34" charset="0"/>
                <a:ea typeface="Open Sans" pitchFamily="34" charset="-122"/>
                <a:cs typeface="Open Sans" pitchFamily="34" charset="-120"/>
              </a:rPr>
              <a:t>Utilizzare di-, tri-, tetra- per indicare più sostituenti identici.</a:t>
            </a:r>
            <a:endParaRPr lang="en-US" sz="15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Text 0"/>
          <p:cNvSpPr/>
          <p:nvPr/>
        </p:nvSpPr>
        <p:spPr>
          <a:xfrm>
            <a:off x="572095" y="388620"/>
            <a:ext cx="4319826" cy="441722"/>
          </a:xfrm>
          <a:prstGeom prst="rect">
            <a:avLst/>
          </a:prstGeom>
          <a:noFill/>
          <a:ln/>
        </p:spPr>
        <p:txBody>
          <a:bodyPr wrap="none" lIns="0" tIns="0" rIns="0" bIns="0" rtlCol="0" anchor="t"/>
          <a:lstStyle/>
          <a:p>
            <a:pPr indent="0" marL="0">
              <a:lnSpc>
                <a:spcPts val="3450"/>
              </a:lnSpc>
              <a:buNone/>
            </a:pPr>
            <a:r>
              <a:rPr lang="en-US" sz="2750" b="1" dirty="0">
                <a:solidFill>
                  <a:srgbClr val="443728"/>
                </a:solidFill>
                <a:latin typeface="Crimson Pro Bold" pitchFamily="34" charset="0"/>
                <a:ea typeface="Crimson Pro Bold" pitchFamily="34" charset="-122"/>
                <a:cs typeface="Crimson Pro Bold" pitchFamily="34" charset="-120"/>
              </a:rPr>
              <a:t>Idrocarburi Insaturi: Alcheni</a:t>
            </a:r>
            <a:endParaRPr lang="en-US" sz="2750" dirty="0"/>
          </a:p>
        </p:txBody>
      </p:sp>
      <p:sp>
        <p:nvSpPr>
          <p:cNvPr id="3" name="Text 1"/>
          <p:cNvSpPr/>
          <p:nvPr/>
        </p:nvSpPr>
        <p:spPr>
          <a:xfrm>
            <a:off x="572095" y="1112996"/>
            <a:ext cx="13486209" cy="452199"/>
          </a:xfrm>
          <a:prstGeom prst="rect">
            <a:avLst/>
          </a:prstGeom>
          <a:noFill/>
          <a:ln/>
        </p:spPr>
        <p:txBody>
          <a:bodyPr wrap="square" lIns="0" tIns="0" rIns="0" bIns="0" rtlCol="0" anchor="t"/>
          <a:lstStyle/>
          <a:p>
            <a:pPr indent="0" marL="0">
              <a:lnSpc>
                <a:spcPts val="1750"/>
              </a:lnSpc>
              <a:buNone/>
            </a:pPr>
            <a:r>
              <a:rPr lang="en-US" sz="1100" dirty="0">
                <a:solidFill>
                  <a:srgbClr val="443728"/>
                </a:solidFill>
                <a:latin typeface="Open Sans" pitchFamily="34" charset="0"/>
                <a:ea typeface="Open Sans" pitchFamily="34" charset="-122"/>
                <a:cs typeface="Open Sans" pitchFamily="34" charset="-120"/>
              </a:rPr>
              <a:t>Gli alcheni sono idrocarburi insaturi contenenti almeno un doppio legame carbonio-carbonio. La loro nomenclatura segue le regole degli alcani, ma con il suffisso -ene. La numerazione della catena principale deve dare il numero più basso possibile al carbonio coinvolto nel doppio legame. Ad esempio, il butene (C₄H₈) ha due isomeri: 1-butene e 2-butene, a seconda della posizione del doppio legame.</a:t>
            </a:r>
            <a:endParaRPr lang="en-US" sz="1100" dirty="0"/>
          </a:p>
        </p:txBody>
      </p:sp>
      <p:sp>
        <p:nvSpPr>
          <p:cNvPr id="4" name="Text 2"/>
          <p:cNvSpPr/>
          <p:nvPr/>
        </p:nvSpPr>
        <p:spPr>
          <a:xfrm>
            <a:off x="572095" y="1865471"/>
            <a:ext cx="1766649" cy="220861"/>
          </a:xfrm>
          <a:prstGeom prst="rect">
            <a:avLst/>
          </a:prstGeom>
          <a:noFill/>
          <a:ln/>
        </p:spPr>
        <p:txBody>
          <a:bodyPr wrap="none" lIns="0" tIns="0" rIns="0" bIns="0" rtlCol="0" anchor="t"/>
          <a:lstStyle/>
          <a:p>
            <a:pPr indent="0" marL="0">
              <a:lnSpc>
                <a:spcPts val="1700"/>
              </a:lnSpc>
              <a:buNone/>
            </a:pPr>
            <a:r>
              <a:rPr lang="en-US" sz="1350" b="1" dirty="0">
                <a:solidFill>
                  <a:srgbClr val="443728"/>
                </a:solidFill>
                <a:latin typeface="Crimson Pro Bold" pitchFamily="34" charset="0"/>
                <a:ea typeface="Crimson Pro Bold" pitchFamily="34" charset="-122"/>
                <a:cs typeface="Crimson Pro Bold" pitchFamily="34" charset="-120"/>
              </a:rPr>
              <a:t>1-Butene</a:t>
            </a:r>
            <a:endParaRPr lang="en-US" sz="1350" dirty="0"/>
          </a:p>
        </p:txBody>
      </p:sp>
      <p:sp>
        <p:nvSpPr>
          <p:cNvPr id="5" name="Text 3"/>
          <p:cNvSpPr/>
          <p:nvPr/>
        </p:nvSpPr>
        <p:spPr>
          <a:xfrm>
            <a:off x="572095" y="2227659"/>
            <a:ext cx="6570702" cy="226100"/>
          </a:xfrm>
          <a:prstGeom prst="rect">
            <a:avLst/>
          </a:prstGeom>
          <a:noFill/>
          <a:ln/>
        </p:spPr>
        <p:txBody>
          <a:bodyPr wrap="none" lIns="0" tIns="0" rIns="0" bIns="0" rtlCol="0" anchor="t"/>
          <a:lstStyle/>
          <a:p>
            <a:pPr indent="0" marL="0">
              <a:lnSpc>
                <a:spcPts val="1750"/>
              </a:lnSpc>
              <a:buNone/>
            </a:pPr>
            <a:r>
              <a:rPr lang="en-US" sz="1100" dirty="0">
                <a:solidFill>
                  <a:srgbClr val="443728"/>
                </a:solidFill>
                <a:latin typeface="Open Sans" pitchFamily="34" charset="0"/>
                <a:ea typeface="Open Sans" pitchFamily="34" charset="-122"/>
                <a:cs typeface="Open Sans" pitchFamily="34" charset="-120"/>
              </a:rPr>
              <a:t>Doppio legame tra il primo e il secondo atomo di carbonio.</a:t>
            </a:r>
            <a:endParaRPr lang="en-US" sz="1100" dirty="0"/>
          </a:p>
        </p:txBody>
      </p:sp>
      <p:pic>
        <p:nvPicPr>
          <p:cNvPr id="6" name="Image 0" descr="preencoded.png">    </p:cNvPr>
          <p:cNvPicPr>
            <a:picLocks noChangeAspect="1"/>
          </p:cNvPicPr>
          <p:nvPr/>
        </p:nvPicPr>
        <p:blipFill>
          <a:blip r:embed="rId1"/>
          <a:stretch>
            <a:fillRect/>
          </a:stretch>
        </p:blipFill>
        <p:spPr>
          <a:xfrm>
            <a:off x="572095" y="2612708"/>
            <a:ext cx="6570702" cy="6570702"/>
          </a:xfrm>
          <a:prstGeom prst="rect">
            <a:avLst/>
          </a:prstGeom>
        </p:spPr>
      </p:pic>
      <p:sp>
        <p:nvSpPr>
          <p:cNvPr id="7" name="Text 4"/>
          <p:cNvSpPr/>
          <p:nvPr/>
        </p:nvSpPr>
        <p:spPr>
          <a:xfrm>
            <a:off x="7495223" y="1865471"/>
            <a:ext cx="1766649" cy="220861"/>
          </a:xfrm>
          <a:prstGeom prst="rect">
            <a:avLst/>
          </a:prstGeom>
          <a:noFill/>
          <a:ln/>
        </p:spPr>
        <p:txBody>
          <a:bodyPr wrap="none" lIns="0" tIns="0" rIns="0" bIns="0" rtlCol="0" anchor="t"/>
          <a:lstStyle/>
          <a:p>
            <a:pPr indent="0" marL="0">
              <a:lnSpc>
                <a:spcPts val="1700"/>
              </a:lnSpc>
              <a:buNone/>
            </a:pPr>
            <a:r>
              <a:rPr lang="en-US" sz="1350" b="1" dirty="0">
                <a:solidFill>
                  <a:srgbClr val="443728"/>
                </a:solidFill>
                <a:latin typeface="Crimson Pro Bold" pitchFamily="34" charset="0"/>
                <a:ea typeface="Crimson Pro Bold" pitchFamily="34" charset="-122"/>
                <a:cs typeface="Crimson Pro Bold" pitchFamily="34" charset="-120"/>
              </a:rPr>
              <a:t>2-Butene</a:t>
            </a:r>
            <a:endParaRPr lang="en-US" sz="1350" dirty="0"/>
          </a:p>
        </p:txBody>
      </p:sp>
      <p:sp>
        <p:nvSpPr>
          <p:cNvPr id="8" name="Text 5"/>
          <p:cNvSpPr/>
          <p:nvPr/>
        </p:nvSpPr>
        <p:spPr>
          <a:xfrm>
            <a:off x="7495223" y="2227659"/>
            <a:ext cx="6570702" cy="226100"/>
          </a:xfrm>
          <a:prstGeom prst="rect">
            <a:avLst/>
          </a:prstGeom>
          <a:noFill/>
          <a:ln/>
        </p:spPr>
        <p:txBody>
          <a:bodyPr wrap="none" lIns="0" tIns="0" rIns="0" bIns="0" rtlCol="0" anchor="t"/>
          <a:lstStyle/>
          <a:p>
            <a:pPr indent="0" marL="0">
              <a:lnSpc>
                <a:spcPts val="1750"/>
              </a:lnSpc>
              <a:buNone/>
            </a:pPr>
            <a:r>
              <a:rPr lang="en-US" sz="1100" dirty="0">
                <a:solidFill>
                  <a:srgbClr val="443728"/>
                </a:solidFill>
                <a:latin typeface="Open Sans" pitchFamily="34" charset="0"/>
                <a:ea typeface="Open Sans" pitchFamily="34" charset="-122"/>
                <a:cs typeface="Open Sans" pitchFamily="34" charset="-120"/>
              </a:rPr>
              <a:t>Doppio legame tra il secondo e il terzo atomo di carbonio.</a:t>
            </a:r>
            <a:endParaRPr lang="en-US" sz="1100" dirty="0"/>
          </a:p>
        </p:txBody>
      </p:sp>
      <p:pic>
        <p:nvPicPr>
          <p:cNvPr id="9" name="Image 1" descr="preencoded.png">    </p:cNvPr>
          <p:cNvPicPr>
            <a:picLocks noChangeAspect="1"/>
          </p:cNvPicPr>
          <p:nvPr/>
        </p:nvPicPr>
        <p:blipFill>
          <a:blip r:embed="rId2"/>
          <a:stretch>
            <a:fillRect/>
          </a:stretch>
        </p:blipFill>
        <p:spPr>
          <a:xfrm>
            <a:off x="7495223" y="2612708"/>
            <a:ext cx="6570702" cy="6570702"/>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5486400" cy="8231981"/>
          </a:xfrm>
          <a:prstGeom prst="rect">
            <a:avLst/>
          </a:prstGeom>
        </p:spPr>
      </p:pic>
      <p:sp>
        <p:nvSpPr>
          <p:cNvPr id="3" name="Text 0"/>
          <p:cNvSpPr/>
          <p:nvPr/>
        </p:nvSpPr>
        <p:spPr>
          <a:xfrm>
            <a:off x="6152555" y="523399"/>
            <a:ext cx="5734883" cy="594836"/>
          </a:xfrm>
          <a:prstGeom prst="rect">
            <a:avLst/>
          </a:prstGeom>
          <a:noFill/>
          <a:ln/>
        </p:spPr>
        <p:txBody>
          <a:bodyPr wrap="none" lIns="0" tIns="0" rIns="0" bIns="0" rtlCol="0" anchor="t"/>
          <a:lstStyle/>
          <a:p>
            <a:pPr indent="0" marL="0">
              <a:lnSpc>
                <a:spcPts val="4650"/>
              </a:lnSpc>
              <a:buNone/>
            </a:pPr>
            <a:r>
              <a:rPr lang="en-US" sz="3700" b="1" dirty="0">
                <a:solidFill>
                  <a:srgbClr val="443728"/>
                </a:solidFill>
                <a:latin typeface="Crimson Pro Bold" pitchFamily="34" charset="0"/>
                <a:ea typeface="Crimson Pro Bold" pitchFamily="34" charset="-122"/>
                <a:cs typeface="Crimson Pro Bold" pitchFamily="34" charset="-120"/>
              </a:rPr>
              <a:t>Idrocarburi Insaturi: Alchini</a:t>
            </a:r>
            <a:endParaRPr lang="en-US" sz="3700" dirty="0"/>
          </a:p>
        </p:txBody>
      </p:sp>
      <p:sp>
        <p:nvSpPr>
          <p:cNvPr id="4" name="Text 1"/>
          <p:cNvSpPr/>
          <p:nvPr/>
        </p:nvSpPr>
        <p:spPr>
          <a:xfrm>
            <a:off x="6152555" y="1403628"/>
            <a:ext cx="7811691" cy="1522809"/>
          </a:xfrm>
          <a:prstGeom prst="rect">
            <a:avLst/>
          </a:prstGeom>
          <a:noFill/>
          <a:ln/>
        </p:spPr>
        <p:txBody>
          <a:bodyPr wrap="square" lIns="0" tIns="0" rIns="0" bIns="0" rtlCol="0" anchor="t"/>
          <a:lstStyle/>
          <a:p>
            <a:pPr indent="0" marL="0">
              <a:lnSpc>
                <a:spcPts val="2350"/>
              </a:lnSpc>
              <a:buNone/>
            </a:pPr>
            <a:r>
              <a:rPr lang="en-US" sz="1450" dirty="0">
                <a:solidFill>
                  <a:srgbClr val="443728"/>
                </a:solidFill>
                <a:latin typeface="Open Sans" pitchFamily="34" charset="0"/>
                <a:ea typeface="Open Sans" pitchFamily="34" charset="-122"/>
                <a:cs typeface="Open Sans" pitchFamily="34" charset="-120"/>
              </a:rPr>
              <a:t>Gli alchini sono idrocarburi insaturi caratterizzati da almeno un triplo legame carbonio-carbonio. La loro nomenclatura è simile a quella degli alcheni, ma con il suffisso -ino. Anche in questo caso, la catena principale deve essere numerata in modo che il triplo legame abbia il numero più basso possibile. Un esempio è il butino (C₄H₆), che può esistere come 1-butino o 2-butino, a seconda della posizione del triplo legame.</a:t>
            </a:r>
            <a:endParaRPr lang="en-US" sz="1450" dirty="0"/>
          </a:p>
        </p:txBody>
      </p:sp>
      <p:pic>
        <p:nvPicPr>
          <p:cNvPr id="5" name="Image 1" descr="preencoded.png">    </p:cNvPr>
          <p:cNvPicPr>
            <a:picLocks noChangeAspect="1"/>
          </p:cNvPicPr>
          <p:nvPr/>
        </p:nvPicPr>
        <p:blipFill>
          <a:blip r:embed="rId2"/>
          <a:stretch>
            <a:fillRect/>
          </a:stretch>
        </p:blipFill>
        <p:spPr>
          <a:xfrm>
            <a:off x="6152555" y="3140512"/>
            <a:ext cx="951667" cy="1522690"/>
          </a:xfrm>
          <a:prstGeom prst="rect">
            <a:avLst/>
          </a:prstGeom>
        </p:spPr>
      </p:pic>
      <p:sp>
        <p:nvSpPr>
          <p:cNvPr id="6" name="Text 2"/>
          <p:cNvSpPr/>
          <p:nvPr/>
        </p:nvSpPr>
        <p:spPr>
          <a:xfrm>
            <a:off x="7389614" y="3330773"/>
            <a:ext cx="2379107" cy="297299"/>
          </a:xfrm>
          <a:prstGeom prst="rect">
            <a:avLst/>
          </a:prstGeom>
          <a:noFill/>
          <a:ln/>
        </p:spPr>
        <p:txBody>
          <a:bodyPr wrap="none" lIns="0" tIns="0" rIns="0" bIns="0" rtlCol="0" anchor="t"/>
          <a:lstStyle/>
          <a:p>
            <a:pPr algn="l" indent="0" marL="0">
              <a:lnSpc>
                <a:spcPts val="2300"/>
              </a:lnSpc>
              <a:buNone/>
            </a:pPr>
            <a:r>
              <a:rPr lang="en-US" sz="1850" b="1" dirty="0">
                <a:solidFill>
                  <a:srgbClr val="443728"/>
                </a:solidFill>
                <a:latin typeface="Crimson Pro Bold" pitchFamily="34" charset="0"/>
                <a:ea typeface="Crimson Pro Bold" pitchFamily="34" charset="-122"/>
                <a:cs typeface="Crimson Pro Bold" pitchFamily="34" charset="-120"/>
              </a:rPr>
              <a:t>Identificazione</a:t>
            </a:r>
            <a:endParaRPr lang="en-US" sz="1850" dirty="0"/>
          </a:p>
        </p:txBody>
      </p:sp>
      <p:sp>
        <p:nvSpPr>
          <p:cNvPr id="7" name="Text 3"/>
          <p:cNvSpPr/>
          <p:nvPr/>
        </p:nvSpPr>
        <p:spPr>
          <a:xfrm>
            <a:off x="7389614" y="3742253"/>
            <a:ext cx="6574631" cy="304562"/>
          </a:xfrm>
          <a:prstGeom prst="rect">
            <a:avLst/>
          </a:prstGeom>
          <a:noFill/>
          <a:ln/>
        </p:spPr>
        <p:txBody>
          <a:bodyPr wrap="none" lIns="0" tIns="0" rIns="0" bIns="0" rtlCol="0" anchor="t"/>
          <a:lstStyle/>
          <a:p>
            <a:pPr algn="l" indent="0" marL="0">
              <a:lnSpc>
                <a:spcPts val="2350"/>
              </a:lnSpc>
              <a:buNone/>
            </a:pPr>
            <a:r>
              <a:rPr lang="en-US" sz="1450" dirty="0">
                <a:solidFill>
                  <a:srgbClr val="443728"/>
                </a:solidFill>
                <a:latin typeface="Open Sans" pitchFamily="34" charset="0"/>
                <a:ea typeface="Open Sans" pitchFamily="34" charset="-122"/>
                <a:cs typeface="Open Sans" pitchFamily="34" charset="-120"/>
              </a:rPr>
              <a:t>Riconoscere la presenza del triplo legame C≡C.</a:t>
            </a:r>
            <a:endParaRPr lang="en-US" sz="1450" dirty="0"/>
          </a:p>
        </p:txBody>
      </p:sp>
      <p:pic>
        <p:nvPicPr>
          <p:cNvPr id="8" name="Image 2" descr="preencoded.png">    </p:cNvPr>
          <p:cNvPicPr>
            <a:picLocks noChangeAspect="1"/>
          </p:cNvPicPr>
          <p:nvPr/>
        </p:nvPicPr>
        <p:blipFill>
          <a:blip r:embed="rId3"/>
          <a:stretch>
            <a:fillRect/>
          </a:stretch>
        </p:blipFill>
        <p:spPr>
          <a:xfrm>
            <a:off x="6152555" y="4663202"/>
            <a:ext cx="951667" cy="1522690"/>
          </a:xfrm>
          <a:prstGeom prst="rect">
            <a:avLst/>
          </a:prstGeom>
        </p:spPr>
      </p:pic>
      <p:sp>
        <p:nvSpPr>
          <p:cNvPr id="9" name="Text 4"/>
          <p:cNvSpPr/>
          <p:nvPr/>
        </p:nvSpPr>
        <p:spPr>
          <a:xfrm>
            <a:off x="7389614" y="4853464"/>
            <a:ext cx="2379107" cy="297299"/>
          </a:xfrm>
          <a:prstGeom prst="rect">
            <a:avLst/>
          </a:prstGeom>
          <a:noFill/>
          <a:ln/>
        </p:spPr>
        <p:txBody>
          <a:bodyPr wrap="none" lIns="0" tIns="0" rIns="0" bIns="0" rtlCol="0" anchor="t"/>
          <a:lstStyle/>
          <a:p>
            <a:pPr algn="l" indent="0" marL="0">
              <a:lnSpc>
                <a:spcPts val="2300"/>
              </a:lnSpc>
              <a:buNone/>
            </a:pPr>
            <a:r>
              <a:rPr lang="en-US" sz="1850" b="1" dirty="0">
                <a:solidFill>
                  <a:srgbClr val="443728"/>
                </a:solidFill>
                <a:latin typeface="Crimson Pro Bold" pitchFamily="34" charset="0"/>
                <a:ea typeface="Crimson Pro Bold" pitchFamily="34" charset="-122"/>
                <a:cs typeface="Crimson Pro Bold" pitchFamily="34" charset="-120"/>
              </a:rPr>
              <a:t>Numerazione</a:t>
            </a:r>
            <a:endParaRPr lang="en-US" sz="1850" dirty="0"/>
          </a:p>
        </p:txBody>
      </p:sp>
      <p:sp>
        <p:nvSpPr>
          <p:cNvPr id="10" name="Text 5"/>
          <p:cNvSpPr/>
          <p:nvPr/>
        </p:nvSpPr>
        <p:spPr>
          <a:xfrm>
            <a:off x="7389614" y="5264944"/>
            <a:ext cx="6574631" cy="304562"/>
          </a:xfrm>
          <a:prstGeom prst="rect">
            <a:avLst/>
          </a:prstGeom>
          <a:noFill/>
          <a:ln/>
        </p:spPr>
        <p:txBody>
          <a:bodyPr wrap="none" lIns="0" tIns="0" rIns="0" bIns="0" rtlCol="0" anchor="t"/>
          <a:lstStyle/>
          <a:p>
            <a:pPr algn="l" indent="0" marL="0">
              <a:lnSpc>
                <a:spcPts val="2350"/>
              </a:lnSpc>
              <a:buNone/>
            </a:pPr>
            <a:r>
              <a:rPr lang="en-US" sz="1450" dirty="0">
                <a:solidFill>
                  <a:srgbClr val="443728"/>
                </a:solidFill>
                <a:latin typeface="Open Sans" pitchFamily="34" charset="0"/>
                <a:ea typeface="Open Sans" pitchFamily="34" charset="-122"/>
                <a:cs typeface="Open Sans" pitchFamily="34" charset="-120"/>
              </a:rPr>
              <a:t>Assegnare il numero più basso al triplo legame.</a:t>
            </a:r>
            <a:endParaRPr lang="en-US" sz="1450" dirty="0"/>
          </a:p>
        </p:txBody>
      </p:sp>
      <p:pic>
        <p:nvPicPr>
          <p:cNvPr id="11" name="Image 3" descr="preencoded.png">    </p:cNvPr>
          <p:cNvPicPr>
            <a:picLocks noChangeAspect="1"/>
          </p:cNvPicPr>
          <p:nvPr/>
        </p:nvPicPr>
        <p:blipFill>
          <a:blip r:embed="rId4"/>
          <a:stretch>
            <a:fillRect/>
          </a:stretch>
        </p:blipFill>
        <p:spPr>
          <a:xfrm>
            <a:off x="6152555" y="6185892"/>
            <a:ext cx="951667" cy="1522690"/>
          </a:xfrm>
          <a:prstGeom prst="rect">
            <a:avLst/>
          </a:prstGeom>
        </p:spPr>
      </p:pic>
      <p:sp>
        <p:nvSpPr>
          <p:cNvPr id="12" name="Text 6"/>
          <p:cNvSpPr/>
          <p:nvPr/>
        </p:nvSpPr>
        <p:spPr>
          <a:xfrm>
            <a:off x="7389614" y="6376154"/>
            <a:ext cx="2379107" cy="297299"/>
          </a:xfrm>
          <a:prstGeom prst="rect">
            <a:avLst/>
          </a:prstGeom>
          <a:noFill/>
          <a:ln/>
        </p:spPr>
        <p:txBody>
          <a:bodyPr wrap="none" lIns="0" tIns="0" rIns="0" bIns="0" rtlCol="0" anchor="t"/>
          <a:lstStyle/>
          <a:p>
            <a:pPr algn="l" indent="0" marL="0">
              <a:lnSpc>
                <a:spcPts val="2300"/>
              </a:lnSpc>
              <a:buNone/>
            </a:pPr>
            <a:r>
              <a:rPr lang="en-US" sz="1850" b="1" dirty="0">
                <a:solidFill>
                  <a:srgbClr val="443728"/>
                </a:solidFill>
                <a:latin typeface="Crimson Pro Bold" pitchFamily="34" charset="0"/>
                <a:ea typeface="Crimson Pro Bold" pitchFamily="34" charset="-122"/>
                <a:cs typeface="Crimson Pro Bold" pitchFamily="34" charset="-120"/>
              </a:rPr>
              <a:t>Denominazione</a:t>
            </a:r>
            <a:endParaRPr lang="en-US" sz="1850" dirty="0"/>
          </a:p>
        </p:txBody>
      </p:sp>
      <p:sp>
        <p:nvSpPr>
          <p:cNvPr id="13" name="Text 7"/>
          <p:cNvSpPr/>
          <p:nvPr/>
        </p:nvSpPr>
        <p:spPr>
          <a:xfrm>
            <a:off x="7389614" y="6787634"/>
            <a:ext cx="6574631" cy="304562"/>
          </a:xfrm>
          <a:prstGeom prst="rect">
            <a:avLst/>
          </a:prstGeom>
          <a:noFill/>
          <a:ln/>
        </p:spPr>
        <p:txBody>
          <a:bodyPr wrap="none" lIns="0" tIns="0" rIns="0" bIns="0" rtlCol="0" anchor="t"/>
          <a:lstStyle/>
          <a:p>
            <a:pPr algn="l" indent="0" marL="0">
              <a:lnSpc>
                <a:spcPts val="2350"/>
              </a:lnSpc>
              <a:buNone/>
            </a:pPr>
            <a:r>
              <a:rPr lang="en-US" sz="1450" dirty="0">
                <a:solidFill>
                  <a:srgbClr val="443728"/>
                </a:solidFill>
                <a:latin typeface="Open Sans" pitchFamily="34" charset="0"/>
                <a:ea typeface="Open Sans" pitchFamily="34" charset="-122"/>
                <a:cs typeface="Open Sans" pitchFamily="34" charset="-120"/>
              </a:rPr>
              <a:t>Utilizzare il suffisso -ino per indicare il triplo legame.</a:t>
            </a:r>
            <a:endParaRPr lang="en-US" sz="145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Text 0"/>
          <p:cNvSpPr/>
          <p:nvPr/>
        </p:nvSpPr>
        <p:spPr>
          <a:xfrm>
            <a:off x="671751" y="527804"/>
            <a:ext cx="4798457" cy="599718"/>
          </a:xfrm>
          <a:prstGeom prst="rect">
            <a:avLst/>
          </a:prstGeom>
          <a:noFill/>
          <a:ln/>
        </p:spPr>
        <p:txBody>
          <a:bodyPr wrap="none" lIns="0" tIns="0" rIns="0" bIns="0" rtlCol="0" anchor="t"/>
          <a:lstStyle/>
          <a:p>
            <a:pPr indent="0" marL="0">
              <a:lnSpc>
                <a:spcPts val="4700"/>
              </a:lnSpc>
              <a:buNone/>
            </a:pPr>
            <a:r>
              <a:rPr lang="en-US" sz="3750" b="1" dirty="0">
                <a:solidFill>
                  <a:srgbClr val="443728"/>
                </a:solidFill>
                <a:latin typeface="Crimson Pro Bold" pitchFamily="34" charset="0"/>
                <a:ea typeface="Crimson Pro Bold" pitchFamily="34" charset="-122"/>
                <a:cs typeface="Crimson Pro Bold" pitchFamily="34" charset="-120"/>
              </a:rPr>
              <a:t>Cicloalcani</a:t>
            </a:r>
            <a:endParaRPr lang="en-US" sz="3750" dirty="0"/>
          </a:p>
        </p:txBody>
      </p:sp>
      <p:sp>
        <p:nvSpPr>
          <p:cNvPr id="3" name="Text 1"/>
          <p:cNvSpPr/>
          <p:nvPr/>
        </p:nvSpPr>
        <p:spPr>
          <a:xfrm>
            <a:off x="671751" y="1511379"/>
            <a:ext cx="13286899" cy="921187"/>
          </a:xfrm>
          <a:prstGeom prst="rect">
            <a:avLst/>
          </a:prstGeom>
          <a:noFill/>
          <a:ln/>
        </p:spPr>
        <p:txBody>
          <a:bodyPr wrap="square" lIns="0" tIns="0" rIns="0" bIns="0" rtlCol="0" anchor="t"/>
          <a:lstStyle/>
          <a:p>
            <a:pPr indent="0" marL="0">
              <a:lnSpc>
                <a:spcPts val="2400"/>
              </a:lnSpc>
              <a:buNone/>
            </a:pPr>
            <a:r>
              <a:rPr lang="en-US" sz="1500" dirty="0">
                <a:solidFill>
                  <a:srgbClr val="443728"/>
                </a:solidFill>
                <a:latin typeface="Open Sans" pitchFamily="34" charset="0"/>
                <a:ea typeface="Open Sans" pitchFamily="34" charset="-122"/>
                <a:cs typeface="Open Sans" pitchFamily="34" charset="-120"/>
              </a:rPr>
              <a:t>I cicloalcani sono idrocarburi saturi ciclici, con formula generale CₙH₂ₙ. La loro nomenclatura inizia con il prefisso ciclo- seguito dal nome dell'alcano corrispondente. Ad esempio, il ciclopropano (C₃H₆) è la forma ciclica del propano, mentre il cicloesano (C₆H₁₂) è la forma ciclica dell'esano. Questi composti formano strutture ad anello, conferendo loro proprietà uniche rispetto ai loro omologhi lineari.</a:t>
            </a:r>
            <a:endParaRPr lang="en-US" sz="1500" dirty="0"/>
          </a:p>
        </p:txBody>
      </p:sp>
      <p:pic>
        <p:nvPicPr>
          <p:cNvPr id="4" name="Image 0" descr="preencoded.png">    </p:cNvPr>
          <p:cNvPicPr>
            <a:picLocks noChangeAspect="1"/>
          </p:cNvPicPr>
          <p:nvPr/>
        </p:nvPicPr>
        <p:blipFill>
          <a:blip r:embed="rId1"/>
          <a:stretch>
            <a:fillRect/>
          </a:stretch>
        </p:blipFill>
        <p:spPr>
          <a:xfrm>
            <a:off x="671751" y="2648426"/>
            <a:ext cx="6499503" cy="4016931"/>
          </a:xfrm>
          <a:prstGeom prst="rect">
            <a:avLst/>
          </a:prstGeom>
        </p:spPr>
      </p:pic>
      <p:sp>
        <p:nvSpPr>
          <p:cNvPr id="5" name="Text 2"/>
          <p:cNvSpPr/>
          <p:nvPr/>
        </p:nvSpPr>
        <p:spPr>
          <a:xfrm>
            <a:off x="671751" y="6905268"/>
            <a:ext cx="2399228" cy="299799"/>
          </a:xfrm>
          <a:prstGeom prst="rect">
            <a:avLst/>
          </a:prstGeom>
          <a:noFill/>
          <a:ln/>
        </p:spPr>
        <p:txBody>
          <a:bodyPr wrap="none" lIns="0" tIns="0" rIns="0" bIns="0" rtlCol="0" anchor="t"/>
          <a:lstStyle/>
          <a:p>
            <a:pPr algn="l" indent="0" marL="0">
              <a:lnSpc>
                <a:spcPts val="2350"/>
              </a:lnSpc>
              <a:buNone/>
            </a:pPr>
            <a:r>
              <a:rPr lang="en-US" sz="1850" b="1" dirty="0">
                <a:solidFill>
                  <a:srgbClr val="443728"/>
                </a:solidFill>
                <a:latin typeface="Crimson Pro Bold" pitchFamily="34" charset="0"/>
                <a:ea typeface="Crimson Pro Bold" pitchFamily="34" charset="-122"/>
                <a:cs typeface="Crimson Pro Bold" pitchFamily="34" charset="-120"/>
              </a:rPr>
              <a:t>Ciclopropano</a:t>
            </a:r>
            <a:endParaRPr lang="en-US" sz="1850" dirty="0"/>
          </a:p>
        </p:txBody>
      </p:sp>
      <p:sp>
        <p:nvSpPr>
          <p:cNvPr id="6" name="Text 3"/>
          <p:cNvSpPr/>
          <p:nvPr/>
        </p:nvSpPr>
        <p:spPr>
          <a:xfrm>
            <a:off x="671751" y="7320201"/>
            <a:ext cx="6499503" cy="307062"/>
          </a:xfrm>
          <a:prstGeom prst="rect">
            <a:avLst/>
          </a:prstGeom>
          <a:noFill/>
          <a:ln/>
        </p:spPr>
        <p:txBody>
          <a:bodyPr wrap="none" lIns="0" tIns="0" rIns="0" bIns="0" rtlCol="0" anchor="t"/>
          <a:lstStyle/>
          <a:p>
            <a:pPr algn="l" indent="0" marL="0">
              <a:lnSpc>
                <a:spcPts val="2400"/>
              </a:lnSpc>
              <a:buNone/>
            </a:pPr>
            <a:r>
              <a:rPr lang="en-US" sz="1500" dirty="0">
                <a:solidFill>
                  <a:srgbClr val="443728"/>
                </a:solidFill>
                <a:latin typeface="Open Sans" pitchFamily="34" charset="0"/>
                <a:ea typeface="Open Sans" pitchFamily="34" charset="-122"/>
                <a:cs typeface="Open Sans" pitchFamily="34" charset="-120"/>
              </a:rPr>
              <a:t>Struttura ciclica a tre atomi di carbonio.</a:t>
            </a:r>
            <a:endParaRPr lang="en-US" sz="1500" dirty="0"/>
          </a:p>
        </p:txBody>
      </p:sp>
      <p:pic>
        <p:nvPicPr>
          <p:cNvPr id="7" name="Image 1" descr="preencoded.png">    </p:cNvPr>
          <p:cNvPicPr>
            <a:picLocks noChangeAspect="1"/>
          </p:cNvPicPr>
          <p:nvPr/>
        </p:nvPicPr>
        <p:blipFill>
          <a:blip r:embed="rId2"/>
          <a:stretch>
            <a:fillRect/>
          </a:stretch>
        </p:blipFill>
        <p:spPr>
          <a:xfrm>
            <a:off x="7459147" y="2648426"/>
            <a:ext cx="6499503" cy="4016931"/>
          </a:xfrm>
          <a:prstGeom prst="rect">
            <a:avLst/>
          </a:prstGeom>
        </p:spPr>
      </p:pic>
      <p:sp>
        <p:nvSpPr>
          <p:cNvPr id="8" name="Text 4"/>
          <p:cNvSpPr/>
          <p:nvPr/>
        </p:nvSpPr>
        <p:spPr>
          <a:xfrm>
            <a:off x="7459147" y="6905268"/>
            <a:ext cx="2399228" cy="299799"/>
          </a:xfrm>
          <a:prstGeom prst="rect">
            <a:avLst/>
          </a:prstGeom>
          <a:noFill/>
          <a:ln/>
        </p:spPr>
        <p:txBody>
          <a:bodyPr wrap="none" lIns="0" tIns="0" rIns="0" bIns="0" rtlCol="0" anchor="t"/>
          <a:lstStyle/>
          <a:p>
            <a:pPr algn="l" indent="0" marL="0">
              <a:lnSpc>
                <a:spcPts val="2350"/>
              </a:lnSpc>
              <a:buNone/>
            </a:pPr>
            <a:r>
              <a:rPr lang="en-US" sz="1850" b="1" dirty="0">
                <a:solidFill>
                  <a:srgbClr val="443728"/>
                </a:solidFill>
                <a:latin typeface="Crimson Pro Bold" pitchFamily="34" charset="0"/>
                <a:ea typeface="Crimson Pro Bold" pitchFamily="34" charset="-122"/>
                <a:cs typeface="Crimson Pro Bold" pitchFamily="34" charset="-120"/>
              </a:rPr>
              <a:t>Cicloesano</a:t>
            </a:r>
            <a:endParaRPr lang="en-US" sz="1850" dirty="0"/>
          </a:p>
        </p:txBody>
      </p:sp>
      <p:sp>
        <p:nvSpPr>
          <p:cNvPr id="9" name="Text 5"/>
          <p:cNvSpPr/>
          <p:nvPr/>
        </p:nvSpPr>
        <p:spPr>
          <a:xfrm>
            <a:off x="7459147" y="7320201"/>
            <a:ext cx="6499503" cy="614124"/>
          </a:xfrm>
          <a:prstGeom prst="rect">
            <a:avLst/>
          </a:prstGeom>
          <a:noFill/>
          <a:ln/>
        </p:spPr>
        <p:txBody>
          <a:bodyPr wrap="square" lIns="0" tIns="0" rIns="0" bIns="0" rtlCol="0" anchor="t"/>
          <a:lstStyle/>
          <a:p>
            <a:pPr algn="l" indent="0" marL="0">
              <a:lnSpc>
                <a:spcPts val="2400"/>
              </a:lnSpc>
              <a:buNone/>
            </a:pPr>
            <a:r>
              <a:rPr lang="en-US" sz="1500" dirty="0">
                <a:solidFill>
                  <a:srgbClr val="443728"/>
                </a:solidFill>
                <a:latin typeface="Open Sans" pitchFamily="34" charset="0"/>
                <a:ea typeface="Open Sans" pitchFamily="34" charset="-122"/>
                <a:cs typeface="Open Sans" pitchFamily="34" charset="-120"/>
              </a:rPr>
              <a:t>Struttura ciclica a sei atomi di carbonio, spesso in conformazione a sedia.</a:t>
            </a:r>
            <a:endParaRPr lang="en-US" sz="15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9144000" y="0"/>
            <a:ext cx="5486400" cy="8229600"/>
          </a:xfrm>
          <a:prstGeom prst="rect">
            <a:avLst/>
          </a:prstGeom>
        </p:spPr>
      </p:pic>
      <p:sp>
        <p:nvSpPr>
          <p:cNvPr id="3" name="Text 0"/>
          <p:cNvSpPr/>
          <p:nvPr/>
        </p:nvSpPr>
        <p:spPr>
          <a:xfrm>
            <a:off x="683776" y="709374"/>
            <a:ext cx="5483185" cy="610433"/>
          </a:xfrm>
          <a:prstGeom prst="rect">
            <a:avLst/>
          </a:prstGeom>
          <a:noFill/>
          <a:ln/>
        </p:spPr>
        <p:txBody>
          <a:bodyPr wrap="none" lIns="0" tIns="0" rIns="0" bIns="0" rtlCol="0" anchor="t"/>
          <a:lstStyle/>
          <a:p>
            <a:pPr indent="0" marL="0">
              <a:lnSpc>
                <a:spcPts val="4800"/>
              </a:lnSpc>
              <a:buNone/>
            </a:pPr>
            <a:r>
              <a:rPr lang="en-US" sz="3800" b="1" dirty="0">
                <a:solidFill>
                  <a:srgbClr val="443728"/>
                </a:solidFill>
                <a:latin typeface="Crimson Pro Bold" pitchFamily="34" charset="0"/>
                <a:ea typeface="Crimson Pro Bold" pitchFamily="34" charset="-122"/>
                <a:cs typeface="Crimson Pro Bold" pitchFamily="34" charset="-120"/>
              </a:rPr>
              <a:t>Cicloalcheni e Cicloalchini</a:t>
            </a:r>
            <a:endParaRPr lang="en-US" sz="3800" dirty="0"/>
          </a:p>
        </p:txBody>
      </p:sp>
      <p:sp>
        <p:nvSpPr>
          <p:cNvPr id="4" name="Text 1"/>
          <p:cNvSpPr/>
          <p:nvPr/>
        </p:nvSpPr>
        <p:spPr>
          <a:xfrm>
            <a:off x="683776" y="1612821"/>
            <a:ext cx="7776448" cy="1875234"/>
          </a:xfrm>
          <a:prstGeom prst="rect">
            <a:avLst/>
          </a:prstGeom>
          <a:noFill/>
          <a:ln/>
        </p:spPr>
        <p:txBody>
          <a:bodyPr wrap="square" lIns="0" tIns="0" rIns="0" bIns="0" rtlCol="0" anchor="t"/>
          <a:lstStyle/>
          <a:p>
            <a:pPr indent="0" marL="0">
              <a:lnSpc>
                <a:spcPts val="2450"/>
              </a:lnSpc>
              <a:buNone/>
            </a:pPr>
            <a:r>
              <a:rPr lang="en-US" sz="1500" dirty="0">
                <a:solidFill>
                  <a:srgbClr val="443728"/>
                </a:solidFill>
                <a:latin typeface="Open Sans" pitchFamily="34" charset="0"/>
                <a:ea typeface="Open Sans" pitchFamily="34" charset="-122"/>
                <a:cs typeface="Open Sans" pitchFamily="34" charset="-120"/>
              </a:rPr>
              <a:t>I cicloalcheni e i cicloalchini sono molecole cicliche che presentano rispettivamente doppi e tripli legami. La nomenclatura segue la stessa logica degli alcheni e alchini lineari, con l'aggiunta del prefisso ciclo-. Ad esempio, il cicloesene (C₆H₁₀) è un cicloalcano con un doppio legame. Questi composti combinano le caratteristiche delle strutture cicliche con quelle dei legami insaturi, risultando in molecole con proprietà chimiche e fisiche uniche.</a:t>
            </a:r>
            <a:endParaRPr lang="en-US" sz="1500" dirty="0"/>
          </a:p>
        </p:txBody>
      </p:sp>
      <p:sp>
        <p:nvSpPr>
          <p:cNvPr id="5" name="Shape 2"/>
          <p:cNvSpPr/>
          <p:nvPr/>
        </p:nvSpPr>
        <p:spPr>
          <a:xfrm>
            <a:off x="683776" y="3707844"/>
            <a:ext cx="7776448" cy="1140619"/>
          </a:xfrm>
          <a:prstGeom prst="roundRect">
            <a:avLst>
              <a:gd name="adj" fmla="val 7194"/>
            </a:avLst>
          </a:prstGeom>
          <a:solidFill>
            <a:srgbClr val="EBE2E0"/>
          </a:solidFill>
          <a:ln w="7620">
            <a:solidFill>
              <a:srgbClr val="D1C8C6"/>
            </a:solidFill>
            <a:prstDash val="solid"/>
          </a:ln>
        </p:spPr>
      </p:sp>
      <p:sp>
        <p:nvSpPr>
          <p:cNvPr id="6" name="Text 3"/>
          <p:cNvSpPr/>
          <p:nvPr/>
        </p:nvSpPr>
        <p:spPr>
          <a:xfrm>
            <a:off x="886658" y="3910727"/>
            <a:ext cx="2442091" cy="305157"/>
          </a:xfrm>
          <a:prstGeom prst="rect">
            <a:avLst/>
          </a:prstGeom>
          <a:noFill/>
          <a:ln/>
        </p:spPr>
        <p:txBody>
          <a:bodyPr wrap="none" lIns="0" tIns="0" rIns="0" bIns="0" rtlCol="0" anchor="t"/>
          <a:lstStyle/>
          <a:p>
            <a:pPr indent="0" marL="0">
              <a:lnSpc>
                <a:spcPts val="2400"/>
              </a:lnSpc>
              <a:buNone/>
            </a:pPr>
            <a:r>
              <a:rPr lang="en-US" sz="1900" b="1" dirty="0">
                <a:solidFill>
                  <a:srgbClr val="443728"/>
                </a:solidFill>
                <a:latin typeface="Crimson Pro Bold" pitchFamily="34" charset="0"/>
                <a:ea typeface="Crimson Pro Bold" pitchFamily="34" charset="-122"/>
                <a:cs typeface="Crimson Pro Bold" pitchFamily="34" charset="-120"/>
              </a:rPr>
              <a:t>Cicloalcheni</a:t>
            </a:r>
            <a:endParaRPr lang="en-US" sz="1900" dirty="0"/>
          </a:p>
        </p:txBody>
      </p:sp>
      <p:sp>
        <p:nvSpPr>
          <p:cNvPr id="7" name="Text 4"/>
          <p:cNvSpPr/>
          <p:nvPr/>
        </p:nvSpPr>
        <p:spPr>
          <a:xfrm>
            <a:off x="886658" y="4333042"/>
            <a:ext cx="7370683" cy="312539"/>
          </a:xfrm>
          <a:prstGeom prst="rect">
            <a:avLst/>
          </a:prstGeom>
          <a:noFill/>
          <a:ln/>
        </p:spPr>
        <p:txBody>
          <a:bodyPr wrap="none" lIns="0" tIns="0" rIns="0" bIns="0" rtlCol="0" anchor="t"/>
          <a:lstStyle/>
          <a:p>
            <a:pPr indent="0" marL="0">
              <a:lnSpc>
                <a:spcPts val="2450"/>
              </a:lnSpc>
              <a:buNone/>
            </a:pPr>
            <a:r>
              <a:rPr lang="en-US" sz="1500" dirty="0">
                <a:solidFill>
                  <a:srgbClr val="443728"/>
                </a:solidFill>
                <a:latin typeface="Open Sans" pitchFamily="34" charset="0"/>
                <a:ea typeface="Open Sans" pitchFamily="34" charset="-122"/>
                <a:cs typeface="Open Sans" pitchFamily="34" charset="-120"/>
              </a:rPr>
              <a:t>Strutture cicliche con almeno un doppio legame. Esempio: cicloesene.</a:t>
            </a:r>
            <a:endParaRPr lang="en-US" sz="1500" dirty="0"/>
          </a:p>
        </p:txBody>
      </p:sp>
      <p:sp>
        <p:nvSpPr>
          <p:cNvPr id="8" name="Shape 5"/>
          <p:cNvSpPr/>
          <p:nvPr/>
        </p:nvSpPr>
        <p:spPr>
          <a:xfrm>
            <a:off x="683776" y="5043726"/>
            <a:ext cx="7776448" cy="1140619"/>
          </a:xfrm>
          <a:prstGeom prst="roundRect">
            <a:avLst>
              <a:gd name="adj" fmla="val 7194"/>
            </a:avLst>
          </a:prstGeom>
          <a:solidFill>
            <a:srgbClr val="EBE2E0"/>
          </a:solidFill>
          <a:ln w="7620">
            <a:solidFill>
              <a:srgbClr val="D1C8C6"/>
            </a:solidFill>
            <a:prstDash val="solid"/>
          </a:ln>
        </p:spPr>
      </p:sp>
      <p:sp>
        <p:nvSpPr>
          <p:cNvPr id="9" name="Text 6"/>
          <p:cNvSpPr/>
          <p:nvPr/>
        </p:nvSpPr>
        <p:spPr>
          <a:xfrm>
            <a:off x="886658" y="5246608"/>
            <a:ext cx="2442091" cy="305157"/>
          </a:xfrm>
          <a:prstGeom prst="rect">
            <a:avLst/>
          </a:prstGeom>
          <a:noFill/>
          <a:ln/>
        </p:spPr>
        <p:txBody>
          <a:bodyPr wrap="none" lIns="0" tIns="0" rIns="0" bIns="0" rtlCol="0" anchor="t"/>
          <a:lstStyle/>
          <a:p>
            <a:pPr indent="0" marL="0">
              <a:lnSpc>
                <a:spcPts val="2400"/>
              </a:lnSpc>
              <a:buNone/>
            </a:pPr>
            <a:r>
              <a:rPr lang="en-US" sz="1900" b="1" dirty="0">
                <a:solidFill>
                  <a:srgbClr val="443728"/>
                </a:solidFill>
                <a:latin typeface="Crimson Pro Bold" pitchFamily="34" charset="0"/>
                <a:ea typeface="Crimson Pro Bold" pitchFamily="34" charset="-122"/>
                <a:cs typeface="Crimson Pro Bold" pitchFamily="34" charset="-120"/>
              </a:rPr>
              <a:t>Cicloalchini</a:t>
            </a:r>
            <a:endParaRPr lang="en-US" sz="1900" dirty="0"/>
          </a:p>
        </p:txBody>
      </p:sp>
      <p:sp>
        <p:nvSpPr>
          <p:cNvPr id="10" name="Text 7"/>
          <p:cNvSpPr/>
          <p:nvPr/>
        </p:nvSpPr>
        <p:spPr>
          <a:xfrm>
            <a:off x="886658" y="5668923"/>
            <a:ext cx="7370683" cy="312539"/>
          </a:xfrm>
          <a:prstGeom prst="rect">
            <a:avLst/>
          </a:prstGeom>
          <a:noFill/>
          <a:ln/>
        </p:spPr>
        <p:txBody>
          <a:bodyPr wrap="none" lIns="0" tIns="0" rIns="0" bIns="0" rtlCol="0" anchor="t"/>
          <a:lstStyle/>
          <a:p>
            <a:pPr indent="0" marL="0">
              <a:lnSpc>
                <a:spcPts val="2450"/>
              </a:lnSpc>
              <a:buNone/>
            </a:pPr>
            <a:r>
              <a:rPr lang="en-US" sz="1500" dirty="0">
                <a:solidFill>
                  <a:srgbClr val="443728"/>
                </a:solidFill>
                <a:latin typeface="Open Sans" pitchFamily="34" charset="0"/>
                <a:ea typeface="Open Sans" pitchFamily="34" charset="-122"/>
                <a:cs typeface="Open Sans" pitchFamily="34" charset="-120"/>
              </a:rPr>
              <a:t>Strutture cicliche con almeno un triplo legame. Meno comuni dei cicloalcheni.</a:t>
            </a:r>
            <a:endParaRPr lang="en-US" sz="1500" dirty="0"/>
          </a:p>
        </p:txBody>
      </p:sp>
      <p:sp>
        <p:nvSpPr>
          <p:cNvPr id="11" name="Shape 8"/>
          <p:cNvSpPr/>
          <p:nvPr/>
        </p:nvSpPr>
        <p:spPr>
          <a:xfrm>
            <a:off x="683776" y="6379607"/>
            <a:ext cx="7776448" cy="1140619"/>
          </a:xfrm>
          <a:prstGeom prst="roundRect">
            <a:avLst>
              <a:gd name="adj" fmla="val 7194"/>
            </a:avLst>
          </a:prstGeom>
          <a:solidFill>
            <a:srgbClr val="EBE2E0"/>
          </a:solidFill>
          <a:ln w="7620">
            <a:solidFill>
              <a:srgbClr val="D1C8C6"/>
            </a:solidFill>
            <a:prstDash val="solid"/>
          </a:ln>
        </p:spPr>
      </p:sp>
      <p:sp>
        <p:nvSpPr>
          <p:cNvPr id="12" name="Text 9"/>
          <p:cNvSpPr/>
          <p:nvPr/>
        </p:nvSpPr>
        <p:spPr>
          <a:xfrm>
            <a:off x="886658" y="6582489"/>
            <a:ext cx="2442091" cy="305157"/>
          </a:xfrm>
          <a:prstGeom prst="rect">
            <a:avLst/>
          </a:prstGeom>
          <a:noFill/>
          <a:ln/>
        </p:spPr>
        <p:txBody>
          <a:bodyPr wrap="none" lIns="0" tIns="0" rIns="0" bIns="0" rtlCol="0" anchor="t"/>
          <a:lstStyle/>
          <a:p>
            <a:pPr indent="0" marL="0">
              <a:lnSpc>
                <a:spcPts val="2400"/>
              </a:lnSpc>
              <a:buNone/>
            </a:pPr>
            <a:r>
              <a:rPr lang="en-US" sz="1900" b="1" dirty="0">
                <a:solidFill>
                  <a:srgbClr val="443728"/>
                </a:solidFill>
                <a:latin typeface="Crimson Pro Bold" pitchFamily="34" charset="0"/>
                <a:ea typeface="Crimson Pro Bold" pitchFamily="34" charset="-122"/>
                <a:cs typeface="Crimson Pro Bold" pitchFamily="34" charset="-120"/>
              </a:rPr>
              <a:t>Nomenclatura</a:t>
            </a:r>
            <a:endParaRPr lang="en-US" sz="1900" dirty="0"/>
          </a:p>
        </p:txBody>
      </p:sp>
      <p:sp>
        <p:nvSpPr>
          <p:cNvPr id="13" name="Text 10"/>
          <p:cNvSpPr/>
          <p:nvPr/>
        </p:nvSpPr>
        <p:spPr>
          <a:xfrm>
            <a:off x="886658" y="7004804"/>
            <a:ext cx="7370683" cy="312539"/>
          </a:xfrm>
          <a:prstGeom prst="rect">
            <a:avLst/>
          </a:prstGeom>
          <a:noFill/>
          <a:ln/>
        </p:spPr>
        <p:txBody>
          <a:bodyPr wrap="none" lIns="0" tIns="0" rIns="0" bIns="0" rtlCol="0" anchor="t"/>
          <a:lstStyle/>
          <a:p>
            <a:pPr indent="0" marL="0">
              <a:lnSpc>
                <a:spcPts val="2450"/>
              </a:lnSpc>
              <a:buNone/>
            </a:pPr>
            <a:r>
              <a:rPr lang="en-US" sz="1500" dirty="0">
                <a:solidFill>
                  <a:srgbClr val="443728"/>
                </a:solidFill>
                <a:latin typeface="Open Sans" pitchFamily="34" charset="0"/>
                <a:ea typeface="Open Sans" pitchFamily="34" charset="-122"/>
                <a:cs typeface="Open Sans" pitchFamily="34" charset="-120"/>
              </a:rPr>
              <a:t>Prefisso "ciclo-" seguito dal nome dell'alchene o alchino corrispondente.</a:t>
            </a:r>
            <a:endParaRPr lang="en-US" sz="15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5486400" cy="8229600"/>
          </a:xfrm>
          <a:prstGeom prst="rect">
            <a:avLst/>
          </a:prstGeom>
        </p:spPr>
      </p:pic>
      <p:sp>
        <p:nvSpPr>
          <p:cNvPr id="3" name="Text 0"/>
          <p:cNvSpPr/>
          <p:nvPr/>
        </p:nvSpPr>
        <p:spPr>
          <a:xfrm>
            <a:off x="6078617" y="601504"/>
            <a:ext cx="4230172" cy="528757"/>
          </a:xfrm>
          <a:prstGeom prst="rect">
            <a:avLst/>
          </a:prstGeom>
          <a:noFill/>
          <a:ln/>
        </p:spPr>
        <p:txBody>
          <a:bodyPr wrap="none" lIns="0" tIns="0" rIns="0" bIns="0" rtlCol="0" anchor="t"/>
          <a:lstStyle/>
          <a:p>
            <a:pPr indent="0" marL="0">
              <a:lnSpc>
                <a:spcPts val="4150"/>
              </a:lnSpc>
              <a:buNone/>
            </a:pPr>
            <a:r>
              <a:rPr lang="en-US" sz="3300" b="1" dirty="0">
                <a:solidFill>
                  <a:srgbClr val="443728"/>
                </a:solidFill>
                <a:latin typeface="Crimson Pro Bold" pitchFamily="34" charset="0"/>
                <a:ea typeface="Crimson Pro Bold" pitchFamily="34" charset="-122"/>
                <a:cs typeface="Crimson Pro Bold" pitchFamily="34" charset="-120"/>
              </a:rPr>
              <a:t>Aromatici: Benzene</a:t>
            </a:r>
            <a:endParaRPr lang="en-US" sz="3300" dirty="0"/>
          </a:p>
        </p:txBody>
      </p:sp>
      <p:sp>
        <p:nvSpPr>
          <p:cNvPr id="4" name="Text 1"/>
          <p:cNvSpPr/>
          <p:nvPr/>
        </p:nvSpPr>
        <p:spPr>
          <a:xfrm>
            <a:off x="6078617" y="1383983"/>
            <a:ext cx="7959566" cy="1353145"/>
          </a:xfrm>
          <a:prstGeom prst="rect">
            <a:avLst/>
          </a:prstGeom>
          <a:noFill/>
          <a:ln/>
        </p:spPr>
        <p:txBody>
          <a:bodyPr wrap="square" lIns="0" tIns="0" rIns="0" bIns="0" rtlCol="0" anchor="t"/>
          <a:lstStyle/>
          <a:p>
            <a:pPr indent="0" marL="0">
              <a:lnSpc>
                <a:spcPts val="2100"/>
              </a:lnSpc>
              <a:buNone/>
            </a:pPr>
            <a:r>
              <a:rPr lang="en-US" sz="1300" dirty="0">
                <a:solidFill>
                  <a:srgbClr val="443728"/>
                </a:solidFill>
                <a:latin typeface="Open Sans" pitchFamily="34" charset="0"/>
                <a:ea typeface="Open Sans" pitchFamily="34" charset="-122"/>
                <a:cs typeface="Open Sans" pitchFamily="34" charset="-120"/>
              </a:rPr>
              <a:t>Il benzene (C₆H₆) è il rappresentante più noto degli idrocarburi aromatici. Ha una struttura ciclica a sei atomi di carbonio con legami π delocalizzati che conferiscono una particolare stabilità. La sua struttura unica, spesso rappresentata come un esagono con un cerchio all'interno, simboleggia la delocalizzazione degli elettroni. Questa caratteristica conferisce al benzene proprietà chimiche e fisiche distintive, rendendolo un composto fondamentale in chimica organica.</a:t>
            </a:r>
            <a:endParaRPr lang="en-US" sz="1300" dirty="0"/>
          </a:p>
        </p:txBody>
      </p:sp>
      <p:pic>
        <p:nvPicPr>
          <p:cNvPr id="5" name="Image 1" descr="preencoded.png">    </p:cNvPr>
          <p:cNvPicPr>
            <a:picLocks noChangeAspect="1"/>
          </p:cNvPicPr>
          <p:nvPr/>
        </p:nvPicPr>
        <p:blipFill>
          <a:blip r:embed="rId2"/>
          <a:stretch>
            <a:fillRect/>
          </a:stretch>
        </p:blipFill>
        <p:spPr>
          <a:xfrm>
            <a:off x="6078617" y="2927390"/>
            <a:ext cx="422910" cy="422910"/>
          </a:xfrm>
          <a:prstGeom prst="rect">
            <a:avLst/>
          </a:prstGeom>
        </p:spPr>
      </p:pic>
      <p:sp>
        <p:nvSpPr>
          <p:cNvPr id="6" name="Text 2"/>
          <p:cNvSpPr/>
          <p:nvPr/>
        </p:nvSpPr>
        <p:spPr>
          <a:xfrm>
            <a:off x="6078617" y="3519488"/>
            <a:ext cx="2115026" cy="264319"/>
          </a:xfrm>
          <a:prstGeom prst="rect">
            <a:avLst/>
          </a:prstGeom>
          <a:noFill/>
          <a:ln/>
        </p:spPr>
        <p:txBody>
          <a:bodyPr wrap="none" lIns="0" tIns="0" rIns="0" bIns="0" rtlCol="0" anchor="t"/>
          <a:lstStyle/>
          <a:p>
            <a:pPr algn="l" indent="0" marL="0">
              <a:lnSpc>
                <a:spcPts val="2050"/>
              </a:lnSpc>
              <a:buNone/>
            </a:pPr>
            <a:r>
              <a:rPr lang="en-US" sz="1650" b="1" dirty="0">
                <a:solidFill>
                  <a:srgbClr val="443728"/>
                </a:solidFill>
                <a:latin typeface="Crimson Pro Bold" pitchFamily="34" charset="0"/>
                <a:ea typeface="Crimson Pro Bold" pitchFamily="34" charset="-122"/>
                <a:cs typeface="Crimson Pro Bold" pitchFamily="34" charset="-120"/>
              </a:rPr>
              <a:t>Struttura Ciclica</a:t>
            </a:r>
            <a:endParaRPr lang="en-US" sz="1650" dirty="0"/>
          </a:p>
        </p:txBody>
      </p:sp>
      <p:sp>
        <p:nvSpPr>
          <p:cNvPr id="7" name="Text 3"/>
          <p:cNvSpPr/>
          <p:nvPr/>
        </p:nvSpPr>
        <p:spPr>
          <a:xfrm>
            <a:off x="6078617" y="3885247"/>
            <a:ext cx="7959566" cy="270629"/>
          </a:xfrm>
          <a:prstGeom prst="rect">
            <a:avLst/>
          </a:prstGeom>
          <a:noFill/>
          <a:ln/>
        </p:spPr>
        <p:txBody>
          <a:bodyPr wrap="none" lIns="0" tIns="0" rIns="0" bIns="0" rtlCol="0" anchor="t"/>
          <a:lstStyle/>
          <a:p>
            <a:pPr algn="l" indent="0" marL="0">
              <a:lnSpc>
                <a:spcPts val="2100"/>
              </a:lnSpc>
              <a:buNone/>
            </a:pPr>
            <a:r>
              <a:rPr lang="en-US" sz="1300" dirty="0">
                <a:solidFill>
                  <a:srgbClr val="443728"/>
                </a:solidFill>
                <a:latin typeface="Open Sans" pitchFamily="34" charset="0"/>
                <a:ea typeface="Open Sans" pitchFamily="34" charset="-122"/>
                <a:cs typeface="Open Sans" pitchFamily="34" charset="-120"/>
              </a:rPr>
              <a:t>Sei atomi di carbonio in un anello.</a:t>
            </a:r>
            <a:endParaRPr lang="en-US" sz="1300" dirty="0"/>
          </a:p>
        </p:txBody>
      </p:sp>
      <p:pic>
        <p:nvPicPr>
          <p:cNvPr id="8" name="Image 2" descr="preencoded.png">    </p:cNvPr>
          <p:cNvPicPr>
            <a:picLocks noChangeAspect="1"/>
          </p:cNvPicPr>
          <p:nvPr/>
        </p:nvPicPr>
        <p:blipFill>
          <a:blip r:embed="rId3"/>
          <a:stretch>
            <a:fillRect/>
          </a:stretch>
        </p:blipFill>
        <p:spPr>
          <a:xfrm>
            <a:off x="6078617" y="4663440"/>
            <a:ext cx="422910" cy="422910"/>
          </a:xfrm>
          <a:prstGeom prst="rect">
            <a:avLst/>
          </a:prstGeom>
        </p:spPr>
      </p:pic>
      <p:sp>
        <p:nvSpPr>
          <p:cNvPr id="9" name="Text 4"/>
          <p:cNvSpPr/>
          <p:nvPr/>
        </p:nvSpPr>
        <p:spPr>
          <a:xfrm>
            <a:off x="6078617" y="5255538"/>
            <a:ext cx="2115026" cy="264319"/>
          </a:xfrm>
          <a:prstGeom prst="rect">
            <a:avLst/>
          </a:prstGeom>
          <a:noFill/>
          <a:ln/>
        </p:spPr>
        <p:txBody>
          <a:bodyPr wrap="none" lIns="0" tIns="0" rIns="0" bIns="0" rtlCol="0" anchor="t"/>
          <a:lstStyle/>
          <a:p>
            <a:pPr algn="l" indent="0" marL="0">
              <a:lnSpc>
                <a:spcPts val="2050"/>
              </a:lnSpc>
              <a:buNone/>
            </a:pPr>
            <a:r>
              <a:rPr lang="en-US" sz="1650" b="1" dirty="0">
                <a:solidFill>
                  <a:srgbClr val="443728"/>
                </a:solidFill>
                <a:latin typeface="Crimson Pro Bold" pitchFamily="34" charset="0"/>
                <a:ea typeface="Crimson Pro Bold" pitchFamily="34" charset="-122"/>
                <a:cs typeface="Crimson Pro Bold" pitchFamily="34" charset="-120"/>
              </a:rPr>
              <a:t>Elettroni Delocalizzati</a:t>
            </a:r>
            <a:endParaRPr lang="en-US" sz="1650" dirty="0"/>
          </a:p>
        </p:txBody>
      </p:sp>
      <p:sp>
        <p:nvSpPr>
          <p:cNvPr id="10" name="Text 5"/>
          <p:cNvSpPr/>
          <p:nvPr/>
        </p:nvSpPr>
        <p:spPr>
          <a:xfrm>
            <a:off x="6078617" y="5621298"/>
            <a:ext cx="7959566" cy="270629"/>
          </a:xfrm>
          <a:prstGeom prst="rect">
            <a:avLst/>
          </a:prstGeom>
          <a:noFill/>
          <a:ln/>
        </p:spPr>
        <p:txBody>
          <a:bodyPr wrap="none" lIns="0" tIns="0" rIns="0" bIns="0" rtlCol="0" anchor="t"/>
          <a:lstStyle/>
          <a:p>
            <a:pPr algn="l" indent="0" marL="0">
              <a:lnSpc>
                <a:spcPts val="2100"/>
              </a:lnSpc>
              <a:buNone/>
            </a:pPr>
            <a:r>
              <a:rPr lang="en-US" sz="1300" dirty="0">
                <a:solidFill>
                  <a:srgbClr val="443728"/>
                </a:solidFill>
                <a:latin typeface="Open Sans" pitchFamily="34" charset="0"/>
                <a:ea typeface="Open Sans" pitchFamily="34" charset="-122"/>
                <a:cs typeface="Open Sans" pitchFamily="34" charset="-120"/>
              </a:rPr>
              <a:t>Legami π distribuiti uniformemente.</a:t>
            </a:r>
            <a:endParaRPr lang="en-US" sz="1300" dirty="0"/>
          </a:p>
        </p:txBody>
      </p:sp>
      <p:pic>
        <p:nvPicPr>
          <p:cNvPr id="11" name="Image 3" descr="preencoded.png">    </p:cNvPr>
          <p:cNvPicPr>
            <a:picLocks noChangeAspect="1"/>
          </p:cNvPicPr>
          <p:nvPr/>
        </p:nvPicPr>
        <p:blipFill>
          <a:blip r:embed="rId4"/>
          <a:stretch>
            <a:fillRect/>
          </a:stretch>
        </p:blipFill>
        <p:spPr>
          <a:xfrm>
            <a:off x="6078617" y="6399490"/>
            <a:ext cx="422910" cy="422910"/>
          </a:xfrm>
          <a:prstGeom prst="rect">
            <a:avLst/>
          </a:prstGeom>
        </p:spPr>
      </p:pic>
      <p:sp>
        <p:nvSpPr>
          <p:cNvPr id="12" name="Text 6"/>
          <p:cNvSpPr/>
          <p:nvPr/>
        </p:nvSpPr>
        <p:spPr>
          <a:xfrm>
            <a:off x="6078617" y="6991588"/>
            <a:ext cx="2115026" cy="264319"/>
          </a:xfrm>
          <a:prstGeom prst="rect">
            <a:avLst/>
          </a:prstGeom>
          <a:noFill/>
          <a:ln/>
        </p:spPr>
        <p:txBody>
          <a:bodyPr wrap="none" lIns="0" tIns="0" rIns="0" bIns="0" rtlCol="0" anchor="t"/>
          <a:lstStyle/>
          <a:p>
            <a:pPr algn="l" indent="0" marL="0">
              <a:lnSpc>
                <a:spcPts val="2050"/>
              </a:lnSpc>
              <a:buNone/>
            </a:pPr>
            <a:r>
              <a:rPr lang="en-US" sz="1650" b="1" dirty="0">
                <a:solidFill>
                  <a:srgbClr val="443728"/>
                </a:solidFill>
                <a:latin typeface="Crimson Pro Bold" pitchFamily="34" charset="0"/>
                <a:ea typeface="Crimson Pro Bold" pitchFamily="34" charset="-122"/>
                <a:cs typeface="Crimson Pro Bold" pitchFamily="34" charset="-120"/>
              </a:rPr>
              <a:t>Stabilità</a:t>
            </a:r>
            <a:endParaRPr lang="en-US" sz="1650" dirty="0"/>
          </a:p>
        </p:txBody>
      </p:sp>
      <p:sp>
        <p:nvSpPr>
          <p:cNvPr id="13" name="Text 7"/>
          <p:cNvSpPr/>
          <p:nvPr/>
        </p:nvSpPr>
        <p:spPr>
          <a:xfrm>
            <a:off x="6078617" y="7357348"/>
            <a:ext cx="7959566" cy="270629"/>
          </a:xfrm>
          <a:prstGeom prst="rect">
            <a:avLst/>
          </a:prstGeom>
          <a:noFill/>
          <a:ln/>
        </p:spPr>
        <p:txBody>
          <a:bodyPr wrap="none" lIns="0" tIns="0" rIns="0" bIns="0" rtlCol="0" anchor="t"/>
          <a:lstStyle/>
          <a:p>
            <a:pPr algn="l" indent="0" marL="0">
              <a:lnSpc>
                <a:spcPts val="2100"/>
              </a:lnSpc>
              <a:buNone/>
            </a:pPr>
            <a:r>
              <a:rPr lang="en-US" sz="1300" dirty="0">
                <a:solidFill>
                  <a:srgbClr val="443728"/>
                </a:solidFill>
                <a:latin typeface="Open Sans" pitchFamily="34" charset="0"/>
                <a:ea typeface="Open Sans" pitchFamily="34" charset="-122"/>
                <a:cs typeface="Open Sans" pitchFamily="34" charset="-120"/>
              </a:rPr>
              <a:t>Resistenza alle reazioni di addizione.</a:t>
            </a:r>
            <a:endParaRPr lang="en-US" sz="13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5486400" cy="8229600"/>
          </a:xfrm>
          <a:prstGeom prst="rect">
            <a:avLst/>
          </a:prstGeom>
        </p:spPr>
      </p:pic>
      <p:sp>
        <p:nvSpPr>
          <p:cNvPr id="3" name="Text 0"/>
          <p:cNvSpPr/>
          <p:nvPr/>
        </p:nvSpPr>
        <p:spPr>
          <a:xfrm>
            <a:off x="6295073" y="639961"/>
            <a:ext cx="5776317" cy="722114"/>
          </a:xfrm>
          <a:prstGeom prst="rect">
            <a:avLst/>
          </a:prstGeom>
          <a:noFill/>
          <a:ln/>
        </p:spPr>
        <p:txBody>
          <a:bodyPr wrap="none" lIns="0" tIns="0" rIns="0" bIns="0" rtlCol="0" anchor="t"/>
          <a:lstStyle/>
          <a:p>
            <a:pPr indent="0" marL="0">
              <a:lnSpc>
                <a:spcPts val="5650"/>
              </a:lnSpc>
              <a:buNone/>
            </a:pPr>
            <a:r>
              <a:rPr lang="en-US" sz="4500" b="1" dirty="0">
                <a:solidFill>
                  <a:srgbClr val="443728"/>
                </a:solidFill>
                <a:latin typeface="Crimson Pro Bold" pitchFamily="34" charset="0"/>
                <a:ea typeface="Crimson Pro Bold" pitchFamily="34" charset="-122"/>
                <a:cs typeface="Crimson Pro Bold" pitchFamily="34" charset="-120"/>
              </a:rPr>
              <a:t>Derivati del Benzene</a:t>
            </a:r>
            <a:endParaRPr lang="en-US" sz="4500" dirty="0"/>
          </a:p>
        </p:txBody>
      </p:sp>
      <p:sp>
        <p:nvSpPr>
          <p:cNvPr id="4" name="Text 1"/>
          <p:cNvSpPr/>
          <p:nvPr/>
        </p:nvSpPr>
        <p:spPr>
          <a:xfrm>
            <a:off x="6295073" y="1708547"/>
            <a:ext cx="7526655" cy="2587823"/>
          </a:xfrm>
          <a:prstGeom prst="rect">
            <a:avLst/>
          </a:prstGeom>
          <a:noFill/>
          <a:ln/>
        </p:spPr>
        <p:txBody>
          <a:bodyPr wrap="square" lIns="0" tIns="0" rIns="0" bIns="0" rtlCol="0" anchor="t"/>
          <a:lstStyle/>
          <a:p>
            <a:pPr indent="0" marL="0">
              <a:lnSpc>
                <a:spcPts val="2900"/>
              </a:lnSpc>
              <a:buNone/>
            </a:pPr>
            <a:r>
              <a:rPr lang="en-US" sz="1800" dirty="0">
                <a:solidFill>
                  <a:srgbClr val="443728"/>
                </a:solidFill>
                <a:latin typeface="Open Sans" pitchFamily="34" charset="0"/>
                <a:ea typeface="Open Sans" pitchFamily="34" charset="-122"/>
                <a:cs typeface="Open Sans" pitchFamily="34" charset="-120"/>
              </a:rPr>
              <a:t>I derivati del benzene sono composti aromatici in cui uno o più atomi di idrogeno dell'anello benzenico sono sostituiti da altri gruppi funzionali. La nomenclatura di questi composti può seguire regole sistematiche o utilizzare nomi comuni. Un esempio è il toluene, un derivato del benzene con un gruppo metile (-CH₃) legato all'anello. Altri derivati comuni includono il fenolo (con un gruppo -OH) e l'anilina (con un gruppo -NH₂).</a:t>
            </a:r>
            <a:endParaRPr lang="en-US" sz="1800" dirty="0"/>
          </a:p>
        </p:txBody>
      </p:sp>
      <p:sp>
        <p:nvSpPr>
          <p:cNvPr id="5" name="Shape 2"/>
          <p:cNvSpPr/>
          <p:nvPr/>
        </p:nvSpPr>
        <p:spPr>
          <a:xfrm>
            <a:off x="6295073" y="4556284"/>
            <a:ext cx="7526655" cy="3033355"/>
          </a:xfrm>
          <a:prstGeom prst="roundRect">
            <a:avLst>
              <a:gd name="adj" fmla="val 3199"/>
            </a:avLst>
          </a:prstGeom>
          <a:noFill/>
          <a:ln w="7620">
            <a:solidFill>
              <a:srgbClr val="000000">
                <a:alpha val="8000"/>
              </a:srgbClr>
            </a:solidFill>
            <a:prstDash val="solid"/>
          </a:ln>
        </p:spPr>
      </p:sp>
      <p:sp>
        <p:nvSpPr>
          <p:cNvPr id="6" name="Shape 3"/>
          <p:cNvSpPr/>
          <p:nvPr/>
        </p:nvSpPr>
        <p:spPr>
          <a:xfrm>
            <a:off x="6302693" y="4563904"/>
            <a:ext cx="7510582" cy="1031796"/>
          </a:xfrm>
          <a:prstGeom prst="rect">
            <a:avLst/>
          </a:prstGeom>
          <a:solidFill>
            <a:srgbClr val="FFFFFF">
              <a:alpha val="4000"/>
            </a:srgbClr>
          </a:solidFill>
          <a:ln/>
        </p:spPr>
      </p:sp>
      <p:sp>
        <p:nvSpPr>
          <p:cNvPr id="7" name="Text 4"/>
          <p:cNvSpPr/>
          <p:nvPr/>
        </p:nvSpPr>
        <p:spPr>
          <a:xfrm>
            <a:off x="6534745" y="4710113"/>
            <a:ext cx="2037398" cy="369689"/>
          </a:xfrm>
          <a:prstGeom prst="rect">
            <a:avLst/>
          </a:prstGeom>
          <a:noFill/>
          <a:ln/>
        </p:spPr>
        <p:txBody>
          <a:bodyPr wrap="none" lIns="0" tIns="0" rIns="0" bIns="0" rtlCol="0" anchor="t"/>
          <a:lstStyle/>
          <a:p>
            <a:pPr indent="0" marL="0">
              <a:lnSpc>
                <a:spcPts val="2900"/>
              </a:lnSpc>
              <a:buNone/>
            </a:pPr>
            <a:r>
              <a:rPr lang="en-US" sz="1800" dirty="0">
                <a:solidFill>
                  <a:srgbClr val="443728"/>
                </a:solidFill>
                <a:latin typeface="Open Sans" pitchFamily="34" charset="0"/>
                <a:ea typeface="Open Sans" pitchFamily="34" charset="-122"/>
                <a:cs typeface="Open Sans" pitchFamily="34" charset="-120"/>
              </a:rPr>
              <a:t>Nome</a:t>
            </a:r>
            <a:endParaRPr lang="en-US" sz="1800" dirty="0"/>
          </a:p>
        </p:txBody>
      </p:sp>
      <p:sp>
        <p:nvSpPr>
          <p:cNvPr id="8" name="Text 5"/>
          <p:cNvSpPr/>
          <p:nvPr/>
        </p:nvSpPr>
        <p:spPr>
          <a:xfrm>
            <a:off x="9041725" y="4710113"/>
            <a:ext cx="2033588" cy="739378"/>
          </a:xfrm>
          <a:prstGeom prst="rect">
            <a:avLst/>
          </a:prstGeom>
          <a:noFill/>
          <a:ln/>
        </p:spPr>
        <p:txBody>
          <a:bodyPr wrap="square" lIns="0" tIns="0" rIns="0" bIns="0" rtlCol="0" anchor="t"/>
          <a:lstStyle/>
          <a:p>
            <a:pPr indent="0" marL="0">
              <a:lnSpc>
                <a:spcPts val="2900"/>
              </a:lnSpc>
              <a:buNone/>
            </a:pPr>
            <a:r>
              <a:rPr lang="en-US" sz="1800" dirty="0">
                <a:solidFill>
                  <a:srgbClr val="443728"/>
                </a:solidFill>
                <a:latin typeface="Open Sans" pitchFamily="34" charset="0"/>
                <a:ea typeface="Open Sans" pitchFamily="34" charset="-122"/>
                <a:cs typeface="Open Sans" pitchFamily="34" charset="-120"/>
              </a:rPr>
              <a:t>Gruppo Sostituente</a:t>
            </a:r>
            <a:endParaRPr lang="en-US" sz="1800" dirty="0"/>
          </a:p>
        </p:txBody>
      </p:sp>
      <p:sp>
        <p:nvSpPr>
          <p:cNvPr id="9" name="Text 6"/>
          <p:cNvSpPr/>
          <p:nvPr/>
        </p:nvSpPr>
        <p:spPr>
          <a:xfrm>
            <a:off x="11544895" y="4710113"/>
            <a:ext cx="2037398" cy="369689"/>
          </a:xfrm>
          <a:prstGeom prst="rect">
            <a:avLst/>
          </a:prstGeom>
          <a:noFill/>
          <a:ln/>
        </p:spPr>
        <p:txBody>
          <a:bodyPr wrap="none" lIns="0" tIns="0" rIns="0" bIns="0" rtlCol="0" anchor="t"/>
          <a:lstStyle/>
          <a:p>
            <a:pPr indent="0" marL="0">
              <a:lnSpc>
                <a:spcPts val="2900"/>
              </a:lnSpc>
              <a:buNone/>
            </a:pPr>
            <a:r>
              <a:rPr lang="en-US" sz="1800" dirty="0">
                <a:solidFill>
                  <a:srgbClr val="443728"/>
                </a:solidFill>
                <a:latin typeface="Open Sans" pitchFamily="34" charset="0"/>
                <a:ea typeface="Open Sans" pitchFamily="34" charset="-122"/>
                <a:cs typeface="Open Sans" pitchFamily="34" charset="-120"/>
              </a:rPr>
              <a:t>Formula</a:t>
            </a:r>
            <a:endParaRPr lang="en-US" sz="1800" dirty="0"/>
          </a:p>
        </p:txBody>
      </p:sp>
      <p:sp>
        <p:nvSpPr>
          <p:cNvPr id="10" name="Shape 7"/>
          <p:cNvSpPr/>
          <p:nvPr/>
        </p:nvSpPr>
        <p:spPr>
          <a:xfrm>
            <a:off x="6302693" y="5595699"/>
            <a:ext cx="7510582" cy="662107"/>
          </a:xfrm>
          <a:prstGeom prst="rect">
            <a:avLst/>
          </a:prstGeom>
          <a:solidFill>
            <a:srgbClr val="000000">
              <a:alpha val="4000"/>
            </a:srgbClr>
          </a:solidFill>
          <a:ln/>
        </p:spPr>
      </p:sp>
      <p:sp>
        <p:nvSpPr>
          <p:cNvPr id="11" name="Text 8"/>
          <p:cNvSpPr/>
          <p:nvPr/>
        </p:nvSpPr>
        <p:spPr>
          <a:xfrm>
            <a:off x="6534745" y="5741908"/>
            <a:ext cx="2037398" cy="369689"/>
          </a:xfrm>
          <a:prstGeom prst="rect">
            <a:avLst/>
          </a:prstGeom>
          <a:noFill/>
          <a:ln/>
        </p:spPr>
        <p:txBody>
          <a:bodyPr wrap="none" lIns="0" tIns="0" rIns="0" bIns="0" rtlCol="0" anchor="t"/>
          <a:lstStyle/>
          <a:p>
            <a:pPr indent="0" marL="0">
              <a:lnSpc>
                <a:spcPts val="2900"/>
              </a:lnSpc>
              <a:buNone/>
            </a:pPr>
            <a:r>
              <a:rPr lang="en-US" sz="1800" dirty="0">
                <a:solidFill>
                  <a:srgbClr val="443728"/>
                </a:solidFill>
                <a:latin typeface="Open Sans" pitchFamily="34" charset="0"/>
                <a:ea typeface="Open Sans" pitchFamily="34" charset="-122"/>
                <a:cs typeface="Open Sans" pitchFamily="34" charset="-120"/>
              </a:rPr>
              <a:t>Toluene</a:t>
            </a:r>
            <a:endParaRPr lang="en-US" sz="1800" dirty="0"/>
          </a:p>
        </p:txBody>
      </p:sp>
      <p:sp>
        <p:nvSpPr>
          <p:cNvPr id="12" name="Text 9"/>
          <p:cNvSpPr/>
          <p:nvPr/>
        </p:nvSpPr>
        <p:spPr>
          <a:xfrm>
            <a:off x="9041725" y="5741908"/>
            <a:ext cx="2033588" cy="369689"/>
          </a:xfrm>
          <a:prstGeom prst="rect">
            <a:avLst/>
          </a:prstGeom>
          <a:noFill/>
          <a:ln/>
        </p:spPr>
        <p:txBody>
          <a:bodyPr wrap="none" lIns="0" tIns="0" rIns="0" bIns="0" rtlCol="0" anchor="t"/>
          <a:lstStyle/>
          <a:p>
            <a:pPr indent="0" marL="0">
              <a:lnSpc>
                <a:spcPts val="2900"/>
              </a:lnSpc>
              <a:buNone/>
            </a:pPr>
            <a:r>
              <a:rPr lang="en-US" sz="1800" dirty="0">
                <a:solidFill>
                  <a:srgbClr val="443728"/>
                </a:solidFill>
                <a:latin typeface="Open Sans" pitchFamily="34" charset="0"/>
                <a:ea typeface="Open Sans" pitchFamily="34" charset="-122"/>
                <a:cs typeface="Open Sans" pitchFamily="34" charset="-120"/>
              </a:rPr>
              <a:t>Metile (-CH₃)</a:t>
            </a:r>
            <a:endParaRPr lang="en-US" sz="1800" dirty="0"/>
          </a:p>
        </p:txBody>
      </p:sp>
      <p:sp>
        <p:nvSpPr>
          <p:cNvPr id="13" name="Text 10"/>
          <p:cNvSpPr/>
          <p:nvPr/>
        </p:nvSpPr>
        <p:spPr>
          <a:xfrm>
            <a:off x="11544895" y="5741908"/>
            <a:ext cx="2037398" cy="369689"/>
          </a:xfrm>
          <a:prstGeom prst="rect">
            <a:avLst/>
          </a:prstGeom>
          <a:noFill/>
          <a:ln/>
        </p:spPr>
        <p:txBody>
          <a:bodyPr wrap="none" lIns="0" tIns="0" rIns="0" bIns="0" rtlCol="0" anchor="t"/>
          <a:lstStyle/>
          <a:p>
            <a:pPr indent="0" marL="0">
              <a:lnSpc>
                <a:spcPts val="2900"/>
              </a:lnSpc>
              <a:buNone/>
            </a:pPr>
            <a:r>
              <a:rPr lang="en-US" sz="1800" dirty="0">
                <a:solidFill>
                  <a:srgbClr val="443728"/>
                </a:solidFill>
                <a:latin typeface="Open Sans" pitchFamily="34" charset="0"/>
                <a:ea typeface="Open Sans" pitchFamily="34" charset="-122"/>
                <a:cs typeface="Open Sans" pitchFamily="34" charset="-120"/>
              </a:rPr>
              <a:t>C₆H₅CH₃</a:t>
            </a:r>
            <a:endParaRPr lang="en-US" sz="1800" dirty="0"/>
          </a:p>
        </p:txBody>
      </p:sp>
      <p:sp>
        <p:nvSpPr>
          <p:cNvPr id="14" name="Shape 11"/>
          <p:cNvSpPr/>
          <p:nvPr/>
        </p:nvSpPr>
        <p:spPr>
          <a:xfrm>
            <a:off x="6302693" y="6257806"/>
            <a:ext cx="7510582" cy="662107"/>
          </a:xfrm>
          <a:prstGeom prst="rect">
            <a:avLst/>
          </a:prstGeom>
          <a:solidFill>
            <a:srgbClr val="FFFFFF">
              <a:alpha val="4000"/>
            </a:srgbClr>
          </a:solidFill>
          <a:ln/>
        </p:spPr>
      </p:sp>
      <p:sp>
        <p:nvSpPr>
          <p:cNvPr id="15" name="Text 12"/>
          <p:cNvSpPr/>
          <p:nvPr/>
        </p:nvSpPr>
        <p:spPr>
          <a:xfrm>
            <a:off x="6534745" y="6404015"/>
            <a:ext cx="2037398" cy="369689"/>
          </a:xfrm>
          <a:prstGeom prst="rect">
            <a:avLst/>
          </a:prstGeom>
          <a:noFill/>
          <a:ln/>
        </p:spPr>
        <p:txBody>
          <a:bodyPr wrap="none" lIns="0" tIns="0" rIns="0" bIns="0" rtlCol="0" anchor="t"/>
          <a:lstStyle/>
          <a:p>
            <a:pPr indent="0" marL="0">
              <a:lnSpc>
                <a:spcPts val="2900"/>
              </a:lnSpc>
              <a:buNone/>
            </a:pPr>
            <a:r>
              <a:rPr lang="en-US" sz="1800" dirty="0">
                <a:solidFill>
                  <a:srgbClr val="443728"/>
                </a:solidFill>
                <a:latin typeface="Open Sans" pitchFamily="34" charset="0"/>
                <a:ea typeface="Open Sans" pitchFamily="34" charset="-122"/>
                <a:cs typeface="Open Sans" pitchFamily="34" charset="-120"/>
              </a:rPr>
              <a:t>Fenolo</a:t>
            </a:r>
            <a:endParaRPr lang="en-US" sz="1800" dirty="0"/>
          </a:p>
        </p:txBody>
      </p:sp>
      <p:sp>
        <p:nvSpPr>
          <p:cNvPr id="16" name="Text 13"/>
          <p:cNvSpPr/>
          <p:nvPr/>
        </p:nvSpPr>
        <p:spPr>
          <a:xfrm>
            <a:off x="9041725" y="6404015"/>
            <a:ext cx="2033588" cy="369689"/>
          </a:xfrm>
          <a:prstGeom prst="rect">
            <a:avLst/>
          </a:prstGeom>
          <a:noFill/>
          <a:ln/>
        </p:spPr>
        <p:txBody>
          <a:bodyPr wrap="none" lIns="0" tIns="0" rIns="0" bIns="0" rtlCol="0" anchor="t"/>
          <a:lstStyle/>
          <a:p>
            <a:pPr indent="0" marL="0">
              <a:lnSpc>
                <a:spcPts val="2900"/>
              </a:lnSpc>
              <a:buNone/>
            </a:pPr>
            <a:r>
              <a:rPr lang="en-US" sz="1800" dirty="0">
                <a:solidFill>
                  <a:srgbClr val="443728"/>
                </a:solidFill>
                <a:latin typeface="Open Sans" pitchFamily="34" charset="0"/>
                <a:ea typeface="Open Sans" pitchFamily="34" charset="-122"/>
                <a:cs typeface="Open Sans" pitchFamily="34" charset="-120"/>
              </a:rPr>
              <a:t>Idrossile (-OH)</a:t>
            </a:r>
            <a:endParaRPr lang="en-US" sz="1800" dirty="0"/>
          </a:p>
        </p:txBody>
      </p:sp>
      <p:sp>
        <p:nvSpPr>
          <p:cNvPr id="17" name="Text 14"/>
          <p:cNvSpPr/>
          <p:nvPr/>
        </p:nvSpPr>
        <p:spPr>
          <a:xfrm>
            <a:off x="11544895" y="6404015"/>
            <a:ext cx="2037398" cy="369689"/>
          </a:xfrm>
          <a:prstGeom prst="rect">
            <a:avLst/>
          </a:prstGeom>
          <a:noFill/>
          <a:ln/>
        </p:spPr>
        <p:txBody>
          <a:bodyPr wrap="none" lIns="0" tIns="0" rIns="0" bIns="0" rtlCol="0" anchor="t"/>
          <a:lstStyle/>
          <a:p>
            <a:pPr indent="0" marL="0">
              <a:lnSpc>
                <a:spcPts val="2900"/>
              </a:lnSpc>
              <a:buNone/>
            </a:pPr>
            <a:r>
              <a:rPr lang="en-US" sz="1800" dirty="0">
                <a:solidFill>
                  <a:srgbClr val="443728"/>
                </a:solidFill>
                <a:latin typeface="Open Sans" pitchFamily="34" charset="0"/>
                <a:ea typeface="Open Sans" pitchFamily="34" charset="-122"/>
                <a:cs typeface="Open Sans" pitchFamily="34" charset="-120"/>
              </a:rPr>
              <a:t>C₆H₅OH</a:t>
            </a:r>
            <a:endParaRPr lang="en-US" sz="1800" dirty="0"/>
          </a:p>
        </p:txBody>
      </p:sp>
      <p:sp>
        <p:nvSpPr>
          <p:cNvPr id="18" name="Shape 15"/>
          <p:cNvSpPr/>
          <p:nvPr/>
        </p:nvSpPr>
        <p:spPr>
          <a:xfrm>
            <a:off x="6302693" y="6919913"/>
            <a:ext cx="7510582" cy="662107"/>
          </a:xfrm>
          <a:prstGeom prst="rect">
            <a:avLst/>
          </a:prstGeom>
          <a:solidFill>
            <a:srgbClr val="000000">
              <a:alpha val="4000"/>
            </a:srgbClr>
          </a:solidFill>
          <a:ln/>
        </p:spPr>
      </p:sp>
      <p:sp>
        <p:nvSpPr>
          <p:cNvPr id="19" name="Text 16"/>
          <p:cNvSpPr/>
          <p:nvPr/>
        </p:nvSpPr>
        <p:spPr>
          <a:xfrm>
            <a:off x="6534745" y="7066121"/>
            <a:ext cx="2037398" cy="369689"/>
          </a:xfrm>
          <a:prstGeom prst="rect">
            <a:avLst/>
          </a:prstGeom>
          <a:noFill/>
          <a:ln/>
        </p:spPr>
        <p:txBody>
          <a:bodyPr wrap="none" lIns="0" tIns="0" rIns="0" bIns="0" rtlCol="0" anchor="t"/>
          <a:lstStyle/>
          <a:p>
            <a:pPr indent="0" marL="0">
              <a:lnSpc>
                <a:spcPts val="2900"/>
              </a:lnSpc>
              <a:buNone/>
            </a:pPr>
            <a:r>
              <a:rPr lang="en-US" sz="1800" dirty="0">
                <a:solidFill>
                  <a:srgbClr val="443728"/>
                </a:solidFill>
                <a:latin typeface="Open Sans" pitchFamily="34" charset="0"/>
                <a:ea typeface="Open Sans" pitchFamily="34" charset="-122"/>
                <a:cs typeface="Open Sans" pitchFamily="34" charset="-120"/>
              </a:rPr>
              <a:t>Anilina</a:t>
            </a:r>
            <a:endParaRPr lang="en-US" sz="1800" dirty="0"/>
          </a:p>
        </p:txBody>
      </p:sp>
      <p:sp>
        <p:nvSpPr>
          <p:cNvPr id="20" name="Text 17"/>
          <p:cNvSpPr/>
          <p:nvPr/>
        </p:nvSpPr>
        <p:spPr>
          <a:xfrm>
            <a:off x="9041725" y="7066121"/>
            <a:ext cx="2033588" cy="369689"/>
          </a:xfrm>
          <a:prstGeom prst="rect">
            <a:avLst/>
          </a:prstGeom>
          <a:noFill/>
          <a:ln/>
        </p:spPr>
        <p:txBody>
          <a:bodyPr wrap="none" lIns="0" tIns="0" rIns="0" bIns="0" rtlCol="0" anchor="t"/>
          <a:lstStyle/>
          <a:p>
            <a:pPr indent="0" marL="0">
              <a:lnSpc>
                <a:spcPts val="2900"/>
              </a:lnSpc>
              <a:buNone/>
            </a:pPr>
            <a:r>
              <a:rPr lang="en-US" sz="1800" dirty="0">
                <a:solidFill>
                  <a:srgbClr val="443728"/>
                </a:solidFill>
                <a:latin typeface="Open Sans" pitchFamily="34" charset="0"/>
                <a:ea typeface="Open Sans" pitchFamily="34" charset="-122"/>
                <a:cs typeface="Open Sans" pitchFamily="34" charset="-120"/>
              </a:rPr>
              <a:t>Amino (-NH₂)</a:t>
            </a:r>
            <a:endParaRPr lang="en-US" sz="1800" dirty="0"/>
          </a:p>
        </p:txBody>
      </p:sp>
      <p:sp>
        <p:nvSpPr>
          <p:cNvPr id="21" name="Text 18"/>
          <p:cNvSpPr/>
          <p:nvPr/>
        </p:nvSpPr>
        <p:spPr>
          <a:xfrm>
            <a:off x="11544895" y="7066121"/>
            <a:ext cx="2037398" cy="369689"/>
          </a:xfrm>
          <a:prstGeom prst="rect">
            <a:avLst/>
          </a:prstGeom>
          <a:noFill/>
          <a:ln/>
        </p:spPr>
        <p:txBody>
          <a:bodyPr wrap="none" lIns="0" tIns="0" rIns="0" bIns="0" rtlCol="0" anchor="t"/>
          <a:lstStyle/>
          <a:p>
            <a:pPr indent="0" marL="0">
              <a:lnSpc>
                <a:spcPts val="2900"/>
              </a:lnSpc>
              <a:buNone/>
            </a:pPr>
            <a:r>
              <a:rPr lang="en-US" sz="1800" dirty="0">
                <a:solidFill>
                  <a:srgbClr val="443728"/>
                </a:solidFill>
                <a:latin typeface="Open Sans" pitchFamily="34" charset="0"/>
                <a:ea typeface="Open Sans" pitchFamily="34" charset="-122"/>
                <a:cs typeface="Open Sans" pitchFamily="34" charset="-120"/>
              </a:rPr>
              <a:t>C₆H₅NH₂</a:t>
            </a:r>
            <a:endParaRPr lang="en-US" sz="18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10</Slides>
  <Notes>10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2024-10-16T13:14:10Z</dcterms:created>
  <dcterms:modified xsi:type="dcterms:W3CDTF">2024-10-16T13:14:10Z</dcterms:modified>
</cp:coreProperties>
</file>