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embeddedFontLst>
    <p:embeddedFont>
      <p:font typeface="Inter" panose="020B0604020202020204" charset="0"/>
      <p:regular r:id="rId9"/>
    </p:embeddedFont>
    <p:embeddedFont>
      <p:font typeface="Inter Bold" panose="020B0604020202020204" charset="0"/>
      <p:regular r:id="rId10"/>
    </p:embeddedFont>
    <p:embeddedFont>
      <p:font typeface="Manrope" panose="020B0604020202020204" charset="0"/>
      <p:regular r:id="rId11"/>
    </p:embeddedFont>
    <p:embeddedFont>
      <p:font typeface="Manrope Bold" panose="020B0604020202020204" charset="0"/>
      <p:regular r:id="rId1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7019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differenza fondamentale tra geometria sintetica e analitica risiede nel linguaggio utilizzato per studiare lo spazio: la prima usa direttamente le figure, la seconda i numeri e le equazioni.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Geometria Sintetica (Euclidea)
Approccio: Qualitativo e diretto. Analizza le proprietà intrinseche delle figure senza usare un sistema di riferimento.
Strumenti: Assiomi, postulati, dimostrazioni logico-deduttive e costruzioni con riga e compasso.
Linguaggio: Concetti come congruenza, similitudine e incidenza (es. "i tre angoli interni di un triangolo sommano a $180^\circ$").
Obiettivo: Sviluppare l'intuizione spaziale e il rigore logico puro.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Geometria Analitica (Cartesiana)
Approccio: Quantitativo e algebrico. Associa a ogni punto dello spazio una coppia di coordinate $(x, y)$.
Strumenti: Piano cartesiano, equazioni algebriche e sistemi.
Linguaggio: Relazioni numeriche (es. la retta descritta da $y = mx + q$ o la circonferenza da $x^2 + y^2 = r^2$).
Obiettivo: Trasformare le dimostrazioni e i problemi geometrici in un calcolo algebrico sistematico.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riassumento: 
La geometria sintetica visualizza l'architettura delle figure; la geometria analitica fornisce lo strumento algebrico per misurarla e calcolarla.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dimostra che le diagonali di un rettangolo sono congruenti, si aper via sintetica che per via analitica e confronta i due metodi riguardo:
intuitività
semplicità di realizzazione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0ED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mmons.wikimedia.org/wiki/File:Rectangle_2.svg" TargetMode="Externa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168301"/>
            <a:ext cx="3390914" cy="45212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19896" y="1144687"/>
            <a:ext cx="7016574" cy="41345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 differenza fondamentale tra </a:t>
            </a:r>
            <a:r>
              <a:rPr lang="en-US" sz="3700" b="1" dirty="0">
                <a:solidFill>
                  <a:srgbClr val="F444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geometria sintetica</a:t>
            </a:r>
            <a:r>
              <a:rPr lang="en-US" sz="37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 </a:t>
            </a:r>
            <a:r>
              <a:rPr lang="en-US" sz="3700" b="1" dirty="0">
                <a:solidFill>
                  <a:srgbClr val="204C8E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analitica</a:t>
            </a:r>
            <a:r>
              <a:rPr lang="en-US" sz="37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risiede nel linguaggio utilizzato per studiare lo spazio: la prima usa direttamente le figure, la seconda i numeri e le equazioni.</a:t>
            </a:r>
            <a:endParaRPr lang="en-US" sz="3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5660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Geometria Sintetica (Euclidea)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225278"/>
            <a:ext cx="5339820" cy="144234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77479" y="2439690"/>
            <a:ext cx="48094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Approccio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977479" y="2848372"/>
            <a:ext cx="480940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Qualitativo e diretto. Analizza le proprietà intrinseche delle figure senza usare un sistema di riferimento.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90301" y="2225278"/>
            <a:ext cx="5339919" cy="144234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506305" y="2439690"/>
            <a:ext cx="48095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Strumenti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6506305" y="2848372"/>
            <a:ext cx="480950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Assiomi, postulati, dimostrazioni logico-deduttive e costruzioni con riga e compasso.</a:t>
            </a:r>
            <a:endParaRPr lang="en-US" sz="14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3856633"/>
            <a:ext cx="5339820" cy="174476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7479" y="4071045"/>
            <a:ext cx="48094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Linguaggio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977479" y="4479727"/>
            <a:ext cx="480940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Concetti come congruenza, similitudine e incidenza (es. </a:t>
            </a:r>
            <a:r>
              <a:rPr lang="en-US" sz="1450" i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"i tre angoli interni di un triangolo sommano a   "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).</a:t>
            </a:r>
            <a:endParaRPr lang="en-US" sz="14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7512" y="4826595"/>
            <a:ext cx="350928" cy="244078"/>
          </a:xfrm>
          <a:prstGeom prst="rect">
            <a:avLst/>
          </a:prstGeom>
        </p:spPr>
      </p:pic>
      <p:pic>
        <p:nvPicPr>
          <p:cNvPr id="13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301" y="3856633"/>
            <a:ext cx="5339919" cy="1744762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506305" y="4071045"/>
            <a:ext cx="48095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Obiettivo</a:t>
            </a:r>
            <a:endParaRPr lang="en-US" sz="1850" dirty="0"/>
          </a:p>
        </p:txBody>
      </p:sp>
      <p:sp>
        <p:nvSpPr>
          <p:cNvPr id="15" name="Text 8"/>
          <p:cNvSpPr/>
          <p:nvPr/>
        </p:nvSpPr>
        <p:spPr>
          <a:xfrm>
            <a:off x="6506305" y="4479727"/>
            <a:ext cx="48095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Sviluppare l'intuizione spaziale e il rigore logico puro.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0781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Geometria Analitica (Cartesiana)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376488"/>
            <a:ext cx="5339820" cy="144234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77479" y="2590899"/>
            <a:ext cx="48094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Approccio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977479" y="2999581"/>
            <a:ext cx="480940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Quantitativo e algebrico. Associa a ogni punto dello spazio una coppia di coordinate </a:t>
            </a:r>
            <a:r>
              <a:rPr lang="en-US" sz="1450" i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   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6725" y="3346450"/>
            <a:ext cx="428515" cy="246955"/>
          </a:xfrm>
          <a:prstGeom prst="rect">
            <a:avLst/>
          </a:prstGeom>
        </p:spPr>
      </p:pic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90301" y="2376488"/>
            <a:ext cx="5339919" cy="144234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506305" y="2590899"/>
            <a:ext cx="48095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Strumenti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6506305" y="2999581"/>
            <a:ext cx="48095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Piano cartesiano, equazioni algebriche e sistemi.</a:t>
            </a:r>
            <a:endParaRPr lang="en-US" sz="14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4007842"/>
            <a:ext cx="5339820" cy="144234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7479" y="4222254"/>
            <a:ext cx="48094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Linguaggio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977479" y="4630936"/>
            <a:ext cx="480940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Relazioni numeriche (es. la retta descritta da </a:t>
            </a:r>
            <a:r>
              <a:rPr lang="en-US" sz="1450" i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      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o la circonferenza da </a:t>
            </a:r>
            <a:r>
              <a:rPr lang="en-US" sz="1450" i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      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).</a:t>
            </a:r>
            <a:endParaRPr lang="en-US" sz="14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7479" y="4977805"/>
            <a:ext cx="925688" cy="246955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6349" y="4977805"/>
            <a:ext cx="984721" cy="246955"/>
          </a:xfrm>
          <a:prstGeom prst="rect">
            <a:avLst/>
          </a:prstGeom>
        </p:spPr>
      </p:pic>
      <p:pic>
        <p:nvPicPr>
          <p:cNvPr id="15" name="Image 6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90301" y="4007842"/>
            <a:ext cx="5339919" cy="1442343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6506305" y="4222254"/>
            <a:ext cx="48095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5557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Obiettivo</a:t>
            </a:r>
            <a:endParaRPr lang="en-US" sz="1850" dirty="0"/>
          </a:p>
        </p:txBody>
      </p:sp>
      <p:sp>
        <p:nvSpPr>
          <p:cNvPr id="17" name="Text 8"/>
          <p:cNvSpPr/>
          <p:nvPr/>
        </p:nvSpPr>
        <p:spPr>
          <a:xfrm>
            <a:off x="6506305" y="4630936"/>
            <a:ext cx="480950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Trasformare le dimostrazioni e i problemi geometrici in un calcolo algebrico sistematico.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097236" y="2296120"/>
            <a:ext cx="3190101" cy="1448197"/>
          </a:xfrm>
          <a:prstGeom prst="roundRect">
            <a:avLst>
              <a:gd name="adj" fmla="val 18795"/>
            </a:avLst>
          </a:prstGeom>
          <a:solidFill>
            <a:srgbClr val="FF7047"/>
          </a:solidFill>
          <a:ln/>
        </p:spPr>
        <p:txBody>
          <a:bodyPr/>
          <a:lstStyle/>
          <a:p>
            <a:endParaRPr lang="it-IT"/>
          </a:p>
        </p:txBody>
      </p:sp>
      <p:sp>
        <p:nvSpPr>
          <p:cNvPr id="4" name="Text 1"/>
          <p:cNvSpPr/>
          <p:nvPr/>
        </p:nvSpPr>
        <p:spPr>
          <a:xfrm>
            <a:off x="5286243" y="2485132"/>
            <a:ext cx="281208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Geometria Sintetica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5286243" y="2969419"/>
            <a:ext cx="281208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Visualizza l'architettura delle figure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8618719" y="2485132"/>
            <a:ext cx="291785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Geometria Analitica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618719" y="2969419"/>
            <a:ext cx="2917851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Fornisce lo strumento algebrico per misurarla e calcolarla.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5233360" y="3956943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 geometria sintetica visualizza l'architettura delle figure; la geometria analitica fornisce lo strumento algebrico per misurarla e calcolarla.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3364"/>
            <a:ext cx="10868745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Ecco un esempio concreto: </a:t>
            </a:r>
            <a:r>
              <a:rPr lang="en-US" sz="2200" b="1" dirty="0">
                <a:solidFill>
                  <a:srgbClr val="0C0D0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determinare l'asse di un segmento AB</a:t>
            </a:r>
            <a:r>
              <a:rPr lang="en-US" sz="22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661475" y="1295797"/>
            <a:ext cx="10868745" cy="1001514"/>
          </a:xfrm>
          <a:prstGeom prst="roundRect">
            <a:avLst>
              <a:gd name="adj" fmla="val 16986"/>
            </a:avLst>
          </a:prstGeom>
          <a:solidFill>
            <a:srgbClr val="FFD7C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82" y="1563489"/>
            <a:ext cx="236234" cy="18901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275723" y="1513086"/>
            <a:ext cx="10065490" cy="6709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 </a:t>
            </a:r>
            <a:r>
              <a:rPr lang="en-US" sz="1450" b="1" dirty="0">
                <a:solidFill>
                  <a:srgbClr val="000000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geometria sintetica</a:t>
            </a:r>
            <a:r>
              <a:rPr lang="en-US" sz="14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1450" i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costruisce</a:t>
            </a:r>
            <a:r>
              <a:rPr lang="en-US" sz="14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la retta tramite ragionamenti spaziali e figure.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 </a:t>
            </a:r>
            <a:r>
              <a:rPr lang="en-US" sz="1450" b="1" dirty="0">
                <a:solidFill>
                  <a:srgbClr val="000000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geometria analitica</a:t>
            </a:r>
            <a:r>
              <a:rPr lang="en-US" sz="14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1450" i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trova</a:t>
            </a:r>
            <a:r>
              <a:rPr lang="en-US" sz="145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la retta risolvendo un'equazione algebrica.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661475" y="2698948"/>
            <a:ext cx="5203794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0C0D0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Approccio Sintetico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661475" y="3242370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55575A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Idea: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Considera l'asse come il </a:t>
            </a:r>
            <a:r>
              <a:rPr lang="en-US" sz="1450" i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luogo geometrico dei punti equidistanti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da </a:t>
            </a:r>
            <a:r>
              <a:rPr lang="en-US" sz="1450" i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 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e </a:t>
            </a:r>
            <a:r>
              <a:rPr lang="en-US" sz="1450" i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 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14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708" y="3589238"/>
            <a:ext cx="138506" cy="246955"/>
          </a:xfrm>
          <a:prstGeom prst="rect">
            <a:avLst/>
          </a:prstGeom>
        </p:spPr>
      </p:pic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1245" y="3589238"/>
            <a:ext cx="149420" cy="24695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61475" y="3913287"/>
            <a:ext cx="5203794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55575A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Metodo: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Si usano </a:t>
            </a:r>
            <a:r>
              <a:rPr lang="en-US" sz="1450" b="1" dirty="0">
                <a:solidFill>
                  <a:srgbClr val="55575A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riga e compasso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 Si tracciano due circonferenze di uguale raggio centrate in </a:t>
            </a:r>
            <a:r>
              <a:rPr lang="en-US" sz="1450" i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 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e </a:t>
            </a:r>
            <a:r>
              <a:rPr lang="en-US" sz="1450" i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 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 Congiungendo i loro due punti di intersezione, si traccia la retta perpendicolare al segmento nel suo punto medio.</a:t>
            </a:r>
            <a:endParaRPr lang="en-US" sz="14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6392" y="4260155"/>
            <a:ext cx="138506" cy="246955"/>
          </a:xfrm>
          <a:prstGeom prst="rect">
            <a:avLst/>
          </a:prstGeom>
        </p:spPr>
      </p:pic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928" y="4260155"/>
            <a:ext cx="149420" cy="246955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661475" y="5491460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55575A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Giustificazione: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Si dimostra la proprietà sfruttando i criteri di congruenza dei triangoli.</a:t>
            </a:r>
            <a:endParaRPr lang="en-US" sz="1450" dirty="0"/>
          </a:p>
        </p:txBody>
      </p:sp>
      <p:sp>
        <p:nvSpPr>
          <p:cNvPr id="14" name="Text 7"/>
          <p:cNvSpPr/>
          <p:nvPr/>
        </p:nvSpPr>
        <p:spPr>
          <a:xfrm>
            <a:off x="6332776" y="2698948"/>
            <a:ext cx="5203794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0C0D0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Approccio Analitico</a:t>
            </a:r>
            <a:endParaRPr lang="en-US" sz="2200" dirty="0"/>
          </a:p>
        </p:txBody>
      </p:sp>
      <p:sp>
        <p:nvSpPr>
          <p:cNvPr id="15" name="Text 8"/>
          <p:cNvSpPr/>
          <p:nvPr/>
        </p:nvSpPr>
        <p:spPr>
          <a:xfrm>
            <a:off x="6332776" y="3242370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55575A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Idea: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Si convertono punti e distanze in </a:t>
            </a:r>
            <a:r>
              <a:rPr lang="en-US" sz="1450" b="1" dirty="0">
                <a:solidFill>
                  <a:srgbClr val="55575A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coordinate ed equazioni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1450" dirty="0"/>
          </a:p>
        </p:txBody>
      </p:sp>
      <p:sp>
        <p:nvSpPr>
          <p:cNvPr id="16" name="Text 9"/>
          <p:cNvSpPr/>
          <p:nvPr/>
        </p:nvSpPr>
        <p:spPr>
          <a:xfrm>
            <a:off x="6332776" y="3913287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55575A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Metodo: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Dati i punti </a:t>
            </a:r>
            <a:r>
              <a:rPr lang="en-US" sz="1450" i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    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e </a:t>
            </a:r>
            <a:r>
              <a:rPr lang="en-US" sz="1450" i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    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nel piano cartesiano, si </a:t>
            </a:r>
            <a:r>
              <a:rPr lang="en-US" sz="1450" b="1" dirty="0">
                <a:solidFill>
                  <a:srgbClr val="55575A"/>
                </a:solidFill>
                <a:latin typeface="Manrope Bold" pitchFamily="34" charset="0"/>
                <a:ea typeface="Manrope Bold" pitchFamily="34" charset="-122"/>
                <a:cs typeface="Manrope Bold" pitchFamily="34" charset="-120"/>
              </a:rPr>
              <a:t>calcola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la soluzione:</a:t>
            </a:r>
            <a:endParaRPr lang="en-US" sz="145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4709" y="3957737"/>
            <a:ext cx="549063" cy="246955"/>
          </a:xfrm>
          <a:prstGeom prst="rect">
            <a:avLst/>
          </a:prstGeom>
        </p:spPr>
      </p:pic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9803" y="3957737"/>
            <a:ext cx="559977" cy="246955"/>
          </a:xfrm>
          <a:prstGeom prst="rect">
            <a:avLst/>
          </a:prstGeom>
        </p:spPr>
      </p:pic>
      <p:sp>
        <p:nvSpPr>
          <p:cNvPr id="19" name="Text 10"/>
          <p:cNvSpPr/>
          <p:nvPr/>
        </p:nvSpPr>
        <p:spPr>
          <a:xfrm>
            <a:off x="6332776" y="4584204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Font typeface="+mj-lt"/>
              <a:buAutoNum type="arabicPeriod"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Si impone l'uguaglianza algebrica delle distanze di un punto generico </a:t>
            </a:r>
            <a:r>
              <a:rPr lang="en-US" sz="1450" i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    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: </a:t>
            </a:r>
            <a:r>
              <a:rPr lang="en-US" sz="1450" i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      </a:t>
            </a:r>
            <a:endParaRPr lang="en-US" sz="1450" dirty="0"/>
          </a:p>
        </p:txBody>
      </p:sp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97724" y="4931073"/>
            <a:ext cx="572676" cy="246955"/>
          </a:xfrm>
          <a:prstGeom prst="rect">
            <a:avLst/>
          </a:prstGeom>
        </p:spPr>
      </p:pic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64755" y="4908153"/>
            <a:ext cx="970335" cy="266998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332776" y="5255121"/>
            <a:ext cx="581337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294640" indent="-294640" algn="l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1450" i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                   </a:t>
            </a:r>
            <a:endParaRPr lang="en-US" sz="1450" dirty="0"/>
          </a:p>
        </p:txBody>
      </p:sp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35187" y="5299571"/>
            <a:ext cx="3245166" cy="246955"/>
          </a:xfrm>
          <a:prstGeom prst="rect">
            <a:avLst/>
          </a:prstGeom>
        </p:spPr>
      </p:pic>
      <p:sp>
        <p:nvSpPr>
          <p:cNvPr id="24" name="Text 12"/>
          <p:cNvSpPr/>
          <p:nvPr/>
        </p:nvSpPr>
        <p:spPr>
          <a:xfrm>
            <a:off x="6332776" y="5623620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Sviluppando i calcoli si ottiene direttamente l'equazione della retta: </a:t>
            </a:r>
            <a:r>
              <a:rPr lang="en-US" sz="1450" i="1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   </a:t>
            </a:r>
            <a:r>
              <a:rPr lang="en-US" sz="1450" dirty="0">
                <a:solidFill>
                  <a:srgbClr val="55575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1450" dirty="0"/>
          </a:p>
        </p:txBody>
      </p:sp>
      <p:pic>
        <p:nvPicPr>
          <p:cNvPr id="25" name="Image 10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5642" y="5970488"/>
            <a:ext cx="444290" cy="2469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2859584"/>
            <a:ext cx="6296860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ora prova tu….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5233360" y="3289598"/>
            <a:ext cx="6296860" cy="7088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0C0D0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Problema:</a:t>
            </a:r>
            <a:r>
              <a:rPr lang="en-US" sz="2200" dirty="0">
                <a:solidFill>
                  <a:srgbClr val="0C0D0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dimostrare che le diagonali di un rettangolo sono congruenti</a:t>
            </a:r>
            <a:endParaRPr lang="en-US" sz="220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B3DDBC2-C38A-E09E-6A98-3B60AE5277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-88232" y="1129008"/>
            <a:ext cx="5761573" cy="43211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641</Words>
  <Application>Microsoft Office PowerPoint</Application>
  <PresentationFormat>Widescreen</PresentationFormat>
  <Paragraphs>50</Paragraphs>
  <Slides>6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Manrope</vt:lpstr>
      <vt:lpstr>Manrope Bold</vt:lpstr>
      <vt:lpstr>Inter</vt:lpstr>
      <vt:lpstr>Inter Bold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rita tosti</cp:lastModifiedBy>
  <cp:revision>2</cp:revision>
  <dcterms:created xsi:type="dcterms:W3CDTF">2026-09-15T16:11:51Z</dcterms:created>
  <dcterms:modified xsi:type="dcterms:W3CDTF">2026-09-15T16:13:22Z</dcterms:modified>
</cp:coreProperties>
</file>