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 Rivoluzione Inglese rappresenta un momento cruciale nella storia del Regno Unito e dello sviluppo delle moderne istituzioni politiche
Questo conflitto tra Parlamento e monarchia emerse in un contesto di tensioni sociali, economiche e religiose in Inghilterra nel XVII secolo
La Rivoluzione Inglese ebbe un impatto profondo sul pensiero politico europeo e gettò le basi per futuri movimenti democratici in tutto il mondo
È importante comprendere questo periodo tumultuoso per apprezzare le radici delle attuali strutture politiche e sociali del Regno Unito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La Rivoluzione Inglese ha segnato un importante passaggio da una monarchia assoluta a un sistema di governo più rappresentativo, basato sul principio che il potere deriva dal popolo e non solo dal diritto divino dei re.
• Gli effetti di questa rivoluzione si sono estesi ben oltre il XVII secolo, influenzando lo sviluppo delle istituzioni democratiche, il concetto di diritti civili e il ruolo del governo nella società moderna.
• La lotta per l'equilibrio tra potere esecutivo e legislativo, centrale nella Rivoluzione Inglese, rimane un tema cruciale nelle democrazie contemporanee, offrendo importanti lezioni sulla governance e sulla responsabilità politica.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 slide fornisce un contesto storico della Rivoluzione Inglese, mostrando le tensioni e i conflitti che hanno portato allo scontro tra il Re Carlo I e il Parlamento.
Nel periodo 1625-1629, Carlo I sale al trono e tenta di governare senza il Parlamento, imponendo tasse non autorizzate e perseguitando i puritani, aumentando il malcontento popolare.
Dal 1629 al 1640, Carlo I governa personalmente, noto come "gli undici anni di tirannia", alimentando ulteriormente il dissenso.
Nel 1640, la convocazione del Parlamento Corto e successivamente del Parlamento Lungo segna l'inizio della sfida aperta all'autorità reale.
Nel 1642, il tentativo di Carlo I di arrestare cinque membri del Parlamento scatena infine la guerra civile.
Questo contesto storico aiuta a inquadrare le origini e le cause profonde della Rivoluzione Inglese, che porterà a profondi cambiamenti politici e istituzionali.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 tensione tra il desiderio di Carlo I di governare come monarca assoluto e le aspirazioni del Parlamento di avere un ruolo più attivo nel governo è stata una delle cause principali della Rivoluzione Inglese.
Il re tentava di imporre tasse senza l'approvazione parlamentare, violando antiche tradizioni e alimentando il malcontento.
Le profonde divisioni religiose tra anglicani, puritani e cattolici hanno contribuito a esacerbare le tensioni politiche dell'epoca.
La crisi economica e l'imposizione di nuove tasse, come la "ship money", hanno ulteriormente aggravato il malcontento popolare, soprattutto della crescente classe mercantile.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 guerra civile inglese scoppiò il 22 agosto 1642 quando Carlo I alzò lo stendardo reale a Nottingham, segnando l'inizio ufficiale del conflitto.
Le forze realiste si mobilitarono per sostenere il re, mentre le forze parlamentari si organizzarono per opporsi a lui.
La prima grande battaglia della guerra fu quella di Edgehill il 23 ottobre 1642, che non ebbe un chiaro vincitore, preannunciando un lungo e sanguinoso conflitto.
Tra il 1643 e il 1644 la guerra si intensificò con battaglie in tutto il paese, durante le quali emerse come leader militare delle forze parlamentari Oliver Cromwell.
La svolta decisiva arrivò il 14 giugno 1645 con la Battaglia di Naseby, una vittoria schiacciante per i parlamentari che cambiò le sorti della guerra a loro favore.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 riforma militare di Cromwell ha portato alla creazione del New Model Army, un esercito professionale e meritocratico che ha rivoluzionato la guerra e contribuito in modo decisivo alla vittoria parlamentare.
La capacità di Cromwell di ispirare e guidare le sue truppe lo ha reso una figura centrale della rivoluzione. La sua visione di una società puritana ha profondamente influenzato la direzione del conflitto.
Cromwell ha introdotto nuove tattiche di cavalleria e ha enfatizzato la disciplina e l'addestramento, dando ai parlamentari un vantaggio decisivo sul campo di battaglia.
Il successo militare di Cromwell lo ha portato a emergere come leader politico, gettando le basi per il suo futuro ruolo di Lord Protettore durante il periodo del Commonwealth.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 cattura di Carlo I da parte delle forze parlamentari nel 1647, dopo una serie di sconfitte militari
Nonostante la prigionia, il re continua a intrigare e cercare alleanze per rovesciare il Parlamento
Nel gennaio 1649, Carlo I viene processato per alto tradimento contro il regno
Il processo si svolge davanti a una corte speciale istituita dal Parlamento, sfidando la nozione di immunità divina del monarca
Il re viene dichiarato colpevole di aver fatto guerra al suo stesso popolo
La sentenza di morte viene emessa, segnando un momento rivoluzionario nella storia europea
Il 30 gennaio 1649, Carlo I viene decapitato a Whitehall
La sua esecuzione simboleggia la fine dell'assolutismo monarchico in Inghilterra e l'inizio di una nuova era politica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 Commonwealth è il periodo che segue la guerra civile inglese, caratterizzato dall'abolizione della monarchia e della Camera dei Lord
Durante questo periodo, l'Inghilterra diventa una repubblica sotto la guida di Oliver Cromwell
Cromwell instaura un governo semi-autoritario con politiche puritane molto rigide
Dopo la morte di Cromwell, suo figlio Richard gli succede ma il suo governo è breve e instabile
Alla fine, nel 1660 viene restaurata la monarchia con il ritorno di Carlo II, segnando la fine del periodo rivoluzionario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 rivoluzione inglese del XVII secolo ha avuto un profondo impatto sulla società e la cultura del tempo
In ambito letterario e artistico, opere come "Paradise Lost" di John Milton hanno riflesso le tensioni religiose e politiche dell'epoca
Le politiche puritane di Cromwell hanno portato a cambiamenti significativi, come la chiusura dei teatri e la promozione di uno stile di vita più austero
Tuttavia, questo periodo ha anche visto una maggiore tolleranza verso alcune sette protestanti
Nonostante il tumulto, ci sono stati anche importanti progressi scientifici, con la fondazione della Royal Society nel 1660 che ha promosso la ricerca e il metodo empirico
La rivoluzione ha inoltre portato a cambiamenti fondamentali nel sistema legale, come una maggiore indipendenza del potere giudiziario e l'introduzione dell'Habeas Corpus Act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 rivoluzione inglese ha avuto un impatto duraturo sulla storia politica, stabilendo il principio che il monarca non può governare senza il consenso del Parlamento.
Uno dei risultati chiave della rivoluzione è stata la Dichiarazione dei Diritti del 1689, che ha stabilito principi fondamentali come la libertà di parola nel Parlamento e il divieto di tasse senza approvazione parlamentare.
Gli eventi in Inghilterra hanno inoltre ispirato movimenti rivoluzionari in altri paesi, come la Rivoluzione Americana e la Rivoluzione Francese, influenzando il pensiero politico a livello globale.
Infine, la rivoluzione ha posto le basi per lo sviluppo del sistema parlamentare britannico, che è diventato un modello per molte democrazie moderne in tutto il mondo.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10-1.png"/><Relationship Id="rId2" Type="http://schemas.openxmlformats.org/officeDocument/2006/relationships/image" Target="../media/image-1010-2.png"/><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11-1.png"/><Relationship Id="rId2" Type="http://schemas.openxmlformats.org/officeDocument/2006/relationships/image" Target="../media/image-1011-2.pn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2-1.png"/><Relationship Id="rId2" Type="http://schemas.openxmlformats.org/officeDocument/2006/relationships/image" Target="../media/image-1002-2.png"/><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3-1.png"/><Relationship Id="rId2" Type="http://schemas.openxmlformats.org/officeDocument/2006/relationships/image" Target="../media/image-1003-2.png"/><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4-1.png"/><Relationship Id="rId2" Type="http://schemas.openxmlformats.org/officeDocument/2006/relationships/image" Target="../media/image-1004-2.png"/><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5-1.png"/><Relationship Id="rId2" Type="http://schemas.openxmlformats.org/officeDocument/2006/relationships/image" Target="../media/image-1005-2.png"/><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6-1.png"/><Relationship Id="rId2" Type="http://schemas.openxmlformats.org/officeDocument/2006/relationships/image" Target="../media/image-1006-2.png"/><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7-1.png"/><Relationship Id="rId2" Type="http://schemas.openxmlformats.org/officeDocument/2006/relationships/image" Target="../media/image-1007-2.png"/><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8-1.png"/><Relationship Id="rId2" Type="http://schemas.openxmlformats.org/officeDocument/2006/relationships/image" Target="../media/image-1008-2.png"/><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9-1.png"/><Relationship Id="rId2" Type="http://schemas.openxmlformats.org/officeDocument/2006/relationships/image" Target="../media/image-1009-2.pn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3.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5.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7.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8.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9.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0.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81407" y="1017032"/>
            <a:ext cx="7581186" cy="2718554"/>
          </a:xfrm>
          <a:prstGeom prst="rect">
            <a:avLst/>
          </a:prstGeom>
          <a:noFill/>
          <a:ln/>
        </p:spPr>
        <p:txBody>
          <a:bodyPr wrap="square" lIns="0" tIns="0" rIns="0" bIns="0" rtlCol="0" anchor="t"/>
          <a:lstStyle/>
          <a:p>
            <a:pPr indent="0" marL="0">
              <a:lnSpc>
                <a:spcPts val="7100"/>
              </a:lnSpc>
              <a:buNone/>
            </a:pPr>
            <a:r>
              <a:rPr lang="en-US" sz="5700" spc="-114" kern="0" dirty="0">
                <a:solidFill>
                  <a:srgbClr val="000000"/>
                </a:solidFill>
                <a:latin typeface="Source Serif Pro" pitchFamily="34" charset="0"/>
                <a:ea typeface="Source Serif Pro" pitchFamily="34" charset="-122"/>
                <a:cs typeface="Source Serif Pro" pitchFamily="34" charset="-120"/>
              </a:rPr>
              <a:t>La Rivoluzione Inglese: Un Momento Cruciale nella Storia</a:t>
            </a:r>
            <a:endParaRPr lang="en-US" sz="5700" dirty="0"/>
          </a:p>
        </p:txBody>
      </p:sp>
      <p:sp>
        <p:nvSpPr>
          <p:cNvPr id="4" name="Text 1"/>
          <p:cNvSpPr/>
          <p:nvPr/>
        </p:nvSpPr>
        <p:spPr>
          <a:xfrm>
            <a:off x="781407" y="4070390"/>
            <a:ext cx="7581186" cy="2500313"/>
          </a:xfrm>
          <a:prstGeom prst="rect">
            <a:avLst/>
          </a:prstGeom>
          <a:noFill/>
          <a:ln/>
        </p:spPr>
        <p:txBody>
          <a:bodyPr wrap="square" lIns="0" tIns="0" rIns="0" bIns="0" rtlCol="0" anchor="t"/>
          <a:lstStyle/>
          <a:p>
            <a:pPr indent="0" marL="0">
              <a:lnSpc>
                <a:spcPts val="2800"/>
              </a:lnSpc>
              <a:buNone/>
            </a:pPr>
            <a:r>
              <a:rPr lang="en-US" sz="1750" spc="-35" kern="0" dirty="0">
                <a:solidFill>
                  <a:srgbClr val="272525"/>
                </a:solidFill>
                <a:latin typeface="Source Sans Pro" pitchFamily="34" charset="0"/>
                <a:ea typeface="Source Sans Pro" pitchFamily="34" charset="-122"/>
                <a:cs typeface="Source Sans Pro" pitchFamily="34" charset="-120"/>
              </a:rPr>
              <a:t>La Rivoluzione Inglese, un periodo tumultuoso che si estese dal 1640 al 1660, rappresenta un punto di svolta fondamentale nella storia del Regno Unito e nello sviluppo delle moderne istituzioni politiche. Questo conflitto, che vide contrapporsi il Parlamento e la monarchia, emerse in un contesto di crescenti tensioni sociali, economiche e religiose. La sua importanza va ben oltre i confini dell'Inghilterra, influenzando profondamente il pensiero politico europeo e gettando le basi per i futuri movimenti democratici in tutto il mondo.</a:t>
            </a:r>
            <a:endParaRPr lang="en-US" sz="1750" dirty="0"/>
          </a:p>
        </p:txBody>
      </p:sp>
      <p:sp>
        <p:nvSpPr>
          <p:cNvPr id="5" name="Shape 2"/>
          <p:cNvSpPr/>
          <p:nvPr/>
        </p:nvSpPr>
        <p:spPr>
          <a:xfrm>
            <a:off x="781407" y="6838474"/>
            <a:ext cx="357188" cy="357188"/>
          </a:xfrm>
          <a:prstGeom prst="roundRect">
            <a:avLst>
              <a:gd name="adj" fmla="val 25597404"/>
            </a:avLst>
          </a:prstGeom>
          <a:solidFill>
            <a:srgbClr val="FBA0E2"/>
          </a:solidFill>
          <a:ln w="7620">
            <a:solidFill>
              <a:srgbClr val="FFFFFF"/>
            </a:solidFill>
            <a:prstDash val="solid"/>
          </a:ln>
        </p:spPr>
      </p:sp>
      <p:sp>
        <p:nvSpPr>
          <p:cNvPr id="6" name="Text 3"/>
          <p:cNvSpPr/>
          <p:nvPr/>
        </p:nvSpPr>
        <p:spPr>
          <a:xfrm>
            <a:off x="910114" y="6968252"/>
            <a:ext cx="99655" cy="97512"/>
          </a:xfrm>
          <a:prstGeom prst="rect">
            <a:avLst/>
          </a:prstGeom>
          <a:noFill/>
          <a:ln/>
        </p:spPr>
        <p:txBody>
          <a:bodyPr wrap="none" lIns="0" tIns="0" rIns="0" bIns="0" rtlCol="0" anchor="t"/>
          <a:lstStyle/>
          <a:p>
            <a:pPr algn="ctr" indent="0" marL="0">
              <a:lnSpc>
                <a:spcPts val="750"/>
              </a:lnSpc>
              <a:buNone/>
            </a:pPr>
            <a:r>
              <a:rPr lang="en-US" sz="750" spc="-35" kern="0" dirty="0">
                <a:solidFill>
                  <a:srgbClr val="3C3838"/>
                </a:solidFill>
                <a:latin typeface="Source Sans Pro" pitchFamily="34" charset="0"/>
                <a:ea typeface="Source Sans Pro" pitchFamily="34" charset="-122"/>
                <a:cs typeface="Source Sans Pro" pitchFamily="34" charset="-120"/>
              </a:rPr>
              <a:t>CC</a:t>
            </a:r>
            <a:endParaRPr lang="en-US" sz="750" dirty="0"/>
          </a:p>
        </p:txBody>
      </p:sp>
      <p:sp>
        <p:nvSpPr>
          <p:cNvPr id="7" name="Text 4"/>
          <p:cNvSpPr/>
          <p:nvPr/>
        </p:nvSpPr>
        <p:spPr>
          <a:xfrm>
            <a:off x="1250156" y="6821805"/>
            <a:ext cx="2500908" cy="390644"/>
          </a:xfrm>
          <a:prstGeom prst="rect">
            <a:avLst/>
          </a:prstGeom>
          <a:noFill/>
          <a:ln/>
        </p:spPr>
        <p:txBody>
          <a:bodyPr wrap="none" lIns="0" tIns="0" rIns="0" bIns="0" rtlCol="0" anchor="t"/>
          <a:lstStyle/>
          <a:p>
            <a:pPr algn="l" indent="0" marL="0">
              <a:lnSpc>
                <a:spcPts val="3050"/>
              </a:lnSpc>
              <a:buNone/>
            </a:pPr>
            <a:r>
              <a:rPr lang="en-US" sz="2150" b="1" spc="-35" kern="0" dirty="0">
                <a:solidFill>
                  <a:srgbClr val="272525"/>
                </a:solidFill>
                <a:latin typeface="Source Sans Pro" pitchFamily="34" charset="0"/>
                <a:ea typeface="Source Sans Pro" pitchFamily="34" charset="-122"/>
                <a:cs typeface="Source Sans Pro" pitchFamily="34" charset="-120"/>
              </a:rPr>
              <a:t>by Carmela Centrone</a:t>
            </a:r>
            <a:endParaRPr lang="en-US" sz="21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968693" y="1644491"/>
            <a:ext cx="11904345" cy="726043"/>
          </a:xfrm>
          <a:prstGeom prst="rect">
            <a:avLst/>
          </a:prstGeom>
          <a:noFill/>
          <a:ln/>
        </p:spPr>
        <p:txBody>
          <a:bodyPr wrap="none" lIns="0" tIns="0" rIns="0" bIns="0" rtlCol="0" anchor="t"/>
          <a:lstStyle/>
          <a:p>
            <a:pPr indent="0" marL="0">
              <a:lnSpc>
                <a:spcPts val="5700"/>
              </a:lnSpc>
              <a:buNone/>
            </a:pPr>
            <a:r>
              <a:rPr lang="en-US" sz="4550" spc="-91" kern="0" dirty="0">
                <a:solidFill>
                  <a:srgbClr val="000000"/>
                </a:solidFill>
                <a:latin typeface="Source Serif Pro" pitchFamily="34" charset="0"/>
                <a:ea typeface="Source Serif Pro" pitchFamily="34" charset="-122"/>
                <a:cs typeface="Source Serif Pro" pitchFamily="34" charset="-120"/>
              </a:rPr>
              <a:t>Riflessioni Conclusive sulla Rivoluzione Inglese</a:t>
            </a:r>
            <a:endParaRPr lang="en-US" sz="4550" dirty="0"/>
          </a:p>
        </p:txBody>
      </p:sp>
      <p:sp>
        <p:nvSpPr>
          <p:cNvPr id="3" name="Text 1"/>
          <p:cNvSpPr/>
          <p:nvPr/>
        </p:nvSpPr>
        <p:spPr>
          <a:xfrm>
            <a:off x="968693" y="2987635"/>
            <a:ext cx="3009067" cy="363141"/>
          </a:xfrm>
          <a:prstGeom prst="rect">
            <a:avLst/>
          </a:prstGeom>
          <a:noFill/>
          <a:ln/>
        </p:spPr>
        <p:txBody>
          <a:bodyPr wrap="none" lIns="0" tIns="0" rIns="0" bIns="0" rtlCol="0" anchor="t"/>
          <a:lstStyle/>
          <a:p>
            <a:pPr indent="0" marL="0">
              <a:lnSpc>
                <a:spcPts val="2850"/>
              </a:lnSpc>
              <a:buNone/>
            </a:pPr>
            <a:r>
              <a:rPr lang="en-US" sz="2250" spc="-46" kern="0" dirty="0">
                <a:solidFill>
                  <a:srgbClr val="000000"/>
                </a:solidFill>
                <a:latin typeface="Source Serif Pro" pitchFamily="34" charset="0"/>
                <a:ea typeface="Source Serif Pro" pitchFamily="34" charset="-122"/>
                <a:cs typeface="Source Serif Pro" pitchFamily="34" charset="-120"/>
              </a:rPr>
              <a:t>Trasformazione Politica</a:t>
            </a:r>
            <a:endParaRPr lang="en-US" sz="2250" dirty="0"/>
          </a:p>
        </p:txBody>
      </p:sp>
      <p:sp>
        <p:nvSpPr>
          <p:cNvPr id="4" name="Text 2"/>
          <p:cNvSpPr/>
          <p:nvPr/>
        </p:nvSpPr>
        <p:spPr>
          <a:xfrm>
            <a:off x="968693" y="3597593"/>
            <a:ext cx="3828931" cy="2370296"/>
          </a:xfrm>
          <a:prstGeom prst="rect">
            <a:avLst/>
          </a:prstGeom>
          <a:noFill/>
          <a:ln/>
        </p:spPr>
        <p:txBody>
          <a:bodyPr wrap="square" lIns="0" tIns="0" rIns="0" bIns="0" rtlCol="0" anchor="t"/>
          <a:lstStyle/>
          <a:p>
            <a:pPr indent="0" marL="0">
              <a:lnSpc>
                <a:spcPts val="3100"/>
              </a:lnSpc>
              <a:buNone/>
            </a:pPr>
            <a:r>
              <a:rPr lang="en-US" sz="1900" spc="-39" kern="0" dirty="0">
                <a:solidFill>
                  <a:srgbClr val="272525"/>
                </a:solidFill>
                <a:latin typeface="Source Sans Pro" pitchFamily="34" charset="0"/>
                <a:ea typeface="Source Sans Pro" pitchFamily="34" charset="-122"/>
                <a:cs typeface="Source Sans Pro" pitchFamily="34" charset="-120"/>
              </a:rPr>
              <a:t>La Rivoluzione Inglese segnò il passaggio da una monarchia assoluta a un sistema di governo più rappresentativo, stabilendo il principio che il potere deriva dal popolo e non solo dal diritto divino dei re.</a:t>
            </a:r>
            <a:endParaRPr lang="en-US" sz="1900" dirty="0"/>
          </a:p>
        </p:txBody>
      </p:sp>
      <p:sp>
        <p:nvSpPr>
          <p:cNvPr id="5" name="Text 3"/>
          <p:cNvSpPr/>
          <p:nvPr/>
        </p:nvSpPr>
        <p:spPr>
          <a:xfrm>
            <a:off x="5407462" y="2987635"/>
            <a:ext cx="2904530" cy="363141"/>
          </a:xfrm>
          <a:prstGeom prst="rect">
            <a:avLst/>
          </a:prstGeom>
          <a:noFill/>
          <a:ln/>
        </p:spPr>
        <p:txBody>
          <a:bodyPr wrap="none" lIns="0" tIns="0" rIns="0" bIns="0" rtlCol="0" anchor="t"/>
          <a:lstStyle/>
          <a:p>
            <a:pPr indent="0" marL="0">
              <a:lnSpc>
                <a:spcPts val="2850"/>
              </a:lnSpc>
              <a:buNone/>
            </a:pPr>
            <a:r>
              <a:rPr lang="en-US" sz="2250" spc="-46" kern="0" dirty="0">
                <a:solidFill>
                  <a:srgbClr val="000000"/>
                </a:solidFill>
                <a:latin typeface="Source Serif Pro" pitchFamily="34" charset="0"/>
                <a:ea typeface="Source Serif Pro" pitchFamily="34" charset="-122"/>
                <a:cs typeface="Source Serif Pro" pitchFamily="34" charset="-120"/>
              </a:rPr>
              <a:t>Impatto Duraturo</a:t>
            </a:r>
            <a:endParaRPr lang="en-US" sz="2250" dirty="0"/>
          </a:p>
        </p:txBody>
      </p:sp>
      <p:sp>
        <p:nvSpPr>
          <p:cNvPr id="6" name="Text 4"/>
          <p:cNvSpPr/>
          <p:nvPr/>
        </p:nvSpPr>
        <p:spPr>
          <a:xfrm>
            <a:off x="5407462" y="3597593"/>
            <a:ext cx="3828931" cy="2370296"/>
          </a:xfrm>
          <a:prstGeom prst="rect">
            <a:avLst/>
          </a:prstGeom>
          <a:noFill/>
          <a:ln/>
        </p:spPr>
        <p:txBody>
          <a:bodyPr wrap="square" lIns="0" tIns="0" rIns="0" bIns="0" rtlCol="0" anchor="t"/>
          <a:lstStyle/>
          <a:p>
            <a:pPr indent="0" marL="0">
              <a:lnSpc>
                <a:spcPts val="3100"/>
              </a:lnSpc>
              <a:buNone/>
            </a:pPr>
            <a:r>
              <a:rPr lang="en-US" sz="1900" spc="-39" kern="0" dirty="0">
                <a:solidFill>
                  <a:srgbClr val="272525"/>
                </a:solidFill>
                <a:latin typeface="Source Sans Pro" pitchFamily="34" charset="0"/>
                <a:ea typeface="Source Sans Pro" pitchFamily="34" charset="-122"/>
                <a:cs typeface="Source Sans Pro" pitchFamily="34" charset="-120"/>
              </a:rPr>
              <a:t>Gli effetti della rivoluzione si estendono ben oltre il XVII secolo, influenzando lo sviluppo delle istituzioni democratiche, il concetto di diritti civili e il ruolo del governo nella società moderna.</a:t>
            </a:r>
            <a:endParaRPr lang="en-US" sz="1900" dirty="0"/>
          </a:p>
        </p:txBody>
      </p:sp>
      <p:sp>
        <p:nvSpPr>
          <p:cNvPr id="7" name="Text 5"/>
          <p:cNvSpPr/>
          <p:nvPr/>
        </p:nvSpPr>
        <p:spPr>
          <a:xfrm>
            <a:off x="9846231" y="2987635"/>
            <a:ext cx="2904530" cy="363141"/>
          </a:xfrm>
          <a:prstGeom prst="rect">
            <a:avLst/>
          </a:prstGeom>
          <a:noFill/>
          <a:ln/>
        </p:spPr>
        <p:txBody>
          <a:bodyPr wrap="none" lIns="0" tIns="0" rIns="0" bIns="0" rtlCol="0" anchor="t"/>
          <a:lstStyle/>
          <a:p>
            <a:pPr indent="0" marL="0">
              <a:lnSpc>
                <a:spcPts val="2850"/>
              </a:lnSpc>
              <a:buNone/>
            </a:pPr>
            <a:r>
              <a:rPr lang="en-US" sz="2250" spc="-46" kern="0" dirty="0">
                <a:solidFill>
                  <a:srgbClr val="000000"/>
                </a:solidFill>
                <a:latin typeface="Source Serif Pro" pitchFamily="34" charset="0"/>
                <a:ea typeface="Source Serif Pro" pitchFamily="34" charset="-122"/>
                <a:cs typeface="Source Serif Pro" pitchFamily="34" charset="-120"/>
              </a:rPr>
              <a:t>Lezioni per il Presente</a:t>
            </a:r>
            <a:endParaRPr lang="en-US" sz="2250" dirty="0"/>
          </a:p>
        </p:txBody>
      </p:sp>
      <p:sp>
        <p:nvSpPr>
          <p:cNvPr id="8" name="Text 6"/>
          <p:cNvSpPr/>
          <p:nvPr/>
        </p:nvSpPr>
        <p:spPr>
          <a:xfrm>
            <a:off x="9846231" y="3597593"/>
            <a:ext cx="3828931" cy="2765346"/>
          </a:xfrm>
          <a:prstGeom prst="rect">
            <a:avLst/>
          </a:prstGeom>
          <a:noFill/>
          <a:ln/>
        </p:spPr>
        <p:txBody>
          <a:bodyPr wrap="square" lIns="0" tIns="0" rIns="0" bIns="0" rtlCol="0" anchor="t"/>
          <a:lstStyle/>
          <a:p>
            <a:pPr indent="0" marL="0">
              <a:lnSpc>
                <a:spcPts val="3100"/>
              </a:lnSpc>
              <a:buNone/>
            </a:pPr>
            <a:r>
              <a:rPr lang="en-US" sz="1900" spc="-39" kern="0" dirty="0">
                <a:solidFill>
                  <a:srgbClr val="272525"/>
                </a:solidFill>
                <a:latin typeface="Source Sans Pro" pitchFamily="34" charset="0"/>
                <a:ea typeface="Source Sans Pro" pitchFamily="34" charset="-122"/>
                <a:cs typeface="Source Sans Pro" pitchFamily="34" charset="-120"/>
              </a:rPr>
              <a:t>La lotta per l'equilibrio tra potere esecutivo e legislativo, centrale nella Rivoluzione Inglese, rimane un tema cruciale nelle democrazie contemporanee, offrendo importanti lezioni sulla governance e sulla responsabilità politica.</a:t>
            </a:r>
            <a:endParaRPr lang="en-US" sz="1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673894" y="752951"/>
            <a:ext cx="7074098" cy="566380"/>
          </a:xfrm>
          <a:prstGeom prst="rect">
            <a:avLst/>
          </a:prstGeom>
          <a:noFill/>
          <a:ln/>
        </p:spPr>
        <p:txBody>
          <a:bodyPr wrap="none" lIns="0" tIns="0" rIns="0" bIns="0" rtlCol="0" anchor="t"/>
          <a:lstStyle/>
          <a:p>
            <a:pPr indent="0" marL="0">
              <a:lnSpc>
                <a:spcPts val="4450"/>
              </a:lnSpc>
              <a:buNone/>
            </a:pPr>
            <a:r>
              <a:rPr lang="en-US" sz="3550" spc="-71" kern="0" dirty="0">
                <a:solidFill>
                  <a:srgbClr val="000000"/>
                </a:solidFill>
                <a:latin typeface="Source Serif Pro" pitchFamily="34" charset="0"/>
                <a:ea typeface="Source Serif Pro" pitchFamily="34" charset="-122"/>
                <a:cs typeface="Source Serif Pro" pitchFamily="34" charset="-120"/>
              </a:rPr>
              <a:t>Il Contesto Storico della Rivoluzione</a:t>
            </a:r>
            <a:endParaRPr lang="en-US" sz="3550" dirty="0"/>
          </a:p>
        </p:txBody>
      </p:sp>
      <p:sp>
        <p:nvSpPr>
          <p:cNvPr id="4" name="Shape 1"/>
          <p:cNvSpPr/>
          <p:nvPr/>
        </p:nvSpPr>
        <p:spPr>
          <a:xfrm>
            <a:off x="951309" y="1608177"/>
            <a:ext cx="22860" cy="5868352"/>
          </a:xfrm>
          <a:prstGeom prst="roundRect">
            <a:avLst>
              <a:gd name="adj" fmla="val 353800"/>
            </a:avLst>
          </a:prstGeom>
          <a:solidFill>
            <a:srgbClr val="D6BADD"/>
          </a:solidFill>
          <a:ln/>
        </p:spPr>
      </p:sp>
      <p:sp>
        <p:nvSpPr>
          <p:cNvPr id="5" name="Shape 2"/>
          <p:cNvSpPr/>
          <p:nvPr/>
        </p:nvSpPr>
        <p:spPr>
          <a:xfrm>
            <a:off x="1156514" y="2029897"/>
            <a:ext cx="673894" cy="22860"/>
          </a:xfrm>
          <a:prstGeom prst="roundRect">
            <a:avLst>
              <a:gd name="adj" fmla="val 353800"/>
            </a:avLst>
          </a:prstGeom>
          <a:solidFill>
            <a:srgbClr val="D6BADD"/>
          </a:solidFill>
          <a:ln/>
        </p:spPr>
      </p:sp>
      <p:sp>
        <p:nvSpPr>
          <p:cNvPr id="6" name="Shape 3"/>
          <p:cNvSpPr/>
          <p:nvPr/>
        </p:nvSpPr>
        <p:spPr>
          <a:xfrm>
            <a:off x="746105" y="1824752"/>
            <a:ext cx="433268" cy="433268"/>
          </a:xfrm>
          <a:prstGeom prst="roundRect">
            <a:avLst>
              <a:gd name="adj" fmla="val 18667"/>
            </a:avLst>
          </a:prstGeom>
          <a:solidFill>
            <a:srgbClr val="F0D4F7"/>
          </a:solidFill>
          <a:ln w="7620">
            <a:solidFill>
              <a:srgbClr val="D6BADD"/>
            </a:solidFill>
            <a:prstDash val="solid"/>
          </a:ln>
        </p:spPr>
      </p:sp>
      <p:sp>
        <p:nvSpPr>
          <p:cNvPr id="7" name="Text 4"/>
          <p:cNvSpPr/>
          <p:nvPr/>
        </p:nvSpPr>
        <p:spPr>
          <a:xfrm>
            <a:off x="894814" y="1905476"/>
            <a:ext cx="135850" cy="271820"/>
          </a:xfrm>
          <a:prstGeom prst="rect">
            <a:avLst/>
          </a:prstGeom>
          <a:noFill/>
          <a:ln/>
        </p:spPr>
        <p:txBody>
          <a:bodyPr wrap="none" lIns="0" tIns="0" rIns="0" bIns="0" rtlCol="0" anchor="t"/>
          <a:lstStyle/>
          <a:p>
            <a:pPr algn="ctr" indent="0" marL="0">
              <a:lnSpc>
                <a:spcPts val="2100"/>
              </a:lnSpc>
              <a:buNone/>
            </a:pPr>
            <a:r>
              <a:rPr lang="en-US" sz="2100" spc="-43" kern="0" dirty="0">
                <a:solidFill>
                  <a:srgbClr val="272525"/>
                </a:solidFill>
                <a:latin typeface="Source Serif Pro" pitchFamily="34" charset="0"/>
                <a:ea typeface="Source Serif Pro" pitchFamily="34" charset="-122"/>
                <a:cs typeface="Source Serif Pro" pitchFamily="34" charset="-120"/>
              </a:rPr>
              <a:t>1</a:t>
            </a:r>
            <a:endParaRPr lang="en-US" sz="2100" dirty="0"/>
          </a:p>
        </p:txBody>
      </p:sp>
      <p:sp>
        <p:nvSpPr>
          <p:cNvPr id="8" name="Text 5"/>
          <p:cNvSpPr/>
          <p:nvPr/>
        </p:nvSpPr>
        <p:spPr>
          <a:xfrm>
            <a:off x="2021800" y="1800701"/>
            <a:ext cx="2265402" cy="283131"/>
          </a:xfrm>
          <a:prstGeom prst="rect">
            <a:avLst/>
          </a:prstGeom>
          <a:noFill/>
          <a:ln/>
        </p:spPr>
        <p:txBody>
          <a:bodyPr wrap="none" lIns="0" tIns="0" rIns="0" bIns="0" rtlCol="0" anchor="t"/>
          <a:lstStyle/>
          <a:p>
            <a:pPr algn="l" indent="0" marL="0">
              <a:lnSpc>
                <a:spcPts val="2200"/>
              </a:lnSpc>
              <a:buNone/>
            </a:pPr>
            <a:r>
              <a:rPr lang="en-US" sz="1750" spc="-36" kern="0" dirty="0">
                <a:solidFill>
                  <a:srgbClr val="272525"/>
                </a:solidFill>
                <a:latin typeface="Source Serif Pro" pitchFamily="34" charset="0"/>
                <a:ea typeface="Source Serif Pro" pitchFamily="34" charset="-122"/>
                <a:cs typeface="Source Serif Pro" pitchFamily="34" charset="-120"/>
              </a:rPr>
              <a:t>1625-1629</a:t>
            </a:r>
            <a:endParaRPr lang="en-US" sz="1750" dirty="0"/>
          </a:p>
        </p:txBody>
      </p:sp>
      <p:sp>
        <p:nvSpPr>
          <p:cNvPr id="9" name="Text 6"/>
          <p:cNvSpPr/>
          <p:nvPr/>
        </p:nvSpPr>
        <p:spPr>
          <a:xfrm>
            <a:off x="2021800" y="2199323"/>
            <a:ext cx="6448306" cy="616029"/>
          </a:xfrm>
          <a:prstGeom prst="rect">
            <a:avLst/>
          </a:prstGeom>
          <a:noFill/>
          <a:ln/>
        </p:spPr>
        <p:txBody>
          <a:bodyPr wrap="square" lIns="0" tIns="0" rIns="0" bIns="0" rtlCol="0" anchor="t"/>
          <a:lstStyle/>
          <a:p>
            <a:pPr algn="l" indent="0" marL="0">
              <a:lnSpc>
                <a:spcPts val="2400"/>
              </a:lnSpc>
              <a:buNone/>
            </a:pPr>
            <a:r>
              <a:rPr lang="en-US" sz="1500" spc="-30" kern="0" dirty="0">
                <a:solidFill>
                  <a:srgbClr val="272525"/>
                </a:solidFill>
                <a:latin typeface="Source Sans Pro" pitchFamily="34" charset="0"/>
                <a:ea typeface="Source Sans Pro" pitchFamily="34" charset="-122"/>
                <a:cs typeface="Source Sans Pro" pitchFamily="34" charset="-120"/>
              </a:rPr>
              <a:t>Carlo I sale al trono e tenta di governare senza il Parlamento, imponendo tasse non autorizzate e perseguitando i puritani.</a:t>
            </a:r>
            <a:endParaRPr lang="en-US" sz="1500" dirty="0"/>
          </a:p>
        </p:txBody>
      </p:sp>
      <p:sp>
        <p:nvSpPr>
          <p:cNvPr id="10" name="Shape 7"/>
          <p:cNvSpPr/>
          <p:nvPr/>
        </p:nvSpPr>
        <p:spPr>
          <a:xfrm>
            <a:off x="1156514" y="3622119"/>
            <a:ext cx="673894" cy="22860"/>
          </a:xfrm>
          <a:prstGeom prst="roundRect">
            <a:avLst>
              <a:gd name="adj" fmla="val 353800"/>
            </a:avLst>
          </a:prstGeom>
          <a:solidFill>
            <a:srgbClr val="D6BADD"/>
          </a:solidFill>
          <a:ln/>
        </p:spPr>
      </p:sp>
      <p:sp>
        <p:nvSpPr>
          <p:cNvPr id="11" name="Shape 8"/>
          <p:cNvSpPr/>
          <p:nvPr/>
        </p:nvSpPr>
        <p:spPr>
          <a:xfrm>
            <a:off x="746105" y="3416975"/>
            <a:ext cx="433268" cy="433268"/>
          </a:xfrm>
          <a:prstGeom prst="roundRect">
            <a:avLst>
              <a:gd name="adj" fmla="val 18667"/>
            </a:avLst>
          </a:prstGeom>
          <a:solidFill>
            <a:srgbClr val="F0D4F7"/>
          </a:solidFill>
          <a:ln w="7620">
            <a:solidFill>
              <a:srgbClr val="D6BADD"/>
            </a:solidFill>
            <a:prstDash val="solid"/>
          </a:ln>
        </p:spPr>
      </p:sp>
      <p:sp>
        <p:nvSpPr>
          <p:cNvPr id="12" name="Text 9"/>
          <p:cNvSpPr/>
          <p:nvPr/>
        </p:nvSpPr>
        <p:spPr>
          <a:xfrm>
            <a:off x="894814" y="3497699"/>
            <a:ext cx="135850" cy="271820"/>
          </a:xfrm>
          <a:prstGeom prst="rect">
            <a:avLst/>
          </a:prstGeom>
          <a:noFill/>
          <a:ln/>
        </p:spPr>
        <p:txBody>
          <a:bodyPr wrap="none" lIns="0" tIns="0" rIns="0" bIns="0" rtlCol="0" anchor="t"/>
          <a:lstStyle/>
          <a:p>
            <a:pPr algn="ctr" indent="0" marL="0">
              <a:lnSpc>
                <a:spcPts val="2100"/>
              </a:lnSpc>
              <a:buNone/>
            </a:pPr>
            <a:r>
              <a:rPr lang="en-US" sz="2100" spc="-43" kern="0" dirty="0">
                <a:solidFill>
                  <a:srgbClr val="272525"/>
                </a:solidFill>
                <a:latin typeface="Source Serif Pro" pitchFamily="34" charset="0"/>
                <a:ea typeface="Source Serif Pro" pitchFamily="34" charset="-122"/>
                <a:cs typeface="Source Serif Pro" pitchFamily="34" charset="-120"/>
              </a:rPr>
              <a:t>2</a:t>
            </a:r>
            <a:endParaRPr lang="en-US" sz="2100" dirty="0"/>
          </a:p>
        </p:txBody>
      </p:sp>
      <p:sp>
        <p:nvSpPr>
          <p:cNvPr id="13" name="Text 10"/>
          <p:cNvSpPr/>
          <p:nvPr/>
        </p:nvSpPr>
        <p:spPr>
          <a:xfrm>
            <a:off x="2021800" y="3392924"/>
            <a:ext cx="2265402" cy="283131"/>
          </a:xfrm>
          <a:prstGeom prst="rect">
            <a:avLst/>
          </a:prstGeom>
          <a:noFill/>
          <a:ln/>
        </p:spPr>
        <p:txBody>
          <a:bodyPr wrap="none" lIns="0" tIns="0" rIns="0" bIns="0" rtlCol="0" anchor="t"/>
          <a:lstStyle/>
          <a:p>
            <a:pPr algn="l" indent="0" marL="0">
              <a:lnSpc>
                <a:spcPts val="2200"/>
              </a:lnSpc>
              <a:buNone/>
            </a:pPr>
            <a:r>
              <a:rPr lang="en-US" sz="1750" spc="-36" kern="0" dirty="0">
                <a:solidFill>
                  <a:srgbClr val="272525"/>
                </a:solidFill>
                <a:latin typeface="Source Serif Pro" pitchFamily="34" charset="0"/>
                <a:ea typeface="Source Serif Pro" pitchFamily="34" charset="-122"/>
                <a:cs typeface="Source Serif Pro" pitchFamily="34" charset="-120"/>
              </a:rPr>
              <a:t>1629-1640</a:t>
            </a:r>
            <a:endParaRPr lang="en-US" sz="1750" dirty="0"/>
          </a:p>
        </p:txBody>
      </p:sp>
      <p:sp>
        <p:nvSpPr>
          <p:cNvPr id="14" name="Text 11"/>
          <p:cNvSpPr/>
          <p:nvPr/>
        </p:nvSpPr>
        <p:spPr>
          <a:xfrm>
            <a:off x="2021800" y="3791545"/>
            <a:ext cx="6448306" cy="616029"/>
          </a:xfrm>
          <a:prstGeom prst="rect">
            <a:avLst/>
          </a:prstGeom>
          <a:noFill/>
          <a:ln/>
        </p:spPr>
        <p:txBody>
          <a:bodyPr wrap="square" lIns="0" tIns="0" rIns="0" bIns="0" rtlCol="0" anchor="t"/>
          <a:lstStyle/>
          <a:p>
            <a:pPr algn="l" indent="0" marL="0">
              <a:lnSpc>
                <a:spcPts val="2400"/>
              </a:lnSpc>
              <a:buNone/>
            </a:pPr>
            <a:r>
              <a:rPr lang="en-US" sz="1500" spc="-30" kern="0" dirty="0">
                <a:solidFill>
                  <a:srgbClr val="272525"/>
                </a:solidFill>
                <a:latin typeface="Source Sans Pro" pitchFamily="34" charset="0"/>
                <a:ea typeface="Source Sans Pro" pitchFamily="34" charset="-122"/>
                <a:cs typeface="Source Sans Pro" pitchFamily="34" charset="-120"/>
              </a:rPr>
              <a:t>Periodo del "governo personale" di Carlo I, noto come "gli undici anni di tirannia", aumentando il malcontento popolare.</a:t>
            </a:r>
            <a:endParaRPr lang="en-US" sz="1500" dirty="0"/>
          </a:p>
        </p:txBody>
      </p:sp>
      <p:sp>
        <p:nvSpPr>
          <p:cNvPr id="15" name="Shape 12"/>
          <p:cNvSpPr/>
          <p:nvPr/>
        </p:nvSpPr>
        <p:spPr>
          <a:xfrm>
            <a:off x="1156514" y="5214342"/>
            <a:ext cx="673894" cy="22860"/>
          </a:xfrm>
          <a:prstGeom prst="roundRect">
            <a:avLst>
              <a:gd name="adj" fmla="val 353800"/>
            </a:avLst>
          </a:prstGeom>
          <a:solidFill>
            <a:srgbClr val="D6BADD"/>
          </a:solidFill>
          <a:ln/>
        </p:spPr>
      </p:sp>
      <p:sp>
        <p:nvSpPr>
          <p:cNvPr id="16" name="Shape 13"/>
          <p:cNvSpPr/>
          <p:nvPr/>
        </p:nvSpPr>
        <p:spPr>
          <a:xfrm>
            <a:off x="746105" y="5009198"/>
            <a:ext cx="433268" cy="433268"/>
          </a:xfrm>
          <a:prstGeom prst="roundRect">
            <a:avLst>
              <a:gd name="adj" fmla="val 18667"/>
            </a:avLst>
          </a:prstGeom>
          <a:solidFill>
            <a:srgbClr val="F0D4F7"/>
          </a:solidFill>
          <a:ln w="7620">
            <a:solidFill>
              <a:srgbClr val="D6BADD"/>
            </a:solidFill>
            <a:prstDash val="solid"/>
          </a:ln>
        </p:spPr>
      </p:sp>
      <p:sp>
        <p:nvSpPr>
          <p:cNvPr id="17" name="Text 14"/>
          <p:cNvSpPr/>
          <p:nvPr/>
        </p:nvSpPr>
        <p:spPr>
          <a:xfrm>
            <a:off x="894814" y="5089922"/>
            <a:ext cx="135850" cy="271820"/>
          </a:xfrm>
          <a:prstGeom prst="rect">
            <a:avLst/>
          </a:prstGeom>
          <a:noFill/>
          <a:ln/>
        </p:spPr>
        <p:txBody>
          <a:bodyPr wrap="none" lIns="0" tIns="0" rIns="0" bIns="0" rtlCol="0" anchor="t"/>
          <a:lstStyle/>
          <a:p>
            <a:pPr algn="ctr" indent="0" marL="0">
              <a:lnSpc>
                <a:spcPts val="2100"/>
              </a:lnSpc>
              <a:buNone/>
            </a:pPr>
            <a:r>
              <a:rPr lang="en-US" sz="2100" spc="-43" kern="0" dirty="0">
                <a:solidFill>
                  <a:srgbClr val="272525"/>
                </a:solidFill>
                <a:latin typeface="Source Serif Pro" pitchFamily="34" charset="0"/>
                <a:ea typeface="Source Serif Pro" pitchFamily="34" charset="-122"/>
                <a:cs typeface="Source Serif Pro" pitchFamily="34" charset="-120"/>
              </a:rPr>
              <a:t>3</a:t>
            </a:r>
            <a:endParaRPr lang="en-US" sz="2100" dirty="0"/>
          </a:p>
        </p:txBody>
      </p:sp>
      <p:sp>
        <p:nvSpPr>
          <p:cNvPr id="18" name="Text 15"/>
          <p:cNvSpPr/>
          <p:nvPr/>
        </p:nvSpPr>
        <p:spPr>
          <a:xfrm>
            <a:off x="2021800" y="4985147"/>
            <a:ext cx="2265402" cy="283131"/>
          </a:xfrm>
          <a:prstGeom prst="rect">
            <a:avLst/>
          </a:prstGeom>
          <a:noFill/>
          <a:ln/>
        </p:spPr>
        <p:txBody>
          <a:bodyPr wrap="none" lIns="0" tIns="0" rIns="0" bIns="0" rtlCol="0" anchor="t"/>
          <a:lstStyle/>
          <a:p>
            <a:pPr algn="l" indent="0" marL="0">
              <a:lnSpc>
                <a:spcPts val="2200"/>
              </a:lnSpc>
              <a:buNone/>
            </a:pPr>
            <a:r>
              <a:rPr lang="en-US" sz="1750" spc="-36" kern="0" dirty="0">
                <a:solidFill>
                  <a:srgbClr val="272525"/>
                </a:solidFill>
                <a:latin typeface="Source Serif Pro" pitchFamily="34" charset="0"/>
                <a:ea typeface="Source Serif Pro" pitchFamily="34" charset="-122"/>
                <a:cs typeface="Source Serif Pro" pitchFamily="34" charset="-120"/>
              </a:rPr>
              <a:t>1640</a:t>
            </a:r>
            <a:endParaRPr lang="en-US" sz="1750" dirty="0"/>
          </a:p>
        </p:txBody>
      </p:sp>
      <p:sp>
        <p:nvSpPr>
          <p:cNvPr id="19" name="Text 16"/>
          <p:cNvSpPr/>
          <p:nvPr/>
        </p:nvSpPr>
        <p:spPr>
          <a:xfrm>
            <a:off x="2021800" y="5383768"/>
            <a:ext cx="6448306" cy="616029"/>
          </a:xfrm>
          <a:prstGeom prst="rect">
            <a:avLst/>
          </a:prstGeom>
          <a:noFill/>
          <a:ln/>
        </p:spPr>
        <p:txBody>
          <a:bodyPr wrap="square" lIns="0" tIns="0" rIns="0" bIns="0" rtlCol="0" anchor="t"/>
          <a:lstStyle/>
          <a:p>
            <a:pPr algn="l" indent="0" marL="0">
              <a:lnSpc>
                <a:spcPts val="2400"/>
              </a:lnSpc>
              <a:buNone/>
            </a:pPr>
            <a:r>
              <a:rPr lang="en-US" sz="1500" spc="-30" kern="0" dirty="0">
                <a:solidFill>
                  <a:srgbClr val="272525"/>
                </a:solidFill>
                <a:latin typeface="Source Sans Pro" pitchFamily="34" charset="0"/>
                <a:ea typeface="Source Sans Pro" pitchFamily="34" charset="-122"/>
                <a:cs typeface="Source Sans Pro" pitchFamily="34" charset="-120"/>
              </a:rPr>
              <a:t>Convocazione del Parlamento Corto e successivamente del Parlamento Lungo, segnando l'inizio della sfida aperta all'autorità reale.</a:t>
            </a:r>
            <a:endParaRPr lang="en-US" sz="1500" dirty="0"/>
          </a:p>
        </p:txBody>
      </p:sp>
      <p:sp>
        <p:nvSpPr>
          <p:cNvPr id="20" name="Shape 17"/>
          <p:cNvSpPr/>
          <p:nvPr/>
        </p:nvSpPr>
        <p:spPr>
          <a:xfrm>
            <a:off x="1156514" y="6806565"/>
            <a:ext cx="673894" cy="22860"/>
          </a:xfrm>
          <a:prstGeom prst="roundRect">
            <a:avLst>
              <a:gd name="adj" fmla="val 353800"/>
            </a:avLst>
          </a:prstGeom>
          <a:solidFill>
            <a:srgbClr val="D6BADD"/>
          </a:solidFill>
          <a:ln/>
        </p:spPr>
      </p:sp>
      <p:sp>
        <p:nvSpPr>
          <p:cNvPr id="21" name="Shape 18"/>
          <p:cNvSpPr/>
          <p:nvPr/>
        </p:nvSpPr>
        <p:spPr>
          <a:xfrm>
            <a:off x="746105" y="6601420"/>
            <a:ext cx="433268" cy="433268"/>
          </a:xfrm>
          <a:prstGeom prst="roundRect">
            <a:avLst>
              <a:gd name="adj" fmla="val 18667"/>
            </a:avLst>
          </a:prstGeom>
          <a:solidFill>
            <a:srgbClr val="F0D4F7"/>
          </a:solidFill>
          <a:ln w="7620">
            <a:solidFill>
              <a:srgbClr val="D6BADD"/>
            </a:solidFill>
            <a:prstDash val="solid"/>
          </a:ln>
        </p:spPr>
      </p:sp>
      <p:sp>
        <p:nvSpPr>
          <p:cNvPr id="22" name="Text 19"/>
          <p:cNvSpPr/>
          <p:nvPr/>
        </p:nvSpPr>
        <p:spPr>
          <a:xfrm>
            <a:off x="894814" y="6682145"/>
            <a:ext cx="135850" cy="271820"/>
          </a:xfrm>
          <a:prstGeom prst="rect">
            <a:avLst/>
          </a:prstGeom>
          <a:noFill/>
          <a:ln/>
        </p:spPr>
        <p:txBody>
          <a:bodyPr wrap="none" lIns="0" tIns="0" rIns="0" bIns="0" rtlCol="0" anchor="t"/>
          <a:lstStyle/>
          <a:p>
            <a:pPr algn="ctr" indent="0" marL="0">
              <a:lnSpc>
                <a:spcPts val="2100"/>
              </a:lnSpc>
              <a:buNone/>
            </a:pPr>
            <a:r>
              <a:rPr lang="en-US" sz="2100" spc="-43" kern="0" dirty="0">
                <a:solidFill>
                  <a:srgbClr val="272525"/>
                </a:solidFill>
                <a:latin typeface="Source Serif Pro" pitchFamily="34" charset="0"/>
                <a:ea typeface="Source Serif Pro" pitchFamily="34" charset="-122"/>
                <a:cs typeface="Source Serif Pro" pitchFamily="34" charset="-120"/>
              </a:rPr>
              <a:t>4</a:t>
            </a:r>
            <a:endParaRPr lang="en-US" sz="2100" dirty="0"/>
          </a:p>
        </p:txBody>
      </p:sp>
      <p:sp>
        <p:nvSpPr>
          <p:cNvPr id="23" name="Text 20"/>
          <p:cNvSpPr/>
          <p:nvPr/>
        </p:nvSpPr>
        <p:spPr>
          <a:xfrm>
            <a:off x="2021800" y="6577370"/>
            <a:ext cx="2265402" cy="283131"/>
          </a:xfrm>
          <a:prstGeom prst="rect">
            <a:avLst/>
          </a:prstGeom>
          <a:noFill/>
          <a:ln/>
        </p:spPr>
        <p:txBody>
          <a:bodyPr wrap="none" lIns="0" tIns="0" rIns="0" bIns="0" rtlCol="0" anchor="t"/>
          <a:lstStyle/>
          <a:p>
            <a:pPr algn="l" indent="0" marL="0">
              <a:lnSpc>
                <a:spcPts val="2200"/>
              </a:lnSpc>
              <a:buNone/>
            </a:pPr>
            <a:r>
              <a:rPr lang="en-US" sz="1750" spc="-36" kern="0" dirty="0">
                <a:solidFill>
                  <a:srgbClr val="272525"/>
                </a:solidFill>
                <a:latin typeface="Source Serif Pro" pitchFamily="34" charset="0"/>
                <a:ea typeface="Source Serif Pro" pitchFamily="34" charset="-122"/>
                <a:cs typeface="Source Serif Pro" pitchFamily="34" charset="-120"/>
              </a:rPr>
              <a:t>1642</a:t>
            </a:r>
            <a:endParaRPr lang="en-US" sz="1750" dirty="0"/>
          </a:p>
        </p:txBody>
      </p:sp>
      <p:sp>
        <p:nvSpPr>
          <p:cNvPr id="24" name="Text 21"/>
          <p:cNvSpPr/>
          <p:nvPr/>
        </p:nvSpPr>
        <p:spPr>
          <a:xfrm>
            <a:off x="2021800" y="6975991"/>
            <a:ext cx="6448306" cy="308015"/>
          </a:xfrm>
          <a:prstGeom prst="rect">
            <a:avLst/>
          </a:prstGeom>
          <a:noFill/>
          <a:ln/>
        </p:spPr>
        <p:txBody>
          <a:bodyPr wrap="none" lIns="0" tIns="0" rIns="0" bIns="0" rtlCol="0" anchor="t"/>
          <a:lstStyle/>
          <a:p>
            <a:pPr algn="l" indent="0" marL="0">
              <a:lnSpc>
                <a:spcPts val="2400"/>
              </a:lnSpc>
              <a:buNone/>
            </a:pPr>
            <a:r>
              <a:rPr lang="en-US" sz="1500" spc="-30" kern="0" dirty="0">
                <a:solidFill>
                  <a:srgbClr val="272525"/>
                </a:solidFill>
                <a:latin typeface="Source Sans Pro" pitchFamily="34" charset="0"/>
                <a:ea typeface="Source Sans Pro" pitchFamily="34" charset="-122"/>
                <a:cs typeface="Source Sans Pro" pitchFamily="34" charset="-120"/>
              </a:rPr>
              <a:t>Carlo I tenta di arrestare cinque membri del Parlamento, scatenando la guerra civile.</a:t>
            </a:r>
            <a:endParaRPr lang="en-US" sz="1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968693" y="1644491"/>
            <a:ext cx="6690717" cy="726043"/>
          </a:xfrm>
          <a:prstGeom prst="rect">
            <a:avLst/>
          </a:prstGeom>
          <a:noFill/>
          <a:ln/>
        </p:spPr>
        <p:txBody>
          <a:bodyPr wrap="none" lIns="0" tIns="0" rIns="0" bIns="0" rtlCol="0" anchor="t"/>
          <a:lstStyle/>
          <a:p>
            <a:pPr indent="0" marL="0">
              <a:lnSpc>
                <a:spcPts val="5700"/>
              </a:lnSpc>
              <a:buNone/>
            </a:pPr>
            <a:r>
              <a:rPr lang="en-US" sz="4550" spc="-91" kern="0" dirty="0">
                <a:solidFill>
                  <a:srgbClr val="000000"/>
                </a:solidFill>
                <a:latin typeface="Source Serif Pro" pitchFamily="34" charset="0"/>
                <a:ea typeface="Source Serif Pro" pitchFamily="34" charset="-122"/>
                <a:cs typeface="Source Serif Pro" pitchFamily="34" charset="-120"/>
              </a:rPr>
              <a:t>Le Cause della Rivoluzione</a:t>
            </a:r>
            <a:endParaRPr lang="en-US" sz="4550" dirty="0"/>
          </a:p>
        </p:txBody>
      </p:sp>
      <p:sp>
        <p:nvSpPr>
          <p:cNvPr id="3" name="Text 1"/>
          <p:cNvSpPr/>
          <p:nvPr/>
        </p:nvSpPr>
        <p:spPr>
          <a:xfrm>
            <a:off x="968693" y="2987635"/>
            <a:ext cx="2904530" cy="363141"/>
          </a:xfrm>
          <a:prstGeom prst="rect">
            <a:avLst/>
          </a:prstGeom>
          <a:noFill/>
          <a:ln/>
        </p:spPr>
        <p:txBody>
          <a:bodyPr wrap="none" lIns="0" tIns="0" rIns="0" bIns="0" rtlCol="0" anchor="t"/>
          <a:lstStyle/>
          <a:p>
            <a:pPr indent="0" marL="0">
              <a:lnSpc>
                <a:spcPts val="2850"/>
              </a:lnSpc>
              <a:buNone/>
            </a:pPr>
            <a:r>
              <a:rPr lang="en-US" sz="2250" spc="-46" kern="0" dirty="0">
                <a:solidFill>
                  <a:srgbClr val="000000"/>
                </a:solidFill>
                <a:latin typeface="Source Serif Pro" pitchFamily="34" charset="0"/>
                <a:ea typeface="Source Serif Pro" pitchFamily="34" charset="-122"/>
                <a:cs typeface="Source Serif Pro" pitchFamily="34" charset="-120"/>
              </a:rPr>
              <a:t>Politiche</a:t>
            </a:r>
            <a:endParaRPr lang="en-US" sz="2250" dirty="0"/>
          </a:p>
        </p:txBody>
      </p:sp>
      <p:sp>
        <p:nvSpPr>
          <p:cNvPr id="4" name="Text 2"/>
          <p:cNvSpPr/>
          <p:nvPr/>
        </p:nvSpPr>
        <p:spPr>
          <a:xfrm>
            <a:off x="968693" y="3597593"/>
            <a:ext cx="3828931" cy="2765346"/>
          </a:xfrm>
          <a:prstGeom prst="rect">
            <a:avLst/>
          </a:prstGeom>
          <a:noFill/>
          <a:ln/>
        </p:spPr>
        <p:txBody>
          <a:bodyPr wrap="square" lIns="0" tIns="0" rIns="0" bIns="0" rtlCol="0" anchor="t"/>
          <a:lstStyle/>
          <a:p>
            <a:pPr indent="0" marL="0">
              <a:lnSpc>
                <a:spcPts val="3100"/>
              </a:lnSpc>
              <a:buNone/>
            </a:pPr>
            <a:r>
              <a:rPr lang="en-US" sz="1900" spc="-39" kern="0" dirty="0">
                <a:solidFill>
                  <a:srgbClr val="272525"/>
                </a:solidFill>
                <a:latin typeface="Source Sans Pro" pitchFamily="34" charset="0"/>
                <a:ea typeface="Source Sans Pro" pitchFamily="34" charset="-122"/>
                <a:cs typeface="Source Sans Pro" pitchFamily="34" charset="-120"/>
              </a:rPr>
              <a:t>Il desiderio di Carlo I di governare come monarca assoluto si scontrava con le aspirazioni del Parlamento di avere un ruolo più attivo nel governo. Il re tentava di imporre tasse senza l'approvazione parlamentare, violando antiche tradizioni.</a:t>
            </a:r>
            <a:endParaRPr lang="en-US" sz="1900" dirty="0"/>
          </a:p>
        </p:txBody>
      </p:sp>
      <p:sp>
        <p:nvSpPr>
          <p:cNvPr id="5" name="Text 3"/>
          <p:cNvSpPr/>
          <p:nvPr/>
        </p:nvSpPr>
        <p:spPr>
          <a:xfrm>
            <a:off x="5407462" y="2987635"/>
            <a:ext cx="2904530" cy="363141"/>
          </a:xfrm>
          <a:prstGeom prst="rect">
            <a:avLst/>
          </a:prstGeom>
          <a:noFill/>
          <a:ln/>
        </p:spPr>
        <p:txBody>
          <a:bodyPr wrap="none" lIns="0" tIns="0" rIns="0" bIns="0" rtlCol="0" anchor="t"/>
          <a:lstStyle/>
          <a:p>
            <a:pPr indent="0" marL="0">
              <a:lnSpc>
                <a:spcPts val="2850"/>
              </a:lnSpc>
              <a:buNone/>
            </a:pPr>
            <a:r>
              <a:rPr lang="en-US" sz="2250" spc="-46" kern="0" dirty="0">
                <a:solidFill>
                  <a:srgbClr val="000000"/>
                </a:solidFill>
                <a:latin typeface="Source Serif Pro" pitchFamily="34" charset="0"/>
                <a:ea typeface="Source Serif Pro" pitchFamily="34" charset="-122"/>
                <a:cs typeface="Source Serif Pro" pitchFamily="34" charset="-120"/>
              </a:rPr>
              <a:t>Religiose</a:t>
            </a:r>
            <a:endParaRPr lang="en-US" sz="2250" dirty="0"/>
          </a:p>
        </p:txBody>
      </p:sp>
      <p:sp>
        <p:nvSpPr>
          <p:cNvPr id="6" name="Text 4"/>
          <p:cNvSpPr/>
          <p:nvPr/>
        </p:nvSpPr>
        <p:spPr>
          <a:xfrm>
            <a:off x="5407462" y="3597593"/>
            <a:ext cx="3828931" cy="2765346"/>
          </a:xfrm>
          <a:prstGeom prst="rect">
            <a:avLst/>
          </a:prstGeom>
          <a:noFill/>
          <a:ln/>
        </p:spPr>
        <p:txBody>
          <a:bodyPr wrap="square" lIns="0" tIns="0" rIns="0" bIns="0" rtlCol="0" anchor="t"/>
          <a:lstStyle/>
          <a:p>
            <a:pPr indent="0" marL="0">
              <a:lnSpc>
                <a:spcPts val="3100"/>
              </a:lnSpc>
              <a:buNone/>
            </a:pPr>
            <a:r>
              <a:rPr lang="en-US" sz="1900" spc="-39" kern="0" dirty="0">
                <a:solidFill>
                  <a:srgbClr val="272525"/>
                </a:solidFill>
                <a:latin typeface="Source Sans Pro" pitchFamily="34" charset="0"/>
                <a:ea typeface="Source Sans Pro" pitchFamily="34" charset="-122"/>
                <a:cs typeface="Source Sans Pro" pitchFamily="34" charset="-120"/>
              </a:rPr>
              <a:t>Le tensioni tra anglicani, puritani e cattolici erano al culmine. Carlo I, sospettato di simpatie cattoliche, si scontrava con i puritani che dominavano il Parlamento e desideravano una riforma della Chiesa anglicana.</a:t>
            </a:r>
            <a:endParaRPr lang="en-US" sz="1900" dirty="0"/>
          </a:p>
        </p:txBody>
      </p:sp>
      <p:sp>
        <p:nvSpPr>
          <p:cNvPr id="7" name="Text 5"/>
          <p:cNvSpPr/>
          <p:nvPr/>
        </p:nvSpPr>
        <p:spPr>
          <a:xfrm>
            <a:off x="9846231" y="2987635"/>
            <a:ext cx="2904530" cy="363141"/>
          </a:xfrm>
          <a:prstGeom prst="rect">
            <a:avLst/>
          </a:prstGeom>
          <a:noFill/>
          <a:ln/>
        </p:spPr>
        <p:txBody>
          <a:bodyPr wrap="none" lIns="0" tIns="0" rIns="0" bIns="0" rtlCol="0" anchor="t"/>
          <a:lstStyle/>
          <a:p>
            <a:pPr indent="0" marL="0">
              <a:lnSpc>
                <a:spcPts val="2850"/>
              </a:lnSpc>
              <a:buNone/>
            </a:pPr>
            <a:r>
              <a:rPr lang="en-US" sz="2250" spc="-46" kern="0" dirty="0">
                <a:solidFill>
                  <a:srgbClr val="000000"/>
                </a:solidFill>
                <a:latin typeface="Source Serif Pro" pitchFamily="34" charset="0"/>
                <a:ea typeface="Source Serif Pro" pitchFamily="34" charset="-122"/>
                <a:cs typeface="Source Serif Pro" pitchFamily="34" charset="-120"/>
              </a:rPr>
              <a:t>Economiche</a:t>
            </a:r>
            <a:endParaRPr lang="en-US" sz="2250" dirty="0"/>
          </a:p>
        </p:txBody>
      </p:sp>
      <p:sp>
        <p:nvSpPr>
          <p:cNvPr id="8" name="Text 6"/>
          <p:cNvSpPr/>
          <p:nvPr/>
        </p:nvSpPr>
        <p:spPr>
          <a:xfrm>
            <a:off x="9846231" y="3597593"/>
            <a:ext cx="3828931" cy="2370296"/>
          </a:xfrm>
          <a:prstGeom prst="rect">
            <a:avLst/>
          </a:prstGeom>
          <a:noFill/>
          <a:ln/>
        </p:spPr>
        <p:txBody>
          <a:bodyPr wrap="square" lIns="0" tIns="0" rIns="0" bIns="0" rtlCol="0" anchor="t"/>
          <a:lstStyle/>
          <a:p>
            <a:pPr indent="0" marL="0">
              <a:lnSpc>
                <a:spcPts val="3100"/>
              </a:lnSpc>
              <a:buNone/>
            </a:pPr>
            <a:r>
              <a:rPr lang="en-US" sz="1900" spc="-39" kern="0" dirty="0">
                <a:solidFill>
                  <a:srgbClr val="272525"/>
                </a:solidFill>
                <a:latin typeface="Source Sans Pro" pitchFamily="34" charset="0"/>
                <a:ea typeface="Source Sans Pro" pitchFamily="34" charset="-122"/>
                <a:cs typeface="Source Sans Pro" pitchFamily="34" charset="-120"/>
              </a:rPr>
              <a:t>La crisi economica e l'imposizione di nuove tasse, come la "ship money", esacerbavano il malcontento popolare. La crescente classe mercantile si opponeva alle restrizioni economiche imposte dalla Corona.</a:t>
            </a:r>
            <a:endParaRPr lang="en-US" sz="1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148268" y="662107"/>
            <a:ext cx="5785247" cy="556141"/>
          </a:xfrm>
          <a:prstGeom prst="rect">
            <a:avLst/>
          </a:prstGeom>
          <a:noFill/>
          <a:ln/>
        </p:spPr>
        <p:txBody>
          <a:bodyPr wrap="none" lIns="0" tIns="0" rIns="0" bIns="0" rtlCol="0" anchor="t"/>
          <a:lstStyle/>
          <a:p>
            <a:pPr indent="0" marL="0">
              <a:lnSpc>
                <a:spcPts val="4350"/>
              </a:lnSpc>
              <a:buNone/>
            </a:pPr>
            <a:r>
              <a:rPr lang="en-US" sz="3500" spc="-70" kern="0" dirty="0">
                <a:solidFill>
                  <a:srgbClr val="000000"/>
                </a:solidFill>
                <a:latin typeface="Source Serif Pro" pitchFamily="34" charset="0"/>
                <a:ea typeface="Source Serif Pro" pitchFamily="34" charset="-122"/>
                <a:cs typeface="Source Serif Pro" pitchFamily="34" charset="-120"/>
              </a:rPr>
              <a:t>Lo Scoppio della Guerra Civile</a:t>
            </a:r>
            <a:endParaRPr lang="en-US" sz="3500" dirty="0"/>
          </a:p>
        </p:txBody>
      </p:sp>
      <p:sp>
        <p:nvSpPr>
          <p:cNvPr id="4" name="Shape 1"/>
          <p:cNvSpPr/>
          <p:nvPr/>
        </p:nvSpPr>
        <p:spPr>
          <a:xfrm>
            <a:off x="6420445" y="1501854"/>
            <a:ext cx="22860" cy="6065520"/>
          </a:xfrm>
          <a:prstGeom prst="roundRect">
            <a:avLst>
              <a:gd name="adj" fmla="val 347469"/>
            </a:avLst>
          </a:prstGeom>
          <a:solidFill>
            <a:srgbClr val="D6BADD"/>
          </a:solidFill>
          <a:ln/>
        </p:spPr>
      </p:sp>
      <p:sp>
        <p:nvSpPr>
          <p:cNvPr id="5" name="Shape 2"/>
          <p:cNvSpPr/>
          <p:nvPr/>
        </p:nvSpPr>
        <p:spPr>
          <a:xfrm>
            <a:off x="6621720" y="1915716"/>
            <a:ext cx="661868" cy="22860"/>
          </a:xfrm>
          <a:prstGeom prst="roundRect">
            <a:avLst>
              <a:gd name="adj" fmla="val 347469"/>
            </a:avLst>
          </a:prstGeom>
          <a:solidFill>
            <a:srgbClr val="D6BADD"/>
          </a:solidFill>
          <a:ln/>
        </p:spPr>
      </p:sp>
      <p:sp>
        <p:nvSpPr>
          <p:cNvPr id="6" name="Shape 3"/>
          <p:cNvSpPr/>
          <p:nvPr/>
        </p:nvSpPr>
        <p:spPr>
          <a:xfrm>
            <a:off x="6219170" y="1714500"/>
            <a:ext cx="425410" cy="425410"/>
          </a:xfrm>
          <a:prstGeom prst="roundRect">
            <a:avLst>
              <a:gd name="adj" fmla="val 18672"/>
            </a:avLst>
          </a:prstGeom>
          <a:solidFill>
            <a:srgbClr val="F0D4F7"/>
          </a:solidFill>
          <a:ln w="7620">
            <a:solidFill>
              <a:srgbClr val="D6BADD"/>
            </a:solidFill>
            <a:prstDash val="solid"/>
          </a:ln>
        </p:spPr>
      </p:sp>
      <p:sp>
        <p:nvSpPr>
          <p:cNvPr id="7" name="Text 4"/>
          <p:cNvSpPr/>
          <p:nvPr/>
        </p:nvSpPr>
        <p:spPr>
          <a:xfrm>
            <a:off x="6365141" y="1793677"/>
            <a:ext cx="133469" cy="266938"/>
          </a:xfrm>
          <a:prstGeom prst="rect">
            <a:avLst/>
          </a:prstGeom>
          <a:noFill/>
          <a:ln/>
        </p:spPr>
        <p:txBody>
          <a:bodyPr wrap="none" lIns="0" tIns="0" rIns="0" bIns="0" rtlCol="0" anchor="t"/>
          <a:lstStyle/>
          <a:p>
            <a:pPr algn="ctr" indent="0" marL="0">
              <a:lnSpc>
                <a:spcPts val="2100"/>
              </a:lnSpc>
              <a:buNone/>
            </a:pPr>
            <a:r>
              <a:rPr lang="en-US" sz="2100" spc="-42" kern="0" dirty="0">
                <a:solidFill>
                  <a:srgbClr val="272525"/>
                </a:solidFill>
                <a:latin typeface="Source Serif Pro" pitchFamily="34" charset="0"/>
                <a:ea typeface="Source Serif Pro" pitchFamily="34" charset="-122"/>
                <a:cs typeface="Source Serif Pro" pitchFamily="34" charset="-120"/>
              </a:rPr>
              <a:t>1</a:t>
            </a:r>
            <a:endParaRPr lang="en-US" sz="2100" dirty="0"/>
          </a:p>
        </p:txBody>
      </p:sp>
      <p:sp>
        <p:nvSpPr>
          <p:cNvPr id="8" name="Text 5"/>
          <p:cNvSpPr/>
          <p:nvPr/>
        </p:nvSpPr>
        <p:spPr>
          <a:xfrm>
            <a:off x="7472005" y="1690926"/>
            <a:ext cx="2224921" cy="278130"/>
          </a:xfrm>
          <a:prstGeom prst="rect">
            <a:avLst/>
          </a:prstGeom>
          <a:noFill/>
          <a:ln/>
        </p:spPr>
        <p:txBody>
          <a:bodyPr wrap="none" lIns="0" tIns="0" rIns="0" bIns="0" rtlCol="0" anchor="t"/>
          <a:lstStyle/>
          <a:p>
            <a:pPr algn="l" indent="0" marL="0">
              <a:lnSpc>
                <a:spcPts val="2150"/>
              </a:lnSpc>
              <a:buNone/>
            </a:pPr>
            <a:r>
              <a:rPr lang="en-US" sz="1750" spc="-35" kern="0" dirty="0">
                <a:solidFill>
                  <a:srgbClr val="272525"/>
                </a:solidFill>
                <a:latin typeface="Source Serif Pro" pitchFamily="34" charset="0"/>
                <a:ea typeface="Source Serif Pro" pitchFamily="34" charset="-122"/>
                <a:cs typeface="Source Serif Pro" pitchFamily="34" charset="-120"/>
              </a:rPr>
              <a:t>22 agosto 1642</a:t>
            </a:r>
            <a:endParaRPr lang="en-US" sz="1750" dirty="0"/>
          </a:p>
        </p:txBody>
      </p:sp>
      <p:sp>
        <p:nvSpPr>
          <p:cNvPr id="9" name="Text 6"/>
          <p:cNvSpPr/>
          <p:nvPr/>
        </p:nvSpPr>
        <p:spPr>
          <a:xfrm>
            <a:off x="7472005" y="2082522"/>
            <a:ext cx="6496526" cy="604838"/>
          </a:xfrm>
          <a:prstGeom prst="rect">
            <a:avLst/>
          </a:prstGeom>
          <a:noFill/>
          <a:ln/>
        </p:spPr>
        <p:txBody>
          <a:bodyPr wrap="square" lIns="0" tIns="0" rIns="0" bIns="0" rtlCol="0" anchor="t"/>
          <a:lstStyle/>
          <a:p>
            <a:pPr algn="l" indent="0" marL="0">
              <a:lnSpc>
                <a:spcPts val="2350"/>
              </a:lnSpc>
              <a:buNone/>
            </a:pPr>
            <a:r>
              <a:rPr lang="en-US" sz="1450" spc="-30" kern="0" dirty="0">
                <a:solidFill>
                  <a:srgbClr val="272525"/>
                </a:solidFill>
                <a:latin typeface="Source Sans Pro" pitchFamily="34" charset="0"/>
                <a:ea typeface="Source Sans Pro" pitchFamily="34" charset="-122"/>
                <a:cs typeface="Source Sans Pro" pitchFamily="34" charset="-120"/>
              </a:rPr>
              <a:t>Carlo I alza lo stendardo reale a Nottingham, segnando l'inizio ufficiale della guerra civile. Le forze realiste si mobilitano per sostenere il re.</a:t>
            </a:r>
            <a:endParaRPr lang="en-US" sz="1450" dirty="0"/>
          </a:p>
        </p:txBody>
      </p:sp>
      <p:sp>
        <p:nvSpPr>
          <p:cNvPr id="10" name="Shape 7"/>
          <p:cNvSpPr/>
          <p:nvPr/>
        </p:nvSpPr>
        <p:spPr>
          <a:xfrm>
            <a:off x="6621720" y="3479363"/>
            <a:ext cx="661868" cy="22860"/>
          </a:xfrm>
          <a:prstGeom prst="roundRect">
            <a:avLst>
              <a:gd name="adj" fmla="val 347469"/>
            </a:avLst>
          </a:prstGeom>
          <a:solidFill>
            <a:srgbClr val="D6BADD"/>
          </a:solidFill>
          <a:ln/>
        </p:spPr>
      </p:sp>
      <p:sp>
        <p:nvSpPr>
          <p:cNvPr id="11" name="Shape 8"/>
          <p:cNvSpPr/>
          <p:nvPr/>
        </p:nvSpPr>
        <p:spPr>
          <a:xfrm>
            <a:off x="6219170" y="3278148"/>
            <a:ext cx="425410" cy="425410"/>
          </a:xfrm>
          <a:prstGeom prst="roundRect">
            <a:avLst>
              <a:gd name="adj" fmla="val 18672"/>
            </a:avLst>
          </a:prstGeom>
          <a:solidFill>
            <a:srgbClr val="F0D4F7"/>
          </a:solidFill>
          <a:ln w="7620">
            <a:solidFill>
              <a:srgbClr val="D6BADD"/>
            </a:solidFill>
            <a:prstDash val="solid"/>
          </a:ln>
        </p:spPr>
      </p:sp>
      <p:sp>
        <p:nvSpPr>
          <p:cNvPr id="12" name="Text 9"/>
          <p:cNvSpPr/>
          <p:nvPr/>
        </p:nvSpPr>
        <p:spPr>
          <a:xfrm>
            <a:off x="6365141" y="3357324"/>
            <a:ext cx="133469" cy="266938"/>
          </a:xfrm>
          <a:prstGeom prst="rect">
            <a:avLst/>
          </a:prstGeom>
          <a:noFill/>
          <a:ln/>
        </p:spPr>
        <p:txBody>
          <a:bodyPr wrap="none" lIns="0" tIns="0" rIns="0" bIns="0" rtlCol="0" anchor="t"/>
          <a:lstStyle/>
          <a:p>
            <a:pPr algn="ctr" indent="0" marL="0">
              <a:lnSpc>
                <a:spcPts val="2100"/>
              </a:lnSpc>
              <a:buNone/>
            </a:pPr>
            <a:r>
              <a:rPr lang="en-US" sz="2100" spc="-42" kern="0" dirty="0">
                <a:solidFill>
                  <a:srgbClr val="272525"/>
                </a:solidFill>
                <a:latin typeface="Source Serif Pro" pitchFamily="34" charset="0"/>
                <a:ea typeface="Source Serif Pro" pitchFamily="34" charset="-122"/>
                <a:cs typeface="Source Serif Pro" pitchFamily="34" charset="-120"/>
              </a:rPr>
              <a:t>2</a:t>
            </a:r>
            <a:endParaRPr lang="en-US" sz="2100" dirty="0"/>
          </a:p>
        </p:txBody>
      </p:sp>
      <p:sp>
        <p:nvSpPr>
          <p:cNvPr id="13" name="Text 10"/>
          <p:cNvSpPr/>
          <p:nvPr/>
        </p:nvSpPr>
        <p:spPr>
          <a:xfrm>
            <a:off x="7472005" y="3254573"/>
            <a:ext cx="2224921" cy="278130"/>
          </a:xfrm>
          <a:prstGeom prst="rect">
            <a:avLst/>
          </a:prstGeom>
          <a:noFill/>
          <a:ln/>
        </p:spPr>
        <p:txBody>
          <a:bodyPr wrap="none" lIns="0" tIns="0" rIns="0" bIns="0" rtlCol="0" anchor="t"/>
          <a:lstStyle/>
          <a:p>
            <a:pPr algn="l" indent="0" marL="0">
              <a:lnSpc>
                <a:spcPts val="2150"/>
              </a:lnSpc>
              <a:buNone/>
            </a:pPr>
            <a:r>
              <a:rPr lang="en-US" sz="1750" spc="-35" kern="0" dirty="0">
                <a:solidFill>
                  <a:srgbClr val="272525"/>
                </a:solidFill>
                <a:latin typeface="Source Serif Pro" pitchFamily="34" charset="0"/>
                <a:ea typeface="Source Serif Pro" pitchFamily="34" charset="-122"/>
                <a:cs typeface="Source Serif Pro" pitchFamily="34" charset="-120"/>
              </a:rPr>
              <a:t>23 ottobre 1642</a:t>
            </a:r>
            <a:endParaRPr lang="en-US" sz="1750" dirty="0"/>
          </a:p>
        </p:txBody>
      </p:sp>
      <p:sp>
        <p:nvSpPr>
          <p:cNvPr id="14" name="Text 11"/>
          <p:cNvSpPr/>
          <p:nvPr/>
        </p:nvSpPr>
        <p:spPr>
          <a:xfrm>
            <a:off x="7472005" y="3646170"/>
            <a:ext cx="6496526" cy="604838"/>
          </a:xfrm>
          <a:prstGeom prst="rect">
            <a:avLst/>
          </a:prstGeom>
          <a:noFill/>
          <a:ln/>
        </p:spPr>
        <p:txBody>
          <a:bodyPr wrap="square" lIns="0" tIns="0" rIns="0" bIns="0" rtlCol="0" anchor="t"/>
          <a:lstStyle/>
          <a:p>
            <a:pPr algn="l" indent="0" marL="0">
              <a:lnSpc>
                <a:spcPts val="2350"/>
              </a:lnSpc>
              <a:buNone/>
            </a:pPr>
            <a:r>
              <a:rPr lang="en-US" sz="1450" spc="-30" kern="0" dirty="0">
                <a:solidFill>
                  <a:srgbClr val="272525"/>
                </a:solidFill>
                <a:latin typeface="Source Sans Pro" pitchFamily="34" charset="0"/>
                <a:ea typeface="Source Sans Pro" pitchFamily="34" charset="-122"/>
                <a:cs typeface="Source Sans Pro" pitchFamily="34" charset="-120"/>
              </a:rPr>
              <a:t>La Battaglia di Edgehill, il primo grande scontro della guerra, si conclude senza un chiaro vincitore, preannunciando un lungo conflitto.</a:t>
            </a:r>
            <a:endParaRPr lang="en-US" sz="1450" dirty="0"/>
          </a:p>
        </p:txBody>
      </p:sp>
      <p:sp>
        <p:nvSpPr>
          <p:cNvPr id="15" name="Shape 12"/>
          <p:cNvSpPr/>
          <p:nvPr/>
        </p:nvSpPr>
        <p:spPr>
          <a:xfrm>
            <a:off x="6621720" y="5043011"/>
            <a:ext cx="661868" cy="22860"/>
          </a:xfrm>
          <a:prstGeom prst="roundRect">
            <a:avLst>
              <a:gd name="adj" fmla="val 347469"/>
            </a:avLst>
          </a:prstGeom>
          <a:solidFill>
            <a:srgbClr val="D6BADD"/>
          </a:solidFill>
          <a:ln/>
        </p:spPr>
      </p:sp>
      <p:sp>
        <p:nvSpPr>
          <p:cNvPr id="16" name="Shape 13"/>
          <p:cNvSpPr/>
          <p:nvPr/>
        </p:nvSpPr>
        <p:spPr>
          <a:xfrm>
            <a:off x="6219170" y="4841796"/>
            <a:ext cx="425410" cy="425410"/>
          </a:xfrm>
          <a:prstGeom prst="roundRect">
            <a:avLst>
              <a:gd name="adj" fmla="val 18672"/>
            </a:avLst>
          </a:prstGeom>
          <a:solidFill>
            <a:srgbClr val="F0D4F7"/>
          </a:solidFill>
          <a:ln w="7620">
            <a:solidFill>
              <a:srgbClr val="D6BADD"/>
            </a:solidFill>
            <a:prstDash val="solid"/>
          </a:ln>
        </p:spPr>
      </p:sp>
      <p:sp>
        <p:nvSpPr>
          <p:cNvPr id="17" name="Text 14"/>
          <p:cNvSpPr/>
          <p:nvPr/>
        </p:nvSpPr>
        <p:spPr>
          <a:xfrm>
            <a:off x="6365141" y="4920972"/>
            <a:ext cx="133469" cy="266938"/>
          </a:xfrm>
          <a:prstGeom prst="rect">
            <a:avLst/>
          </a:prstGeom>
          <a:noFill/>
          <a:ln/>
        </p:spPr>
        <p:txBody>
          <a:bodyPr wrap="none" lIns="0" tIns="0" rIns="0" bIns="0" rtlCol="0" anchor="t"/>
          <a:lstStyle/>
          <a:p>
            <a:pPr algn="ctr" indent="0" marL="0">
              <a:lnSpc>
                <a:spcPts val="2100"/>
              </a:lnSpc>
              <a:buNone/>
            </a:pPr>
            <a:r>
              <a:rPr lang="en-US" sz="2100" spc="-42" kern="0" dirty="0">
                <a:solidFill>
                  <a:srgbClr val="272525"/>
                </a:solidFill>
                <a:latin typeface="Source Serif Pro" pitchFamily="34" charset="0"/>
                <a:ea typeface="Source Serif Pro" pitchFamily="34" charset="-122"/>
                <a:cs typeface="Source Serif Pro" pitchFamily="34" charset="-120"/>
              </a:rPr>
              <a:t>3</a:t>
            </a:r>
            <a:endParaRPr lang="en-US" sz="2100" dirty="0"/>
          </a:p>
        </p:txBody>
      </p:sp>
      <p:sp>
        <p:nvSpPr>
          <p:cNvPr id="18" name="Text 15"/>
          <p:cNvSpPr/>
          <p:nvPr/>
        </p:nvSpPr>
        <p:spPr>
          <a:xfrm>
            <a:off x="7472005" y="4818221"/>
            <a:ext cx="2224921" cy="278130"/>
          </a:xfrm>
          <a:prstGeom prst="rect">
            <a:avLst/>
          </a:prstGeom>
          <a:noFill/>
          <a:ln/>
        </p:spPr>
        <p:txBody>
          <a:bodyPr wrap="none" lIns="0" tIns="0" rIns="0" bIns="0" rtlCol="0" anchor="t"/>
          <a:lstStyle/>
          <a:p>
            <a:pPr algn="l" indent="0" marL="0">
              <a:lnSpc>
                <a:spcPts val="2150"/>
              </a:lnSpc>
              <a:buNone/>
            </a:pPr>
            <a:r>
              <a:rPr lang="en-US" sz="1750" spc="-35" kern="0" dirty="0">
                <a:solidFill>
                  <a:srgbClr val="272525"/>
                </a:solidFill>
                <a:latin typeface="Source Serif Pro" pitchFamily="34" charset="0"/>
                <a:ea typeface="Source Serif Pro" pitchFamily="34" charset="-122"/>
                <a:cs typeface="Source Serif Pro" pitchFamily="34" charset="-120"/>
              </a:rPr>
              <a:t>1643-1644</a:t>
            </a:r>
            <a:endParaRPr lang="en-US" sz="1750" dirty="0"/>
          </a:p>
        </p:txBody>
      </p:sp>
      <p:sp>
        <p:nvSpPr>
          <p:cNvPr id="19" name="Text 16"/>
          <p:cNvSpPr/>
          <p:nvPr/>
        </p:nvSpPr>
        <p:spPr>
          <a:xfrm>
            <a:off x="7472005" y="5209818"/>
            <a:ext cx="6496526" cy="604838"/>
          </a:xfrm>
          <a:prstGeom prst="rect">
            <a:avLst/>
          </a:prstGeom>
          <a:noFill/>
          <a:ln/>
        </p:spPr>
        <p:txBody>
          <a:bodyPr wrap="square" lIns="0" tIns="0" rIns="0" bIns="0" rtlCol="0" anchor="t"/>
          <a:lstStyle/>
          <a:p>
            <a:pPr algn="l" indent="0" marL="0">
              <a:lnSpc>
                <a:spcPts val="2350"/>
              </a:lnSpc>
              <a:buNone/>
            </a:pPr>
            <a:r>
              <a:rPr lang="en-US" sz="1450" spc="-30" kern="0" dirty="0">
                <a:solidFill>
                  <a:srgbClr val="272525"/>
                </a:solidFill>
                <a:latin typeface="Source Sans Pro" pitchFamily="34" charset="0"/>
                <a:ea typeface="Source Sans Pro" pitchFamily="34" charset="-122"/>
                <a:cs typeface="Source Sans Pro" pitchFamily="34" charset="-120"/>
              </a:rPr>
              <a:t>La guerra si intensifica con battaglie in tutto il paese. Oliver Cromwell emerge come leader militare delle forze parlamentari.</a:t>
            </a:r>
            <a:endParaRPr lang="en-US" sz="1450" dirty="0"/>
          </a:p>
        </p:txBody>
      </p:sp>
      <p:sp>
        <p:nvSpPr>
          <p:cNvPr id="20" name="Shape 17"/>
          <p:cNvSpPr/>
          <p:nvPr/>
        </p:nvSpPr>
        <p:spPr>
          <a:xfrm>
            <a:off x="6621720" y="6606659"/>
            <a:ext cx="661868" cy="22860"/>
          </a:xfrm>
          <a:prstGeom prst="roundRect">
            <a:avLst>
              <a:gd name="adj" fmla="val 347469"/>
            </a:avLst>
          </a:prstGeom>
          <a:solidFill>
            <a:srgbClr val="D6BADD"/>
          </a:solidFill>
          <a:ln/>
        </p:spPr>
      </p:sp>
      <p:sp>
        <p:nvSpPr>
          <p:cNvPr id="21" name="Shape 18"/>
          <p:cNvSpPr/>
          <p:nvPr/>
        </p:nvSpPr>
        <p:spPr>
          <a:xfrm>
            <a:off x="6219170" y="6405443"/>
            <a:ext cx="425410" cy="425410"/>
          </a:xfrm>
          <a:prstGeom prst="roundRect">
            <a:avLst>
              <a:gd name="adj" fmla="val 18672"/>
            </a:avLst>
          </a:prstGeom>
          <a:solidFill>
            <a:srgbClr val="F0D4F7"/>
          </a:solidFill>
          <a:ln w="7620">
            <a:solidFill>
              <a:srgbClr val="D6BADD"/>
            </a:solidFill>
            <a:prstDash val="solid"/>
          </a:ln>
        </p:spPr>
      </p:sp>
      <p:sp>
        <p:nvSpPr>
          <p:cNvPr id="22" name="Text 19"/>
          <p:cNvSpPr/>
          <p:nvPr/>
        </p:nvSpPr>
        <p:spPr>
          <a:xfrm>
            <a:off x="6365141" y="6484620"/>
            <a:ext cx="133469" cy="266938"/>
          </a:xfrm>
          <a:prstGeom prst="rect">
            <a:avLst/>
          </a:prstGeom>
          <a:noFill/>
          <a:ln/>
        </p:spPr>
        <p:txBody>
          <a:bodyPr wrap="none" lIns="0" tIns="0" rIns="0" bIns="0" rtlCol="0" anchor="t"/>
          <a:lstStyle/>
          <a:p>
            <a:pPr algn="ctr" indent="0" marL="0">
              <a:lnSpc>
                <a:spcPts val="2100"/>
              </a:lnSpc>
              <a:buNone/>
            </a:pPr>
            <a:r>
              <a:rPr lang="en-US" sz="2100" spc="-42" kern="0" dirty="0">
                <a:solidFill>
                  <a:srgbClr val="272525"/>
                </a:solidFill>
                <a:latin typeface="Source Serif Pro" pitchFamily="34" charset="0"/>
                <a:ea typeface="Source Serif Pro" pitchFamily="34" charset="-122"/>
                <a:cs typeface="Source Serif Pro" pitchFamily="34" charset="-120"/>
              </a:rPr>
              <a:t>4</a:t>
            </a:r>
            <a:endParaRPr lang="en-US" sz="2100" dirty="0"/>
          </a:p>
        </p:txBody>
      </p:sp>
      <p:sp>
        <p:nvSpPr>
          <p:cNvPr id="23" name="Text 20"/>
          <p:cNvSpPr/>
          <p:nvPr/>
        </p:nvSpPr>
        <p:spPr>
          <a:xfrm>
            <a:off x="7472005" y="6381869"/>
            <a:ext cx="2224921" cy="278130"/>
          </a:xfrm>
          <a:prstGeom prst="rect">
            <a:avLst/>
          </a:prstGeom>
          <a:noFill/>
          <a:ln/>
        </p:spPr>
        <p:txBody>
          <a:bodyPr wrap="none" lIns="0" tIns="0" rIns="0" bIns="0" rtlCol="0" anchor="t"/>
          <a:lstStyle/>
          <a:p>
            <a:pPr algn="l" indent="0" marL="0">
              <a:lnSpc>
                <a:spcPts val="2150"/>
              </a:lnSpc>
              <a:buNone/>
            </a:pPr>
            <a:r>
              <a:rPr lang="en-US" sz="1750" spc="-35" kern="0" dirty="0">
                <a:solidFill>
                  <a:srgbClr val="272525"/>
                </a:solidFill>
                <a:latin typeface="Source Serif Pro" pitchFamily="34" charset="0"/>
                <a:ea typeface="Source Serif Pro" pitchFamily="34" charset="-122"/>
                <a:cs typeface="Source Serif Pro" pitchFamily="34" charset="-120"/>
              </a:rPr>
              <a:t>14 giugno 1645</a:t>
            </a:r>
            <a:endParaRPr lang="en-US" sz="1750" dirty="0"/>
          </a:p>
        </p:txBody>
      </p:sp>
      <p:sp>
        <p:nvSpPr>
          <p:cNvPr id="24" name="Text 21"/>
          <p:cNvSpPr/>
          <p:nvPr/>
        </p:nvSpPr>
        <p:spPr>
          <a:xfrm>
            <a:off x="7472005" y="6773466"/>
            <a:ext cx="6496526" cy="604838"/>
          </a:xfrm>
          <a:prstGeom prst="rect">
            <a:avLst/>
          </a:prstGeom>
          <a:noFill/>
          <a:ln/>
        </p:spPr>
        <p:txBody>
          <a:bodyPr wrap="square" lIns="0" tIns="0" rIns="0" bIns="0" rtlCol="0" anchor="t"/>
          <a:lstStyle/>
          <a:p>
            <a:pPr algn="l" indent="0" marL="0">
              <a:lnSpc>
                <a:spcPts val="2350"/>
              </a:lnSpc>
              <a:buNone/>
            </a:pPr>
            <a:r>
              <a:rPr lang="en-US" sz="1450" spc="-30" kern="0" dirty="0">
                <a:solidFill>
                  <a:srgbClr val="272525"/>
                </a:solidFill>
                <a:latin typeface="Source Sans Pro" pitchFamily="34" charset="0"/>
                <a:ea typeface="Source Sans Pro" pitchFamily="34" charset="-122"/>
                <a:cs typeface="Source Sans Pro" pitchFamily="34" charset="-120"/>
              </a:rPr>
              <a:t>La Battaglia di Naseby segna una vittoria decisiva per i parlamentari, cambiando le sorti della guerra a loro favore.</a:t>
            </a:r>
            <a:endParaRPr lang="en-US" sz="14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968693" y="1012388"/>
            <a:ext cx="9419749" cy="726043"/>
          </a:xfrm>
          <a:prstGeom prst="rect">
            <a:avLst/>
          </a:prstGeom>
          <a:noFill/>
          <a:ln/>
        </p:spPr>
        <p:txBody>
          <a:bodyPr wrap="none" lIns="0" tIns="0" rIns="0" bIns="0" rtlCol="0" anchor="t"/>
          <a:lstStyle/>
          <a:p>
            <a:pPr indent="0" marL="0">
              <a:lnSpc>
                <a:spcPts val="5700"/>
              </a:lnSpc>
              <a:buNone/>
            </a:pPr>
            <a:r>
              <a:rPr lang="en-US" sz="4550" spc="-91" kern="0" dirty="0">
                <a:solidFill>
                  <a:srgbClr val="000000"/>
                </a:solidFill>
                <a:latin typeface="Source Serif Pro" pitchFamily="34" charset="0"/>
                <a:ea typeface="Source Serif Pro" pitchFamily="34" charset="-122"/>
                <a:cs typeface="Source Serif Pro" pitchFamily="34" charset="-120"/>
              </a:rPr>
              <a:t>Oliver Cromwell e il New Model Army</a:t>
            </a:r>
            <a:endParaRPr lang="en-US" sz="4550" dirty="0"/>
          </a:p>
        </p:txBody>
      </p:sp>
      <p:sp>
        <p:nvSpPr>
          <p:cNvPr id="3" name="Shape 1"/>
          <p:cNvSpPr/>
          <p:nvPr/>
        </p:nvSpPr>
        <p:spPr>
          <a:xfrm>
            <a:off x="968693" y="2509838"/>
            <a:ext cx="555427" cy="555427"/>
          </a:xfrm>
          <a:prstGeom prst="roundRect">
            <a:avLst>
              <a:gd name="adj" fmla="val 18669"/>
            </a:avLst>
          </a:prstGeom>
          <a:solidFill>
            <a:srgbClr val="F0D4F7"/>
          </a:solidFill>
          <a:ln w="15240">
            <a:solidFill>
              <a:srgbClr val="D6BADD"/>
            </a:solidFill>
            <a:prstDash val="solid"/>
          </a:ln>
        </p:spPr>
      </p:sp>
      <p:sp>
        <p:nvSpPr>
          <p:cNvPr id="4" name="Text 2"/>
          <p:cNvSpPr/>
          <p:nvPr/>
        </p:nvSpPr>
        <p:spPr>
          <a:xfrm>
            <a:off x="1159193" y="2613303"/>
            <a:ext cx="174308" cy="348496"/>
          </a:xfrm>
          <a:prstGeom prst="rect">
            <a:avLst/>
          </a:prstGeom>
          <a:noFill/>
          <a:ln/>
        </p:spPr>
        <p:txBody>
          <a:bodyPr wrap="none" lIns="0" tIns="0" rIns="0" bIns="0" rtlCol="0" anchor="t"/>
          <a:lstStyle/>
          <a:p>
            <a:pPr algn="ctr" indent="0" marL="0">
              <a:lnSpc>
                <a:spcPts val="2700"/>
              </a:lnSpc>
              <a:buNone/>
            </a:pPr>
            <a:r>
              <a:rPr lang="en-US" sz="2700" spc="-55" kern="0" dirty="0">
                <a:solidFill>
                  <a:srgbClr val="272525"/>
                </a:solidFill>
                <a:latin typeface="Source Serif Pro" pitchFamily="34" charset="0"/>
                <a:ea typeface="Source Serif Pro" pitchFamily="34" charset="-122"/>
                <a:cs typeface="Source Serif Pro" pitchFamily="34" charset="-120"/>
              </a:rPr>
              <a:t>1</a:t>
            </a:r>
            <a:endParaRPr lang="en-US" sz="2700" dirty="0"/>
          </a:p>
        </p:txBody>
      </p:sp>
      <p:sp>
        <p:nvSpPr>
          <p:cNvPr id="5" name="Text 3"/>
          <p:cNvSpPr/>
          <p:nvPr/>
        </p:nvSpPr>
        <p:spPr>
          <a:xfrm>
            <a:off x="1770936" y="2509838"/>
            <a:ext cx="2904530" cy="363141"/>
          </a:xfrm>
          <a:prstGeom prst="rect">
            <a:avLst/>
          </a:prstGeom>
          <a:noFill/>
          <a:ln/>
        </p:spPr>
        <p:txBody>
          <a:bodyPr wrap="none" lIns="0" tIns="0" rIns="0" bIns="0" rtlCol="0" anchor="t"/>
          <a:lstStyle/>
          <a:p>
            <a:pPr indent="0" marL="0">
              <a:lnSpc>
                <a:spcPts val="2850"/>
              </a:lnSpc>
              <a:buNone/>
            </a:pPr>
            <a:r>
              <a:rPr lang="en-US" sz="2250" spc="-46" kern="0" dirty="0">
                <a:solidFill>
                  <a:srgbClr val="272525"/>
                </a:solidFill>
                <a:latin typeface="Source Serif Pro" pitchFamily="34" charset="0"/>
                <a:ea typeface="Source Serif Pro" pitchFamily="34" charset="-122"/>
                <a:cs typeface="Source Serif Pro" pitchFamily="34" charset="-120"/>
              </a:rPr>
              <a:t>Riforma Militare</a:t>
            </a:r>
            <a:endParaRPr lang="en-US" sz="2250" dirty="0"/>
          </a:p>
        </p:txBody>
      </p:sp>
      <p:sp>
        <p:nvSpPr>
          <p:cNvPr id="6" name="Text 4"/>
          <p:cNvSpPr/>
          <p:nvPr/>
        </p:nvSpPr>
        <p:spPr>
          <a:xfrm>
            <a:off x="1770936" y="3021092"/>
            <a:ext cx="5420797" cy="1580198"/>
          </a:xfrm>
          <a:prstGeom prst="rect">
            <a:avLst/>
          </a:prstGeom>
          <a:noFill/>
          <a:ln/>
        </p:spPr>
        <p:txBody>
          <a:bodyPr wrap="square" lIns="0" tIns="0" rIns="0" bIns="0" rtlCol="0" anchor="t"/>
          <a:lstStyle/>
          <a:p>
            <a:pPr indent="0" marL="0">
              <a:lnSpc>
                <a:spcPts val="3100"/>
              </a:lnSpc>
              <a:buNone/>
            </a:pPr>
            <a:r>
              <a:rPr lang="en-US" sz="1900" spc="-39" kern="0" dirty="0">
                <a:solidFill>
                  <a:srgbClr val="272525"/>
                </a:solidFill>
                <a:latin typeface="Source Sans Pro" pitchFamily="34" charset="0"/>
                <a:ea typeface="Source Sans Pro" pitchFamily="34" charset="-122"/>
                <a:cs typeface="Source Sans Pro" pitchFamily="34" charset="-120"/>
              </a:rPr>
              <a:t>Cromwell introduce il New Model Army, un esercito professionale e meritocratico che rivoluziona la guerra. Questo nuovo approccio militare si dimostra decisivo per la vittoria parlamentare.</a:t>
            </a:r>
            <a:endParaRPr lang="en-US" sz="1900" dirty="0"/>
          </a:p>
        </p:txBody>
      </p:sp>
      <p:sp>
        <p:nvSpPr>
          <p:cNvPr id="7" name="Shape 5"/>
          <p:cNvSpPr/>
          <p:nvPr/>
        </p:nvSpPr>
        <p:spPr>
          <a:xfrm>
            <a:off x="7438549" y="2509838"/>
            <a:ext cx="555427" cy="555427"/>
          </a:xfrm>
          <a:prstGeom prst="roundRect">
            <a:avLst>
              <a:gd name="adj" fmla="val 18669"/>
            </a:avLst>
          </a:prstGeom>
          <a:solidFill>
            <a:srgbClr val="F0D4F7"/>
          </a:solidFill>
          <a:ln w="15240">
            <a:solidFill>
              <a:srgbClr val="D6BADD"/>
            </a:solidFill>
            <a:prstDash val="solid"/>
          </a:ln>
        </p:spPr>
      </p:sp>
      <p:sp>
        <p:nvSpPr>
          <p:cNvPr id="8" name="Text 6"/>
          <p:cNvSpPr/>
          <p:nvPr/>
        </p:nvSpPr>
        <p:spPr>
          <a:xfrm>
            <a:off x="7629049" y="2613303"/>
            <a:ext cx="174308" cy="348496"/>
          </a:xfrm>
          <a:prstGeom prst="rect">
            <a:avLst/>
          </a:prstGeom>
          <a:noFill/>
          <a:ln/>
        </p:spPr>
        <p:txBody>
          <a:bodyPr wrap="none" lIns="0" tIns="0" rIns="0" bIns="0" rtlCol="0" anchor="t"/>
          <a:lstStyle/>
          <a:p>
            <a:pPr algn="ctr" indent="0" marL="0">
              <a:lnSpc>
                <a:spcPts val="2700"/>
              </a:lnSpc>
              <a:buNone/>
            </a:pPr>
            <a:r>
              <a:rPr lang="en-US" sz="2700" spc="-55" kern="0" dirty="0">
                <a:solidFill>
                  <a:srgbClr val="272525"/>
                </a:solidFill>
                <a:latin typeface="Source Serif Pro" pitchFamily="34" charset="0"/>
                <a:ea typeface="Source Serif Pro" pitchFamily="34" charset="-122"/>
                <a:cs typeface="Source Serif Pro" pitchFamily="34" charset="-120"/>
              </a:rPr>
              <a:t>2</a:t>
            </a:r>
            <a:endParaRPr lang="en-US" sz="2700" dirty="0"/>
          </a:p>
        </p:txBody>
      </p:sp>
      <p:sp>
        <p:nvSpPr>
          <p:cNvPr id="9" name="Text 7"/>
          <p:cNvSpPr/>
          <p:nvPr/>
        </p:nvSpPr>
        <p:spPr>
          <a:xfrm>
            <a:off x="8240792" y="2509838"/>
            <a:ext cx="2987635" cy="363141"/>
          </a:xfrm>
          <a:prstGeom prst="rect">
            <a:avLst/>
          </a:prstGeom>
          <a:noFill/>
          <a:ln/>
        </p:spPr>
        <p:txBody>
          <a:bodyPr wrap="none" lIns="0" tIns="0" rIns="0" bIns="0" rtlCol="0" anchor="t"/>
          <a:lstStyle/>
          <a:p>
            <a:pPr indent="0" marL="0">
              <a:lnSpc>
                <a:spcPts val="2850"/>
              </a:lnSpc>
              <a:buNone/>
            </a:pPr>
            <a:r>
              <a:rPr lang="en-US" sz="2250" spc="-46" kern="0" dirty="0">
                <a:solidFill>
                  <a:srgbClr val="272525"/>
                </a:solidFill>
                <a:latin typeface="Source Serif Pro" pitchFamily="34" charset="0"/>
                <a:ea typeface="Source Serif Pro" pitchFamily="34" charset="-122"/>
                <a:cs typeface="Source Serif Pro" pitchFamily="34" charset="-120"/>
              </a:rPr>
              <a:t>Leadership Carismatica</a:t>
            </a:r>
            <a:endParaRPr lang="en-US" sz="2250" dirty="0"/>
          </a:p>
        </p:txBody>
      </p:sp>
      <p:sp>
        <p:nvSpPr>
          <p:cNvPr id="10" name="Text 8"/>
          <p:cNvSpPr/>
          <p:nvPr/>
        </p:nvSpPr>
        <p:spPr>
          <a:xfrm>
            <a:off x="8240792" y="3021092"/>
            <a:ext cx="5420797" cy="1580198"/>
          </a:xfrm>
          <a:prstGeom prst="rect">
            <a:avLst/>
          </a:prstGeom>
          <a:noFill/>
          <a:ln/>
        </p:spPr>
        <p:txBody>
          <a:bodyPr wrap="square" lIns="0" tIns="0" rIns="0" bIns="0" rtlCol="0" anchor="t"/>
          <a:lstStyle/>
          <a:p>
            <a:pPr indent="0" marL="0">
              <a:lnSpc>
                <a:spcPts val="3100"/>
              </a:lnSpc>
              <a:buNone/>
            </a:pPr>
            <a:r>
              <a:rPr lang="en-US" sz="1900" spc="-39" kern="0" dirty="0">
                <a:solidFill>
                  <a:srgbClr val="272525"/>
                </a:solidFill>
                <a:latin typeface="Source Sans Pro" pitchFamily="34" charset="0"/>
                <a:ea typeface="Source Sans Pro" pitchFamily="34" charset="-122"/>
                <a:cs typeface="Source Sans Pro" pitchFamily="34" charset="-120"/>
              </a:rPr>
              <a:t>La capacità di Cromwell di ispirare e guidare le truppe lo rende una figura centrale della rivoluzione. La sua visione di una società puritana influenza profondamente la direzione del conflitto.</a:t>
            </a:r>
            <a:endParaRPr lang="en-US" sz="1900" dirty="0"/>
          </a:p>
        </p:txBody>
      </p:sp>
      <p:sp>
        <p:nvSpPr>
          <p:cNvPr id="11" name="Shape 9"/>
          <p:cNvSpPr/>
          <p:nvPr/>
        </p:nvSpPr>
        <p:spPr>
          <a:xfrm>
            <a:off x="968693" y="5125760"/>
            <a:ext cx="555427" cy="555427"/>
          </a:xfrm>
          <a:prstGeom prst="roundRect">
            <a:avLst>
              <a:gd name="adj" fmla="val 18669"/>
            </a:avLst>
          </a:prstGeom>
          <a:solidFill>
            <a:srgbClr val="F0D4F7"/>
          </a:solidFill>
          <a:ln w="15240">
            <a:solidFill>
              <a:srgbClr val="D6BADD"/>
            </a:solidFill>
            <a:prstDash val="solid"/>
          </a:ln>
        </p:spPr>
      </p:sp>
      <p:sp>
        <p:nvSpPr>
          <p:cNvPr id="12" name="Text 10"/>
          <p:cNvSpPr/>
          <p:nvPr/>
        </p:nvSpPr>
        <p:spPr>
          <a:xfrm>
            <a:off x="1159193" y="5229225"/>
            <a:ext cx="174308" cy="348496"/>
          </a:xfrm>
          <a:prstGeom prst="rect">
            <a:avLst/>
          </a:prstGeom>
          <a:noFill/>
          <a:ln/>
        </p:spPr>
        <p:txBody>
          <a:bodyPr wrap="none" lIns="0" tIns="0" rIns="0" bIns="0" rtlCol="0" anchor="t"/>
          <a:lstStyle/>
          <a:p>
            <a:pPr algn="ctr" indent="0" marL="0">
              <a:lnSpc>
                <a:spcPts val="2700"/>
              </a:lnSpc>
              <a:buNone/>
            </a:pPr>
            <a:r>
              <a:rPr lang="en-US" sz="2700" spc="-55" kern="0" dirty="0">
                <a:solidFill>
                  <a:srgbClr val="272525"/>
                </a:solidFill>
                <a:latin typeface="Source Serif Pro" pitchFamily="34" charset="0"/>
                <a:ea typeface="Source Serif Pro" pitchFamily="34" charset="-122"/>
                <a:cs typeface="Source Serif Pro" pitchFamily="34" charset="-120"/>
              </a:rPr>
              <a:t>3</a:t>
            </a:r>
            <a:endParaRPr lang="en-US" sz="2700" dirty="0"/>
          </a:p>
        </p:txBody>
      </p:sp>
      <p:sp>
        <p:nvSpPr>
          <p:cNvPr id="13" name="Text 11"/>
          <p:cNvSpPr/>
          <p:nvPr/>
        </p:nvSpPr>
        <p:spPr>
          <a:xfrm>
            <a:off x="1770936" y="5125760"/>
            <a:ext cx="2904530" cy="363141"/>
          </a:xfrm>
          <a:prstGeom prst="rect">
            <a:avLst/>
          </a:prstGeom>
          <a:noFill/>
          <a:ln/>
        </p:spPr>
        <p:txBody>
          <a:bodyPr wrap="none" lIns="0" tIns="0" rIns="0" bIns="0" rtlCol="0" anchor="t"/>
          <a:lstStyle/>
          <a:p>
            <a:pPr indent="0" marL="0">
              <a:lnSpc>
                <a:spcPts val="2850"/>
              </a:lnSpc>
              <a:buNone/>
            </a:pPr>
            <a:r>
              <a:rPr lang="en-US" sz="2250" spc="-46" kern="0" dirty="0">
                <a:solidFill>
                  <a:srgbClr val="272525"/>
                </a:solidFill>
                <a:latin typeface="Source Serif Pro" pitchFamily="34" charset="0"/>
                <a:ea typeface="Source Serif Pro" pitchFamily="34" charset="-122"/>
                <a:cs typeface="Source Serif Pro" pitchFamily="34" charset="-120"/>
              </a:rPr>
              <a:t>Tattica Innovativa</a:t>
            </a:r>
            <a:endParaRPr lang="en-US" sz="2250" dirty="0"/>
          </a:p>
        </p:txBody>
      </p:sp>
      <p:sp>
        <p:nvSpPr>
          <p:cNvPr id="14" name="Text 12"/>
          <p:cNvSpPr/>
          <p:nvPr/>
        </p:nvSpPr>
        <p:spPr>
          <a:xfrm>
            <a:off x="1770936" y="5637014"/>
            <a:ext cx="5420797" cy="1580198"/>
          </a:xfrm>
          <a:prstGeom prst="rect">
            <a:avLst/>
          </a:prstGeom>
          <a:noFill/>
          <a:ln/>
        </p:spPr>
        <p:txBody>
          <a:bodyPr wrap="square" lIns="0" tIns="0" rIns="0" bIns="0" rtlCol="0" anchor="t"/>
          <a:lstStyle/>
          <a:p>
            <a:pPr indent="0" marL="0">
              <a:lnSpc>
                <a:spcPts val="3100"/>
              </a:lnSpc>
              <a:buNone/>
            </a:pPr>
            <a:r>
              <a:rPr lang="en-US" sz="1900" spc="-39" kern="0" dirty="0">
                <a:solidFill>
                  <a:srgbClr val="272525"/>
                </a:solidFill>
                <a:latin typeface="Source Sans Pro" pitchFamily="34" charset="0"/>
                <a:ea typeface="Source Sans Pro" pitchFamily="34" charset="-122"/>
                <a:cs typeface="Source Sans Pro" pitchFamily="34" charset="-120"/>
              </a:rPr>
              <a:t>Cromwell introduce nuove tattiche di cavalleria e enfatizza la disciplina e l'addestramento, dando ai parlamentari un vantaggio decisivo sul campo di battaglia.</a:t>
            </a:r>
            <a:endParaRPr lang="en-US" sz="1900" dirty="0"/>
          </a:p>
        </p:txBody>
      </p:sp>
      <p:sp>
        <p:nvSpPr>
          <p:cNvPr id="15" name="Shape 13"/>
          <p:cNvSpPr/>
          <p:nvPr/>
        </p:nvSpPr>
        <p:spPr>
          <a:xfrm>
            <a:off x="7438549" y="5125760"/>
            <a:ext cx="555427" cy="555427"/>
          </a:xfrm>
          <a:prstGeom prst="roundRect">
            <a:avLst>
              <a:gd name="adj" fmla="val 18669"/>
            </a:avLst>
          </a:prstGeom>
          <a:solidFill>
            <a:srgbClr val="F0D4F7"/>
          </a:solidFill>
          <a:ln w="15240">
            <a:solidFill>
              <a:srgbClr val="D6BADD"/>
            </a:solidFill>
            <a:prstDash val="solid"/>
          </a:ln>
        </p:spPr>
      </p:sp>
      <p:sp>
        <p:nvSpPr>
          <p:cNvPr id="16" name="Text 14"/>
          <p:cNvSpPr/>
          <p:nvPr/>
        </p:nvSpPr>
        <p:spPr>
          <a:xfrm>
            <a:off x="7629049" y="5229225"/>
            <a:ext cx="174308" cy="348496"/>
          </a:xfrm>
          <a:prstGeom prst="rect">
            <a:avLst/>
          </a:prstGeom>
          <a:noFill/>
          <a:ln/>
        </p:spPr>
        <p:txBody>
          <a:bodyPr wrap="none" lIns="0" tIns="0" rIns="0" bIns="0" rtlCol="0" anchor="t"/>
          <a:lstStyle/>
          <a:p>
            <a:pPr algn="ctr" indent="0" marL="0">
              <a:lnSpc>
                <a:spcPts val="2700"/>
              </a:lnSpc>
              <a:buNone/>
            </a:pPr>
            <a:r>
              <a:rPr lang="en-US" sz="2700" spc="-55" kern="0" dirty="0">
                <a:solidFill>
                  <a:srgbClr val="272525"/>
                </a:solidFill>
                <a:latin typeface="Source Serif Pro" pitchFamily="34" charset="0"/>
                <a:ea typeface="Source Serif Pro" pitchFamily="34" charset="-122"/>
                <a:cs typeface="Source Serif Pro" pitchFamily="34" charset="-120"/>
              </a:rPr>
              <a:t>4</a:t>
            </a:r>
            <a:endParaRPr lang="en-US" sz="2700" dirty="0"/>
          </a:p>
        </p:txBody>
      </p:sp>
      <p:sp>
        <p:nvSpPr>
          <p:cNvPr id="17" name="Text 15"/>
          <p:cNvSpPr/>
          <p:nvPr/>
        </p:nvSpPr>
        <p:spPr>
          <a:xfrm>
            <a:off x="8240792" y="5125760"/>
            <a:ext cx="2904530" cy="363141"/>
          </a:xfrm>
          <a:prstGeom prst="rect">
            <a:avLst/>
          </a:prstGeom>
          <a:noFill/>
          <a:ln/>
        </p:spPr>
        <p:txBody>
          <a:bodyPr wrap="none" lIns="0" tIns="0" rIns="0" bIns="0" rtlCol="0" anchor="t"/>
          <a:lstStyle/>
          <a:p>
            <a:pPr indent="0" marL="0">
              <a:lnSpc>
                <a:spcPts val="2850"/>
              </a:lnSpc>
              <a:buNone/>
            </a:pPr>
            <a:r>
              <a:rPr lang="en-US" sz="2250" spc="-46" kern="0" dirty="0">
                <a:solidFill>
                  <a:srgbClr val="272525"/>
                </a:solidFill>
                <a:latin typeface="Source Serif Pro" pitchFamily="34" charset="0"/>
                <a:ea typeface="Source Serif Pro" pitchFamily="34" charset="-122"/>
                <a:cs typeface="Source Serif Pro" pitchFamily="34" charset="-120"/>
              </a:rPr>
              <a:t>Ascesa Politica</a:t>
            </a:r>
            <a:endParaRPr lang="en-US" sz="2250" dirty="0"/>
          </a:p>
        </p:txBody>
      </p:sp>
      <p:sp>
        <p:nvSpPr>
          <p:cNvPr id="18" name="Text 16"/>
          <p:cNvSpPr/>
          <p:nvPr/>
        </p:nvSpPr>
        <p:spPr>
          <a:xfrm>
            <a:off x="8240792" y="5637014"/>
            <a:ext cx="5420797" cy="1580198"/>
          </a:xfrm>
          <a:prstGeom prst="rect">
            <a:avLst/>
          </a:prstGeom>
          <a:noFill/>
          <a:ln/>
        </p:spPr>
        <p:txBody>
          <a:bodyPr wrap="square" lIns="0" tIns="0" rIns="0" bIns="0" rtlCol="0" anchor="t"/>
          <a:lstStyle/>
          <a:p>
            <a:pPr indent="0" marL="0">
              <a:lnSpc>
                <a:spcPts val="3100"/>
              </a:lnSpc>
              <a:buNone/>
            </a:pPr>
            <a:r>
              <a:rPr lang="en-US" sz="1900" spc="-39" kern="0" dirty="0">
                <a:solidFill>
                  <a:srgbClr val="272525"/>
                </a:solidFill>
                <a:latin typeface="Source Sans Pro" pitchFamily="34" charset="0"/>
                <a:ea typeface="Source Sans Pro" pitchFamily="34" charset="-122"/>
                <a:cs typeface="Source Sans Pro" pitchFamily="34" charset="-120"/>
              </a:rPr>
              <a:t>Il successo militare di Cromwell lo porta a emergere come leader politico, gettando le basi per il suo futuro ruolo di Lord Protettore durante il periodo del Commonwealth.</a:t>
            </a:r>
            <a:endParaRPr lang="en-US" sz="1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968693" y="533400"/>
            <a:ext cx="5280065" cy="570428"/>
          </a:xfrm>
          <a:prstGeom prst="rect">
            <a:avLst/>
          </a:prstGeom>
          <a:noFill/>
          <a:ln/>
        </p:spPr>
        <p:txBody>
          <a:bodyPr wrap="none" lIns="0" tIns="0" rIns="0" bIns="0" rtlCol="0" anchor="t"/>
          <a:lstStyle/>
          <a:p>
            <a:pPr indent="0" marL="0">
              <a:lnSpc>
                <a:spcPts val="4450"/>
              </a:lnSpc>
              <a:buNone/>
            </a:pPr>
            <a:r>
              <a:rPr lang="en-US" sz="3550" spc="-72" kern="0" dirty="0">
                <a:solidFill>
                  <a:srgbClr val="000000"/>
                </a:solidFill>
                <a:latin typeface="Source Serif Pro" pitchFamily="34" charset="0"/>
                <a:ea typeface="Source Serif Pro" pitchFamily="34" charset="-122"/>
                <a:cs typeface="Source Serif Pro" pitchFamily="34" charset="-120"/>
              </a:rPr>
              <a:t>La Caduta della Monarchia</a:t>
            </a:r>
            <a:endParaRPr lang="en-US" sz="3550" dirty="0"/>
          </a:p>
        </p:txBody>
      </p:sp>
      <p:pic>
        <p:nvPicPr>
          <p:cNvPr id="3" name="Image 0" descr="preencoded.png">    </p:cNvPr>
          <p:cNvPicPr>
            <a:picLocks noChangeAspect="1"/>
          </p:cNvPicPr>
          <p:nvPr/>
        </p:nvPicPr>
        <p:blipFill>
          <a:blip r:embed="rId1"/>
          <a:stretch>
            <a:fillRect/>
          </a:stretch>
        </p:blipFill>
        <p:spPr>
          <a:xfrm>
            <a:off x="968693" y="1491734"/>
            <a:ext cx="969764" cy="1551742"/>
          </a:xfrm>
          <a:prstGeom prst="rect">
            <a:avLst/>
          </a:prstGeom>
        </p:spPr>
      </p:pic>
      <p:sp>
        <p:nvSpPr>
          <p:cNvPr id="4" name="Text 1"/>
          <p:cNvSpPr/>
          <p:nvPr/>
        </p:nvSpPr>
        <p:spPr>
          <a:xfrm>
            <a:off x="2229326" y="1685687"/>
            <a:ext cx="2281952" cy="285274"/>
          </a:xfrm>
          <a:prstGeom prst="rect">
            <a:avLst/>
          </a:prstGeom>
          <a:noFill/>
          <a:ln/>
        </p:spPr>
        <p:txBody>
          <a:bodyPr wrap="none" lIns="0" tIns="0" rIns="0" bIns="0" rtlCol="0" anchor="t"/>
          <a:lstStyle/>
          <a:p>
            <a:pPr algn="l" indent="0" marL="0">
              <a:lnSpc>
                <a:spcPts val="2200"/>
              </a:lnSpc>
              <a:buNone/>
            </a:pPr>
            <a:r>
              <a:rPr lang="en-US" sz="1750" spc="-36" kern="0" dirty="0">
                <a:solidFill>
                  <a:srgbClr val="272525"/>
                </a:solidFill>
                <a:latin typeface="Source Serif Pro" pitchFamily="34" charset="0"/>
                <a:ea typeface="Source Serif Pro" pitchFamily="34" charset="-122"/>
                <a:cs typeface="Source Serif Pro" pitchFamily="34" charset="-120"/>
              </a:rPr>
              <a:t>Cattura del Re</a:t>
            </a:r>
            <a:endParaRPr lang="en-US" sz="1750" dirty="0"/>
          </a:p>
        </p:txBody>
      </p:sp>
      <p:sp>
        <p:nvSpPr>
          <p:cNvPr id="5" name="Text 2"/>
          <p:cNvSpPr/>
          <p:nvPr/>
        </p:nvSpPr>
        <p:spPr>
          <a:xfrm>
            <a:off x="2229326" y="2087285"/>
            <a:ext cx="11432262" cy="620554"/>
          </a:xfrm>
          <a:prstGeom prst="rect">
            <a:avLst/>
          </a:prstGeom>
          <a:noFill/>
          <a:ln/>
        </p:spPr>
        <p:txBody>
          <a:bodyPr wrap="square" lIns="0" tIns="0" rIns="0" bIns="0" rtlCol="0" anchor="t"/>
          <a:lstStyle/>
          <a:p>
            <a:pPr algn="l" indent="0" marL="0">
              <a:lnSpc>
                <a:spcPts val="2400"/>
              </a:lnSpc>
              <a:buNone/>
            </a:pPr>
            <a:r>
              <a:rPr lang="en-US" sz="1500" spc="-31" kern="0" dirty="0">
                <a:solidFill>
                  <a:srgbClr val="272525"/>
                </a:solidFill>
                <a:latin typeface="Source Sans Pro" pitchFamily="34" charset="0"/>
                <a:ea typeface="Source Sans Pro" pitchFamily="34" charset="-122"/>
                <a:cs typeface="Source Sans Pro" pitchFamily="34" charset="-120"/>
              </a:rPr>
              <a:t>Nel 1647, Carlo I viene catturato dalle forze parlamentari dopo una serie di sconfitte militari. Nonostante la prigionia, il re continua a intrigare, cercando alleanze per rovesciare il Parlamento.</a:t>
            </a:r>
            <a:endParaRPr lang="en-US" sz="1500" dirty="0"/>
          </a:p>
        </p:txBody>
      </p:sp>
      <p:pic>
        <p:nvPicPr>
          <p:cNvPr id="6" name="Image 1" descr="preencoded.png">    </p:cNvPr>
          <p:cNvPicPr>
            <a:picLocks noChangeAspect="1"/>
          </p:cNvPicPr>
          <p:nvPr/>
        </p:nvPicPr>
        <p:blipFill>
          <a:blip r:embed="rId2"/>
          <a:stretch>
            <a:fillRect/>
          </a:stretch>
        </p:blipFill>
        <p:spPr>
          <a:xfrm>
            <a:off x="968693" y="3043476"/>
            <a:ext cx="969764" cy="1551742"/>
          </a:xfrm>
          <a:prstGeom prst="rect">
            <a:avLst/>
          </a:prstGeom>
        </p:spPr>
      </p:pic>
      <p:sp>
        <p:nvSpPr>
          <p:cNvPr id="7" name="Text 3"/>
          <p:cNvSpPr/>
          <p:nvPr/>
        </p:nvSpPr>
        <p:spPr>
          <a:xfrm>
            <a:off x="2229326" y="3237428"/>
            <a:ext cx="2281952" cy="285274"/>
          </a:xfrm>
          <a:prstGeom prst="rect">
            <a:avLst/>
          </a:prstGeom>
          <a:noFill/>
          <a:ln/>
        </p:spPr>
        <p:txBody>
          <a:bodyPr wrap="none" lIns="0" tIns="0" rIns="0" bIns="0" rtlCol="0" anchor="t"/>
          <a:lstStyle/>
          <a:p>
            <a:pPr algn="l" indent="0" marL="0">
              <a:lnSpc>
                <a:spcPts val="2200"/>
              </a:lnSpc>
              <a:buNone/>
            </a:pPr>
            <a:r>
              <a:rPr lang="en-US" sz="1750" spc="-36" kern="0" dirty="0">
                <a:solidFill>
                  <a:srgbClr val="272525"/>
                </a:solidFill>
                <a:latin typeface="Source Serif Pro" pitchFamily="34" charset="0"/>
                <a:ea typeface="Source Serif Pro" pitchFamily="34" charset="-122"/>
                <a:cs typeface="Source Serif Pro" pitchFamily="34" charset="-120"/>
              </a:rPr>
              <a:t>Il Processo</a:t>
            </a:r>
            <a:endParaRPr lang="en-US" sz="1750" dirty="0"/>
          </a:p>
        </p:txBody>
      </p:sp>
      <p:sp>
        <p:nvSpPr>
          <p:cNvPr id="8" name="Text 4"/>
          <p:cNvSpPr/>
          <p:nvPr/>
        </p:nvSpPr>
        <p:spPr>
          <a:xfrm>
            <a:off x="2229326" y="3639026"/>
            <a:ext cx="11432262" cy="620554"/>
          </a:xfrm>
          <a:prstGeom prst="rect">
            <a:avLst/>
          </a:prstGeom>
          <a:noFill/>
          <a:ln/>
        </p:spPr>
        <p:txBody>
          <a:bodyPr wrap="square" lIns="0" tIns="0" rIns="0" bIns="0" rtlCol="0" anchor="t"/>
          <a:lstStyle/>
          <a:p>
            <a:pPr algn="l" indent="0" marL="0">
              <a:lnSpc>
                <a:spcPts val="2400"/>
              </a:lnSpc>
              <a:buNone/>
            </a:pPr>
            <a:r>
              <a:rPr lang="en-US" sz="1500" spc="-31" kern="0" dirty="0">
                <a:solidFill>
                  <a:srgbClr val="272525"/>
                </a:solidFill>
                <a:latin typeface="Source Sans Pro" pitchFamily="34" charset="0"/>
                <a:ea typeface="Source Sans Pro" pitchFamily="34" charset="-122"/>
                <a:cs typeface="Source Sans Pro" pitchFamily="34" charset="-120"/>
              </a:rPr>
              <a:t>Nel gennaio 1649, Carlo I viene processato per alto tradimento contro il regno. Il processo, senza precedenti, si svolge davanti a una corte speciale istituita dal Parlamento, sfidando la nozione di immunità divina del monarca.</a:t>
            </a:r>
            <a:endParaRPr lang="en-US" sz="1500" dirty="0"/>
          </a:p>
        </p:txBody>
      </p:sp>
      <p:pic>
        <p:nvPicPr>
          <p:cNvPr id="9" name="Image 2" descr="preencoded.png">    </p:cNvPr>
          <p:cNvPicPr>
            <a:picLocks noChangeAspect="1"/>
          </p:cNvPicPr>
          <p:nvPr/>
        </p:nvPicPr>
        <p:blipFill>
          <a:blip r:embed="rId3"/>
          <a:stretch>
            <a:fillRect/>
          </a:stretch>
        </p:blipFill>
        <p:spPr>
          <a:xfrm>
            <a:off x="968693" y="4595217"/>
            <a:ext cx="969764" cy="1551742"/>
          </a:xfrm>
          <a:prstGeom prst="rect">
            <a:avLst/>
          </a:prstGeom>
        </p:spPr>
      </p:pic>
      <p:sp>
        <p:nvSpPr>
          <p:cNvPr id="10" name="Text 5"/>
          <p:cNvSpPr/>
          <p:nvPr/>
        </p:nvSpPr>
        <p:spPr>
          <a:xfrm>
            <a:off x="2229326" y="4789170"/>
            <a:ext cx="2281952" cy="285274"/>
          </a:xfrm>
          <a:prstGeom prst="rect">
            <a:avLst/>
          </a:prstGeom>
          <a:noFill/>
          <a:ln/>
        </p:spPr>
        <p:txBody>
          <a:bodyPr wrap="none" lIns="0" tIns="0" rIns="0" bIns="0" rtlCol="0" anchor="t"/>
          <a:lstStyle/>
          <a:p>
            <a:pPr algn="l" indent="0" marL="0">
              <a:lnSpc>
                <a:spcPts val="2200"/>
              </a:lnSpc>
              <a:buNone/>
            </a:pPr>
            <a:r>
              <a:rPr lang="en-US" sz="1750" spc="-36" kern="0" dirty="0">
                <a:solidFill>
                  <a:srgbClr val="272525"/>
                </a:solidFill>
                <a:latin typeface="Source Serif Pro" pitchFamily="34" charset="0"/>
                <a:ea typeface="Source Serif Pro" pitchFamily="34" charset="-122"/>
                <a:cs typeface="Source Serif Pro" pitchFamily="34" charset="-120"/>
              </a:rPr>
              <a:t>La Condanna</a:t>
            </a:r>
            <a:endParaRPr lang="en-US" sz="1750" dirty="0"/>
          </a:p>
        </p:txBody>
      </p:sp>
      <p:sp>
        <p:nvSpPr>
          <p:cNvPr id="11" name="Text 6"/>
          <p:cNvSpPr/>
          <p:nvPr/>
        </p:nvSpPr>
        <p:spPr>
          <a:xfrm>
            <a:off x="2229326" y="5190768"/>
            <a:ext cx="11432262" cy="620554"/>
          </a:xfrm>
          <a:prstGeom prst="rect">
            <a:avLst/>
          </a:prstGeom>
          <a:noFill/>
          <a:ln/>
        </p:spPr>
        <p:txBody>
          <a:bodyPr wrap="square" lIns="0" tIns="0" rIns="0" bIns="0" rtlCol="0" anchor="t"/>
          <a:lstStyle/>
          <a:p>
            <a:pPr algn="l" indent="0" marL="0">
              <a:lnSpc>
                <a:spcPts val="2400"/>
              </a:lnSpc>
              <a:buNone/>
            </a:pPr>
            <a:r>
              <a:rPr lang="en-US" sz="1500" spc="-31" kern="0" dirty="0">
                <a:solidFill>
                  <a:srgbClr val="272525"/>
                </a:solidFill>
                <a:latin typeface="Source Sans Pro" pitchFamily="34" charset="0"/>
                <a:ea typeface="Source Sans Pro" pitchFamily="34" charset="-122"/>
                <a:cs typeface="Source Sans Pro" pitchFamily="34" charset="-120"/>
              </a:rPr>
              <a:t>Il re viene dichiarato colpevole di aver fatto guerra al suo stesso popolo. La sentenza di morte viene emessa, segnando un momento rivoluzionario nella storia europea.</a:t>
            </a:r>
            <a:endParaRPr lang="en-US" sz="1500" dirty="0"/>
          </a:p>
        </p:txBody>
      </p:sp>
      <p:pic>
        <p:nvPicPr>
          <p:cNvPr id="12" name="Image 3" descr="preencoded.png">    </p:cNvPr>
          <p:cNvPicPr>
            <a:picLocks noChangeAspect="1"/>
          </p:cNvPicPr>
          <p:nvPr/>
        </p:nvPicPr>
        <p:blipFill>
          <a:blip r:embed="rId4"/>
          <a:stretch>
            <a:fillRect/>
          </a:stretch>
        </p:blipFill>
        <p:spPr>
          <a:xfrm>
            <a:off x="968693" y="6146959"/>
            <a:ext cx="969764" cy="1551742"/>
          </a:xfrm>
          <a:prstGeom prst="rect">
            <a:avLst/>
          </a:prstGeom>
        </p:spPr>
      </p:pic>
      <p:sp>
        <p:nvSpPr>
          <p:cNvPr id="13" name="Text 7"/>
          <p:cNvSpPr/>
          <p:nvPr/>
        </p:nvSpPr>
        <p:spPr>
          <a:xfrm>
            <a:off x="2229326" y="6340912"/>
            <a:ext cx="2281952" cy="285274"/>
          </a:xfrm>
          <a:prstGeom prst="rect">
            <a:avLst/>
          </a:prstGeom>
          <a:noFill/>
          <a:ln/>
        </p:spPr>
        <p:txBody>
          <a:bodyPr wrap="none" lIns="0" tIns="0" rIns="0" bIns="0" rtlCol="0" anchor="t"/>
          <a:lstStyle/>
          <a:p>
            <a:pPr algn="l" indent="0" marL="0">
              <a:lnSpc>
                <a:spcPts val="2200"/>
              </a:lnSpc>
              <a:buNone/>
            </a:pPr>
            <a:r>
              <a:rPr lang="en-US" sz="1750" spc="-36" kern="0" dirty="0">
                <a:solidFill>
                  <a:srgbClr val="272525"/>
                </a:solidFill>
                <a:latin typeface="Source Serif Pro" pitchFamily="34" charset="0"/>
                <a:ea typeface="Source Serif Pro" pitchFamily="34" charset="-122"/>
                <a:cs typeface="Source Serif Pro" pitchFamily="34" charset="-120"/>
              </a:rPr>
              <a:t>L'Esecuzione</a:t>
            </a:r>
            <a:endParaRPr lang="en-US" sz="1750" dirty="0"/>
          </a:p>
        </p:txBody>
      </p:sp>
      <p:sp>
        <p:nvSpPr>
          <p:cNvPr id="14" name="Text 8"/>
          <p:cNvSpPr/>
          <p:nvPr/>
        </p:nvSpPr>
        <p:spPr>
          <a:xfrm>
            <a:off x="2229326" y="6742509"/>
            <a:ext cx="11432262" cy="620554"/>
          </a:xfrm>
          <a:prstGeom prst="rect">
            <a:avLst/>
          </a:prstGeom>
          <a:noFill/>
          <a:ln/>
        </p:spPr>
        <p:txBody>
          <a:bodyPr wrap="square" lIns="0" tIns="0" rIns="0" bIns="0" rtlCol="0" anchor="t"/>
          <a:lstStyle/>
          <a:p>
            <a:pPr algn="l" indent="0" marL="0">
              <a:lnSpc>
                <a:spcPts val="2400"/>
              </a:lnSpc>
              <a:buNone/>
            </a:pPr>
            <a:r>
              <a:rPr lang="en-US" sz="1500" spc="-31" kern="0" dirty="0">
                <a:solidFill>
                  <a:srgbClr val="272525"/>
                </a:solidFill>
                <a:latin typeface="Source Sans Pro" pitchFamily="34" charset="0"/>
                <a:ea typeface="Source Sans Pro" pitchFamily="34" charset="-122"/>
                <a:cs typeface="Source Sans Pro" pitchFamily="34" charset="-120"/>
              </a:rPr>
              <a:t>Il 30 gennaio 1649, Carlo I viene decapitato a Whitehall. La sua esecuzione simboleggia la fine dell'assolutismo monarchico in Inghilterra e l'inizio di una nuova era politica.</a:t>
            </a:r>
            <a:endParaRPr lang="en-US"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00802" y="1261586"/>
            <a:ext cx="6946344" cy="588883"/>
          </a:xfrm>
          <a:prstGeom prst="rect">
            <a:avLst/>
          </a:prstGeom>
          <a:noFill/>
          <a:ln/>
        </p:spPr>
        <p:txBody>
          <a:bodyPr wrap="none" lIns="0" tIns="0" rIns="0" bIns="0" rtlCol="0" anchor="t"/>
          <a:lstStyle/>
          <a:p>
            <a:pPr indent="0" marL="0">
              <a:lnSpc>
                <a:spcPts val="4600"/>
              </a:lnSpc>
              <a:buNone/>
            </a:pPr>
            <a:r>
              <a:rPr lang="en-US" sz="3700" spc="-74" kern="0" dirty="0">
                <a:solidFill>
                  <a:srgbClr val="000000"/>
                </a:solidFill>
                <a:latin typeface="Source Serif Pro" pitchFamily="34" charset="0"/>
                <a:ea typeface="Source Serif Pro" pitchFamily="34" charset="-122"/>
                <a:cs typeface="Source Serif Pro" pitchFamily="34" charset="-120"/>
              </a:rPr>
              <a:t>Il Commonwealth e il Protettorato</a:t>
            </a:r>
            <a:endParaRPr lang="en-US" sz="3700" dirty="0"/>
          </a:p>
        </p:txBody>
      </p:sp>
      <p:sp>
        <p:nvSpPr>
          <p:cNvPr id="4" name="Shape 1"/>
          <p:cNvSpPr/>
          <p:nvPr/>
        </p:nvSpPr>
        <p:spPr>
          <a:xfrm>
            <a:off x="700802" y="2150745"/>
            <a:ext cx="7742396" cy="4817150"/>
          </a:xfrm>
          <a:prstGeom prst="roundRect">
            <a:avLst>
              <a:gd name="adj" fmla="val 1746"/>
            </a:avLst>
          </a:prstGeom>
          <a:noFill/>
          <a:ln w="7620">
            <a:solidFill>
              <a:srgbClr val="000000">
                <a:alpha val="8000"/>
              </a:srgbClr>
            </a:solidFill>
            <a:prstDash val="solid"/>
          </a:ln>
        </p:spPr>
      </p:sp>
      <p:sp>
        <p:nvSpPr>
          <p:cNvPr id="5" name="Shape 2"/>
          <p:cNvSpPr/>
          <p:nvPr/>
        </p:nvSpPr>
        <p:spPr>
          <a:xfrm>
            <a:off x="708422" y="2158365"/>
            <a:ext cx="7727156" cy="575905"/>
          </a:xfrm>
          <a:prstGeom prst="rect">
            <a:avLst/>
          </a:prstGeom>
          <a:solidFill>
            <a:srgbClr val="FFFFFF">
              <a:alpha val="4000"/>
            </a:srgbClr>
          </a:solidFill>
          <a:ln/>
        </p:spPr>
      </p:sp>
      <p:sp>
        <p:nvSpPr>
          <p:cNvPr id="6" name="Text 3"/>
          <p:cNvSpPr/>
          <p:nvPr/>
        </p:nvSpPr>
        <p:spPr>
          <a:xfrm>
            <a:off x="908685" y="2286119"/>
            <a:ext cx="2172057" cy="320397"/>
          </a:xfrm>
          <a:prstGeom prst="rect">
            <a:avLst/>
          </a:prstGeom>
          <a:noFill/>
          <a:ln/>
        </p:spPr>
        <p:txBody>
          <a:bodyPr wrap="none" lIns="0" tIns="0" rIns="0" bIns="0" rtlCol="0" anchor="t"/>
          <a:lstStyle/>
          <a:p>
            <a:pPr indent="0" marL="0">
              <a:lnSpc>
                <a:spcPts val="2500"/>
              </a:lnSpc>
              <a:buNone/>
            </a:pPr>
            <a:r>
              <a:rPr lang="en-US" sz="1550" spc="-32" kern="0" dirty="0">
                <a:solidFill>
                  <a:srgbClr val="272525"/>
                </a:solidFill>
                <a:latin typeface="Source Sans Pro" pitchFamily="34" charset="0"/>
                <a:ea typeface="Source Sans Pro" pitchFamily="34" charset="-122"/>
                <a:cs typeface="Source Sans Pro" pitchFamily="34" charset="-120"/>
              </a:rPr>
              <a:t>Periodo</a:t>
            </a:r>
            <a:endParaRPr lang="en-US" sz="1550" dirty="0"/>
          </a:p>
        </p:txBody>
      </p:sp>
      <p:sp>
        <p:nvSpPr>
          <p:cNvPr id="7" name="Text 4"/>
          <p:cNvSpPr/>
          <p:nvPr/>
        </p:nvSpPr>
        <p:spPr>
          <a:xfrm>
            <a:off x="3488650" y="2286119"/>
            <a:ext cx="2279571" cy="320397"/>
          </a:xfrm>
          <a:prstGeom prst="rect">
            <a:avLst/>
          </a:prstGeom>
          <a:noFill/>
          <a:ln/>
        </p:spPr>
        <p:txBody>
          <a:bodyPr wrap="none" lIns="0" tIns="0" rIns="0" bIns="0" rtlCol="0" anchor="t"/>
          <a:lstStyle/>
          <a:p>
            <a:pPr indent="0" marL="0">
              <a:lnSpc>
                <a:spcPts val="2500"/>
              </a:lnSpc>
              <a:buNone/>
            </a:pPr>
            <a:r>
              <a:rPr lang="en-US" sz="1550" spc="-32" kern="0" dirty="0">
                <a:solidFill>
                  <a:srgbClr val="272525"/>
                </a:solidFill>
                <a:latin typeface="Source Sans Pro" pitchFamily="34" charset="0"/>
                <a:ea typeface="Source Sans Pro" pitchFamily="34" charset="-122"/>
                <a:cs typeface="Source Sans Pro" pitchFamily="34" charset="-120"/>
              </a:rPr>
              <a:t>Governo</a:t>
            </a:r>
            <a:endParaRPr lang="en-US" sz="1550" dirty="0"/>
          </a:p>
        </p:txBody>
      </p:sp>
      <p:sp>
        <p:nvSpPr>
          <p:cNvPr id="8" name="Text 5"/>
          <p:cNvSpPr/>
          <p:nvPr/>
        </p:nvSpPr>
        <p:spPr>
          <a:xfrm>
            <a:off x="6176129" y="2286119"/>
            <a:ext cx="2059305" cy="320397"/>
          </a:xfrm>
          <a:prstGeom prst="rect">
            <a:avLst/>
          </a:prstGeom>
          <a:noFill/>
          <a:ln/>
        </p:spPr>
        <p:txBody>
          <a:bodyPr wrap="none" lIns="0" tIns="0" rIns="0" bIns="0" rtlCol="0" anchor="t"/>
          <a:lstStyle/>
          <a:p>
            <a:pPr indent="0" marL="0">
              <a:lnSpc>
                <a:spcPts val="2500"/>
              </a:lnSpc>
              <a:buNone/>
            </a:pPr>
            <a:r>
              <a:rPr lang="en-US" sz="1550" spc="-32" kern="0" dirty="0">
                <a:solidFill>
                  <a:srgbClr val="272525"/>
                </a:solidFill>
                <a:latin typeface="Source Sans Pro" pitchFamily="34" charset="0"/>
                <a:ea typeface="Source Sans Pro" pitchFamily="34" charset="-122"/>
                <a:cs typeface="Source Sans Pro" pitchFamily="34" charset="-120"/>
              </a:rPr>
              <a:t>Caratteristiche Principali</a:t>
            </a:r>
            <a:endParaRPr lang="en-US" sz="1550" dirty="0"/>
          </a:p>
        </p:txBody>
      </p:sp>
      <p:sp>
        <p:nvSpPr>
          <p:cNvPr id="9" name="Shape 6"/>
          <p:cNvSpPr/>
          <p:nvPr/>
        </p:nvSpPr>
        <p:spPr>
          <a:xfrm>
            <a:off x="708422" y="2734270"/>
            <a:ext cx="7727156" cy="1216700"/>
          </a:xfrm>
          <a:prstGeom prst="rect">
            <a:avLst/>
          </a:prstGeom>
          <a:solidFill>
            <a:srgbClr val="000000">
              <a:alpha val="4000"/>
            </a:srgbClr>
          </a:solidFill>
          <a:ln/>
        </p:spPr>
      </p:sp>
      <p:sp>
        <p:nvSpPr>
          <p:cNvPr id="10" name="Text 7"/>
          <p:cNvSpPr/>
          <p:nvPr/>
        </p:nvSpPr>
        <p:spPr>
          <a:xfrm>
            <a:off x="908685" y="2862024"/>
            <a:ext cx="2172057" cy="320397"/>
          </a:xfrm>
          <a:prstGeom prst="rect">
            <a:avLst/>
          </a:prstGeom>
          <a:noFill/>
          <a:ln/>
        </p:spPr>
        <p:txBody>
          <a:bodyPr wrap="none" lIns="0" tIns="0" rIns="0" bIns="0" rtlCol="0" anchor="t"/>
          <a:lstStyle/>
          <a:p>
            <a:pPr indent="0" marL="0">
              <a:lnSpc>
                <a:spcPts val="2500"/>
              </a:lnSpc>
              <a:buNone/>
            </a:pPr>
            <a:r>
              <a:rPr lang="en-US" sz="1550" spc="-32" kern="0" dirty="0">
                <a:solidFill>
                  <a:srgbClr val="272525"/>
                </a:solidFill>
                <a:latin typeface="Source Sans Pro" pitchFamily="34" charset="0"/>
                <a:ea typeface="Source Sans Pro" pitchFamily="34" charset="-122"/>
                <a:cs typeface="Source Sans Pro" pitchFamily="34" charset="-120"/>
              </a:rPr>
              <a:t>1649-1653</a:t>
            </a:r>
            <a:endParaRPr lang="en-US" sz="1550" dirty="0"/>
          </a:p>
        </p:txBody>
      </p:sp>
      <p:sp>
        <p:nvSpPr>
          <p:cNvPr id="11" name="Text 8"/>
          <p:cNvSpPr/>
          <p:nvPr/>
        </p:nvSpPr>
        <p:spPr>
          <a:xfrm>
            <a:off x="3488650" y="2862024"/>
            <a:ext cx="2279571" cy="320397"/>
          </a:xfrm>
          <a:prstGeom prst="rect">
            <a:avLst/>
          </a:prstGeom>
          <a:noFill/>
          <a:ln/>
        </p:spPr>
        <p:txBody>
          <a:bodyPr wrap="none" lIns="0" tIns="0" rIns="0" bIns="0" rtlCol="0" anchor="t"/>
          <a:lstStyle/>
          <a:p>
            <a:pPr indent="0" marL="0">
              <a:lnSpc>
                <a:spcPts val="2500"/>
              </a:lnSpc>
              <a:buNone/>
            </a:pPr>
            <a:r>
              <a:rPr lang="en-US" sz="1550" spc="-32" kern="0" dirty="0">
                <a:solidFill>
                  <a:srgbClr val="272525"/>
                </a:solidFill>
                <a:latin typeface="Source Sans Pro" pitchFamily="34" charset="0"/>
                <a:ea typeface="Source Sans Pro" pitchFamily="34" charset="-122"/>
                <a:cs typeface="Source Sans Pro" pitchFamily="34" charset="-120"/>
              </a:rPr>
              <a:t>Commonwealth</a:t>
            </a:r>
            <a:endParaRPr lang="en-US" sz="1550" dirty="0"/>
          </a:p>
        </p:txBody>
      </p:sp>
      <p:sp>
        <p:nvSpPr>
          <p:cNvPr id="12" name="Text 9"/>
          <p:cNvSpPr/>
          <p:nvPr/>
        </p:nvSpPr>
        <p:spPr>
          <a:xfrm>
            <a:off x="6176129" y="2862024"/>
            <a:ext cx="2059305" cy="961192"/>
          </a:xfrm>
          <a:prstGeom prst="rect">
            <a:avLst/>
          </a:prstGeom>
          <a:noFill/>
          <a:ln/>
        </p:spPr>
        <p:txBody>
          <a:bodyPr wrap="square" lIns="0" tIns="0" rIns="0" bIns="0" rtlCol="0" anchor="t"/>
          <a:lstStyle/>
          <a:p>
            <a:pPr indent="0" marL="0">
              <a:lnSpc>
                <a:spcPts val="2500"/>
              </a:lnSpc>
              <a:buNone/>
            </a:pPr>
            <a:r>
              <a:rPr lang="en-US" sz="1550" spc="-32" kern="0" dirty="0">
                <a:solidFill>
                  <a:srgbClr val="272525"/>
                </a:solidFill>
                <a:latin typeface="Source Sans Pro" pitchFamily="34" charset="0"/>
                <a:ea typeface="Source Sans Pro" pitchFamily="34" charset="-122"/>
                <a:cs typeface="Source Sans Pro" pitchFamily="34" charset="-120"/>
              </a:rPr>
              <a:t>Repubblica, abolizione della monarchia e della Camera dei Lord</a:t>
            </a:r>
            <a:endParaRPr lang="en-US" sz="1550" dirty="0"/>
          </a:p>
        </p:txBody>
      </p:sp>
      <p:sp>
        <p:nvSpPr>
          <p:cNvPr id="13" name="Shape 10"/>
          <p:cNvSpPr/>
          <p:nvPr/>
        </p:nvSpPr>
        <p:spPr>
          <a:xfrm>
            <a:off x="708422" y="3950970"/>
            <a:ext cx="7727156" cy="896303"/>
          </a:xfrm>
          <a:prstGeom prst="rect">
            <a:avLst/>
          </a:prstGeom>
          <a:solidFill>
            <a:srgbClr val="FFFFFF">
              <a:alpha val="4000"/>
            </a:srgbClr>
          </a:solidFill>
          <a:ln/>
        </p:spPr>
      </p:sp>
      <p:sp>
        <p:nvSpPr>
          <p:cNvPr id="14" name="Text 11"/>
          <p:cNvSpPr/>
          <p:nvPr/>
        </p:nvSpPr>
        <p:spPr>
          <a:xfrm>
            <a:off x="908685" y="4078724"/>
            <a:ext cx="2172057" cy="320397"/>
          </a:xfrm>
          <a:prstGeom prst="rect">
            <a:avLst/>
          </a:prstGeom>
          <a:noFill/>
          <a:ln/>
        </p:spPr>
        <p:txBody>
          <a:bodyPr wrap="none" lIns="0" tIns="0" rIns="0" bIns="0" rtlCol="0" anchor="t"/>
          <a:lstStyle/>
          <a:p>
            <a:pPr indent="0" marL="0">
              <a:lnSpc>
                <a:spcPts val="2500"/>
              </a:lnSpc>
              <a:buNone/>
            </a:pPr>
            <a:r>
              <a:rPr lang="en-US" sz="1550" spc="-32" kern="0" dirty="0">
                <a:solidFill>
                  <a:srgbClr val="272525"/>
                </a:solidFill>
                <a:latin typeface="Source Sans Pro" pitchFamily="34" charset="0"/>
                <a:ea typeface="Source Sans Pro" pitchFamily="34" charset="-122"/>
                <a:cs typeface="Source Sans Pro" pitchFamily="34" charset="-120"/>
              </a:rPr>
              <a:t>1653-1658</a:t>
            </a:r>
            <a:endParaRPr lang="en-US" sz="1550" dirty="0"/>
          </a:p>
        </p:txBody>
      </p:sp>
      <p:sp>
        <p:nvSpPr>
          <p:cNvPr id="15" name="Text 12"/>
          <p:cNvSpPr/>
          <p:nvPr/>
        </p:nvSpPr>
        <p:spPr>
          <a:xfrm>
            <a:off x="3488650" y="4078724"/>
            <a:ext cx="2279571" cy="320397"/>
          </a:xfrm>
          <a:prstGeom prst="rect">
            <a:avLst/>
          </a:prstGeom>
          <a:noFill/>
          <a:ln/>
        </p:spPr>
        <p:txBody>
          <a:bodyPr wrap="none" lIns="0" tIns="0" rIns="0" bIns="0" rtlCol="0" anchor="t"/>
          <a:lstStyle/>
          <a:p>
            <a:pPr indent="0" marL="0">
              <a:lnSpc>
                <a:spcPts val="2500"/>
              </a:lnSpc>
              <a:buNone/>
            </a:pPr>
            <a:r>
              <a:rPr lang="en-US" sz="1550" spc="-32" kern="0" dirty="0">
                <a:solidFill>
                  <a:srgbClr val="272525"/>
                </a:solidFill>
                <a:latin typeface="Source Sans Pro" pitchFamily="34" charset="0"/>
                <a:ea typeface="Source Sans Pro" pitchFamily="34" charset="-122"/>
                <a:cs typeface="Source Sans Pro" pitchFamily="34" charset="-120"/>
              </a:rPr>
              <a:t>Protettorato di Cromwell</a:t>
            </a:r>
            <a:endParaRPr lang="en-US" sz="1550" dirty="0"/>
          </a:p>
        </p:txBody>
      </p:sp>
      <p:sp>
        <p:nvSpPr>
          <p:cNvPr id="16" name="Text 13"/>
          <p:cNvSpPr/>
          <p:nvPr/>
        </p:nvSpPr>
        <p:spPr>
          <a:xfrm>
            <a:off x="6176129" y="4078724"/>
            <a:ext cx="2059305" cy="640794"/>
          </a:xfrm>
          <a:prstGeom prst="rect">
            <a:avLst/>
          </a:prstGeom>
          <a:noFill/>
          <a:ln/>
        </p:spPr>
        <p:txBody>
          <a:bodyPr wrap="square" lIns="0" tIns="0" rIns="0" bIns="0" rtlCol="0" anchor="t"/>
          <a:lstStyle/>
          <a:p>
            <a:pPr indent="0" marL="0">
              <a:lnSpc>
                <a:spcPts val="2500"/>
              </a:lnSpc>
              <a:buNone/>
            </a:pPr>
            <a:r>
              <a:rPr lang="en-US" sz="1550" spc="-32" kern="0" dirty="0">
                <a:solidFill>
                  <a:srgbClr val="272525"/>
                </a:solidFill>
                <a:latin typeface="Source Sans Pro" pitchFamily="34" charset="0"/>
                <a:ea typeface="Source Sans Pro" pitchFamily="34" charset="-122"/>
                <a:cs typeface="Source Sans Pro" pitchFamily="34" charset="-120"/>
              </a:rPr>
              <a:t>Governo semi-autoritario, politiche puritane rigide</a:t>
            </a:r>
            <a:endParaRPr lang="en-US" sz="1550" dirty="0"/>
          </a:p>
        </p:txBody>
      </p:sp>
      <p:sp>
        <p:nvSpPr>
          <p:cNvPr id="17" name="Shape 14"/>
          <p:cNvSpPr/>
          <p:nvPr/>
        </p:nvSpPr>
        <p:spPr>
          <a:xfrm>
            <a:off x="708422" y="4847273"/>
            <a:ext cx="7727156" cy="1216700"/>
          </a:xfrm>
          <a:prstGeom prst="rect">
            <a:avLst/>
          </a:prstGeom>
          <a:solidFill>
            <a:srgbClr val="000000">
              <a:alpha val="4000"/>
            </a:srgbClr>
          </a:solidFill>
          <a:ln/>
        </p:spPr>
      </p:sp>
      <p:sp>
        <p:nvSpPr>
          <p:cNvPr id="18" name="Text 15"/>
          <p:cNvSpPr/>
          <p:nvPr/>
        </p:nvSpPr>
        <p:spPr>
          <a:xfrm>
            <a:off x="908685" y="4975027"/>
            <a:ext cx="2172057" cy="320397"/>
          </a:xfrm>
          <a:prstGeom prst="rect">
            <a:avLst/>
          </a:prstGeom>
          <a:noFill/>
          <a:ln/>
        </p:spPr>
        <p:txBody>
          <a:bodyPr wrap="none" lIns="0" tIns="0" rIns="0" bIns="0" rtlCol="0" anchor="t"/>
          <a:lstStyle/>
          <a:p>
            <a:pPr indent="0" marL="0">
              <a:lnSpc>
                <a:spcPts val="2500"/>
              </a:lnSpc>
              <a:buNone/>
            </a:pPr>
            <a:r>
              <a:rPr lang="en-US" sz="1550" spc="-32" kern="0" dirty="0">
                <a:solidFill>
                  <a:srgbClr val="272525"/>
                </a:solidFill>
                <a:latin typeface="Source Sans Pro" pitchFamily="34" charset="0"/>
                <a:ea typeface="Source Sans Pro" pitchFamily="34" charset="-122"/>
                <a:cs typeface="Source Sans Pro" pitchFamily="34" charset="-120"/>
              </a:rPr>
              <a:t>1658-1659</a:t>
            </a:r>
            <a:endParaRPr lang="en-US" sz="1550" dirty="0"/>
          </a:p>
        </p:txBody>
      </p:sp>
      <p:sp>
        <p:nvSpPr>
          <p:cNvPr id="19" name="Text 16"/>
          <p:cNvSpPr/>
          <p:nvPr/>
        </p:nvSpPr>
        <p:spPr>
          <a:xfrm>
            <a:off x="3488650" y="4975027"/>
            <a:ext cx="2279571" cy="640794"/>
          </a:xfrm>
          <a:prstGeom prst="rect">
            <a:avLst/>
          </a:prstGeom>
          <a:noFill/>
          <a:ln/>
        </p:spPr>
        <p:txBody>
          <a:bodyPr wrap="square" lIns="0" tIns="0" rIns="0" bIns="0" rtlCol="0" anchor="t"/>
          <a:lstStyle/>
          <a:p>
            <a:pPr indent="0" marL="0">
              <a:lnSpc>
                <a:spcPts val="2500"/>
              </a:lnSpc>
              <a:buNone/>
            </a:pPr>
            <a:r>
              <a:rPr lang="en-US" sz="1550" spc="-32" kern="0" dirty="0">
                <a:solidFill>
                  <a:srgbClr val="272525"/>
                </a:solidFill>
                <a:latin typeface="Source Sans Pro" pitchFamily="34" charset="0"/>
                <a:ea typeface="Source Sans Pro" pitchFamily="34" charset="-122"/>
                <a:cs typeface="Source Sans Pro" pitchFamily="34" charset="-120"/>
              </a:rPr>
              <a:t>Protettorato di Richard Cromwell</a:t>
            </a:r>
            <a:endParaRPr lang="en-US" sz="1550" dirty="0"/>
          </a:p>
        </p:txBody>
      </p:sp>
      <p:sp>
        <p:nvSpPr>
          <p:cNvPr id="20" name="Text 17"/>
          <p:cNvSpPr/>
          <p:nvPr/>
        </p:nvSpPr>
        <p:spPr>
          <a:xfrm>
            <a:off x="6176129" y="4975027"/>
            <a:ext cx="2059305" cy="961192"/>
          </a:xfrm>
          <a:prstGeom prst="rect">
            <a:avLst/>
          </a:prstGeom>
          <a:noFill/>
          <a:ln/>
        </p:spPr>
        <p:txBody>
          <a:bodyPr wrap="square" lIns="0" tIns="0" rIns="0" bIns="0" rtlCol="0" anchor="t"/>
          <a:lstStyle/>
          <a:p>
            <a:pPr indent="0" marL="0">
              <a:lnSpc>
                <a:spcPts val="2500"/>
              </a:lnSpc>
              <a:buNone/>
            </a:pPr>
            <a:r>
              <a:rPr lang="en-US" sz="1550" spc="-32" kern="0" dirty="0">
                <a:solidFill>
                  <a:srgbClr val="272525"/>
                </a:solidFill>
                <a:latin typeface="Source Sans Pro" pitchFamily="34" charset="0"/>
                <a:ea typeface="Source Sans Pro" pitchFamily="34" charset="-122"/>
                <a:cs typeface="Source Sans Pro" pitchFamily="34" charset="-120"/>
              </a:rPr>
              <a:t>Breve e instabile, crescente desiderio di restaurazione</a:t>
            </a:r>
            <a:endParaRPr lang="en-US" sz="1550" dirty="0"/>
          </a:p>
        </p:txBody>
      </p:sp>
      <p:sp>
        <p:nvSpPr>
          <p:cNvPr id="21" name="Shape 18"/>
          <p:cNvSpPr/>
          <p:nvPr/>
        </p:nvSpPr>
        <p:spPr>
          <a:xfrm>
            <a:off x="708422" y="6063972"/>
            <a:ext cx="7727156" cy="896303"/>
          </a:xfrm>
          <a:prstGeom prst="rect">
            <a:avLst/>
          </a:prstGeom>
          <a:solidFill>
            <a:srgbClr val="FFFFFF">
              <a:alpha val="4000"/>
            </a:srgbClr>
          </a:solidFill>
          <a:ln/>
        </p:spPr>
      </p:sp>
      <p:sp>
        <p:nvSpPr>
          <p:cNvPr id="22" name="Text 19"/>
          <p:cNvSpPr/>
          <p:nvPr/>
        </p:nvSpPr>
        <p:spPr>
          <a:xfrm>
            <a:off x="908685" y="6191726"/>
            <a:ext cx="2172057" cy="320397"/>
          </a:xfrm>
          <a:prstGeom prst="rect">
            <a:avLst/>
          </a:prstGeom>
          <a:noFill/>
          <a:ln/>
        </p:spPr>
        <p:txBody>
          <a:bodyPr wrap="none" lIns="0" tIns="0" rIns="0" bIns="0" rtlCol="0" anchor="t"/>
          <a:lstStyle/>
          <a:p>
            <a:pPr indent="0" marL="0">
              <a:lnSpc>
                <a:spcPts val="2500"/>
              </a:lnSpc>
              <a:buNone/>
            </a:pPr>
            <a:r>
              <a:rPr lang="en-US" sz="1550" spc="-32" kern="0" dirty="0">
                <a:solidFill>
                  <a:srgbClr val="272525"/>
                </a:solidFill>
                <a:latin typeface="Source Sans Pro" pitchFamily="34" charset="0"/>
                <a:ea typeface="Source Sans Pro" pitchFamily="34" charset="-122"/>
                <a:cs typeface="Source Sans Pro" pitchFamily="34" charset="-120"/>
              </a:rPr>
              <a:t>1660</a:t>
            </a:r>
            <a:endParaRPr lang="en-US" sz="1550" dirty="0"/>
          </a:p>
        </p:txBody>
      </p:sp>
      <p:sp>
        <p:nvSpPr>
          <p:cNvPr id="23" name="Text 20"/>
          <p:cNvSpPr/>
          <p:nvPr/>
        </p:nvSpPr>
        <p:spPr>
          <a:xfrm>
            <a:off x="3488650" y="6191726"/>
            <a:ext cx="2279571" cy="640794"/>
          </a:xfrm>
          <a:prstGeom prst="rect">
            <a:avLst/>
          </a:prstGeom>
          <a:noFill/>
          <a:ln/>
        </p:spPr>
        <p:txBody>
          <a:bodyPr wrap="square" lIns="0" tIns="0" rIns="0" bIns="0" rtlCol="0" anchor="t"/>
          <a:lstStyle/>
          <a:p>
            <a:pPr indent="0" marL="0">
              <a:lnSpc>
                <a:spcPts val="2500"/>
              </a:lnSpc>
              <a:buNone/>
            </a:pPr>
            <a:r>
              <a:rPr lang="en-US" sz="1550" spc="-32" kern="0" dirty="0">
                <a:solidFill>
                  <a:srgbClr val="272525"/>
                </a:solidFill>
                <a:latin typeface="Source Sans Pro" pitchFamily="34" charset="0"/>
                <a:ea typeface="Source Sans Pro" pitchFamily="34" charset="-122"/>
                <a:cs typeface="Source Sans Pro" pitchFamily="34" charset="-120"/>
              </a:rPr>
              <a:t>Restaurazione della Monarchia</a:t>
            </a:r>
            <a:endParaRPr lang="en-US" sz="1550" dirty="0"/>
          </a:p>
        </p:txBody>
      </p:sp>
      <p:sp>
        <p:nvSpPr>
          <p:cNvPr id="24" name="Text 21"/>
          <p:cNvSpPr/>
          <p:nvPr/>
        </p:nvSpPr>
        <p:spPr>
          <a:xfrm>
            <a:off x="6176129" y="6191726"/>
            <a:ext cx="2059305" cy="640794"/>
          </a:xfrm>
          <a:prstGeom prst="rect">
            <a:avLst/>
          </a:prstGeom>
          <a:noFill/>
          <a:ln/>
        </p:spPr>
        <p:txBody>
          <a:bodyPr wrap="square" lIns="0" tIns="0" rIns="0" bIns="0" rtlCol="0" anchor="t"/>
          <a:lstStyle/>
          <a:p>
            <a:pPr indent="0" marL="0">
              <a:lnSpc>
                <a:spcPts val="2500"/>
              </a:lnSpc>
              <a:buNone/>
            </a:pPr>
            <a:r>
              <a:rPr lang="en-US" sz="1550" spc="-32" kern="0" dirty="0">
                <a:solidFill>
                  <a:srgbClr val="272525"/>
                </a:solidFill>
                <a:latin typeface="Source Sans Pro" pitchFamily="34" charset="0"/>
                <a:ea typeface="Source Sans Pro" pitchFamily="34" charset="-122"/>
                <a:cs typeface="Source Sans Pro" pitchFamily="34" charset="-120"/>
              </a:rPr>
              <a:t>Ritorno di Carlo II, fine del periodo rivoluzionario</a:t>
            </a:r>
            <a:endParaRPr lang="en-US" sz="1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968693" y="1039535"/>
            <a:ext cx="8627507" cy="726043"/>
          </a:xfrm>
          <a:prstGeom prst="rect">
            <a:avLst/>
          </a:prstGeom>
          <a:noFill/>
          <a:ln/>
        </p:spPr>
        <p:txBody>
          <a:bodyPr wrap="none" lIns="0" tIns="0" rIns="0" bIns="0" rtlCol="0" anchor="t"/>
          <a:lstStyle/>
          <a:p>
            <a:pPr indent="0" marL="0">
              <a:lnSpc>
                <a:spcPts val="5700"/>
              </a:lnSpc>
              <a:buNone/>
            </a:pPr>
            <a:r>
              <a:rPr lang="en-US" sz="4550" spc="-91" kern="0" dirty="0">
                <a:solidFill>
                  <a:srgbClr val="000000"/>
                </a:solidFill>
                <a:latin typeface="Source Serif Pro" pitchFamily="34" charset="0"/>
                <a:ea typeface="Source Serif Pro" pitchFamily="34" charset="-122"/>
                <a:cs typeface="Source Serif Pro" pitchFamily="34" charset="-120"/>
              </a:rPr>
              <a:t>L'Impatto sulla Società e la Cultura</a:t>
            </a:r>
            <a:endParaRPr lang="en-US" sz="4550" dirty="0"/>
          </a:p>
        </p:txBody>
      </p:sp>
      <p:pic>
        <p:nvPicPr>
          <p:cNvPr id="3" name="Image 0" descr="preencoded.png">    </p:cNvPr>
          <p:cNvPicPr>
            <a:picLocks noChangeAspect="1"/>
          </p:cNvPicPr>
          <p:nvPr/>
        </p:nvPicPr>
        <p:blipFill>
          <a:blip r:embed="rId1"/>
          <a:stretch>
            <a:fillRect/>
          </a:stretch>
        </p:blipFill>
        <p:spPr>
          <a:xfrm>
            <a:off x="968693" y="2259330"/>
            <a:ext cx="617220" cy="617220"/>
          </a:xfrm>
          <a:prstGeom prst="rect">
            <a:avLst/>
          </a:prstGeom>
        </p:spPr>
      </p:pic>
      <p:sp>
        <p:nvSpPr>
          <p:cNvPr id="4" name="Text 1"/>
          <p:cNvSpPr/>
          <p:nvPr/>
        </p:nvSpPr>
        <p:spPr>
          <a:xfrm>
            <a:off x="968693" y="3123367"/>
            <a:ext cx="2895481" cy="363141"/>
          </a:xfrm>
          <a:prstGeom prst="rect">
            <a:avLst/>
          </a:prstGeom>
          <a:noFill/>
          <a:ln/>
        </p:spPr>
        <p:txBody>
          <a:bodyPr wrap="none" lIns="0" tIns="0" rIns="0" bIns="0" rtlCol="0" anchor="t"/>
          <a:lstStyle/>
          <a:p>
            <a:pPr algn="l" indent="0" marL="0">
              <a:lnSpc>
                <a:spcPts val="2850"/>
              </a:lnSpc>
              <a:buNone/>
            </a:pPr>
            <a:r>
              <a:rPr lang="en-US" sz="2250" spc="-46" kern="0" dirty="0">
                <a:solidFill>
                  <a:srgbClr val="272525"/>
                </a:solidFill>
                <a:latin typeface="Source Serif Pro" pitchFamily="34" charset="0"/>
                <a:ea typeface="Source Serif Pro" pitchFamily="34" charset="-122"/>
                <a:cs typeface="Source Serif Pro" pitchFamily="34" charset="-120"/>
              </a:rPr>
              <a:t>Letteratura e Arte</a:t>
            </a:r>
            <a:endParaRPr lang="en-US" sz="2250" dirty="0"/>
          </a:p>
        </p:txBody>
      </p:sp>
      <p:sp>
        <p:nvSpPr>
          <p:cNvPr id="5" name="Text 2"/>
          <p:cNvSpPr/>
          <p:nvPr/>
        </p:nvSpPr>
        <p:spPr>
          <a:xfrm>
            <a:off x="968693" y="3634621"/>
            <a:ext cx="2895481" cy="3555444"/>
          </a:xfrm>
          <a:prstGeom prst="rect">
            <a:avLst/>
          </a:prstGeom>
          <a:noFill/>
          <a:ln/>
        </p:spPr>
        <p:txBody>
          <a:bodyPr wrap="square" lIns="0" tIns="0" rIns="0" bIns="0" rtlCol="0" anchor="t"/>
          <a:lstStyle/>
          <a:p>
            <a:pPr algn="l" indent="0" marL="0">
              <a:lnSpc>
                <a:spcPts val="3100"/>
              </a:lnSpc>
              <a:buNone/>
            </a:pPr>
            <a:r>
              <a:rPr lang="en-US" sz="1900" spc="-39" kern="0" dirty="0">
                <a:solidFill>
                  <a:srgbClr val="272525"/>
                </a:solidFill>
                <a:latin typeface="Source Sans Pro" pitchFamily="34" charset="0"/>
                <a:ea typeface="Source Sans Pro" pitchFamily="34" charset="-122"/>
                <a:cs typeface="Source Sans Pro" pitchFamily="34" charset="-120"/>
              </a:rPr>
              <a:t>La rivoluzione influenzò profondamente la produzione artistica e letteraria. Il periodo vide l'emergere di opere come "Paradise Lost" di John Milton, che riflettevano le tensioni religiose e politiche dell'epoca.</a:t>
            </a:r>
            <a:endParaRPr lang="en-US" sz="1900" dirty="0"/>
          </a:p>
        </p:txBody>
      </p:sp>
      <p:pic>
        <p:nvPicPr>
          <p:cNvPr id="6" name="Image 1" descr="preencoded.png">    </p:cNvPr>
          <p:cNvPicPr>
            <a:picLocks noChangeAspect="1"/>
          </p:cNvPicPr>
          <p:nvPr/>
        </p:nvPicPr>
        <p:blipFill>
          <a:blip r:embed="rId2"/>
          <a:stretch>
            <a:fillRect/>
          </a:stretch>
        </p:blipFill>
        <p:spPr>
          <a:xfrm>
            <a:off x="4234458" y="2259330"/>
            <a:ext cx="617220" cy="617220"/>
          </a:xfrm>
          <a:prstGeom prst="rect">
            <a:avLst/>
          </a:prstGeom>
        </p:spPr>
      </p:pic>
      <p:sp>
        <p:nvSpPr>
          <p:cNvPr id="7" name="Text 3"/>
          <p:cNvSpPr/>
          <p:nvPr/>
        </p:nvSpPr>
        <p:spPr>
          <a:xfrm>
            <a:off x="4234458" y="3123367"/>
            <a:ext cx="2895481" cy="363141"/>
          </a:xfrm>
          <a:prstGeom prst="rect">
            <a:avLst/>
          </a:prstGeom>
          <a:noFill/>
          <a:ln/>
        </p:spPr>
        <p:txBody>
          <a:bodyPr wrap="none" lIns="0" tIns="0" rIns="0" bIns="0" rtlCol="0" anchor="t"/>
          <a:lstStyle/>
          <a:p>
            <a:pPr algn="l" indent="0" marL="0">
              <a:lnSpc>
                <a:spcPts val="2850"/>
              </a:lnSpc>
              <a:buNone/>
            </a:pPr>
            <a:r>
              <a:rPr lang="en-US" sz="2250" spc="-46" kern="0" dirty="0">
                <a:solidFill>
                  <a:srgbClr val="272525"/>
                </a:solidFill>
                <a:latin typeface="Source Serif Pro" pitchFamily="34" charset="0"/>
                <a:ea typeface="Source Serif Pro" pitchFamily="34" charset="-122"/>
                <a:cs typeface="Source Serif Pro" pitchFamily="34" charset="-120"/>
              </a:rPr>
              <a:t>Religione</a:t>
            </a:r>
            <a:endParaRPr lang="en-US" sz="2250" dirty="0"/>
          </a:p>
        </p:txBody>
      </p:sp>
      <p:sp>
        <p:nvSpPr>
          <p:cNvPr id="8" name="Text 4"/>
          <p:cNvSpPr/>
          <p:nvPr/>
        </p:nvSpPr>
        <p:spPr>
          <a:xfrm>
            <a:off x="4234458" y="3634621"/>
            <a:ext cx="2895481" cy="3160395"/>
          </a:xfrm>
          <a:prstGeom prst="rect">
            <a:avLst/>
          </a:prstGeom>
          <a:noFill/>
          <a:ln/>
        </p:spPr>
        <p:txBody>
          <a:bodyPr wrap="square" lIns="0" tIns="0" rIns="0" bIns="0" rtlCol="0" anchor="t"/>
          <a:lstStyle/>
          <a:p>
            <a:pPr algn="l" indent="0" marL="0">
              <a:lnSpc>
                <a:spcPts val="3100"/>
              </a:lnSpc>
              <a:buNone/>
            </a:pPr>
            <a:r>
              <a:rPr lang="en-US" sz="1900" spc="-39" kern="0" dirty="0">
                <a:solidFill>
                  <a:srgbClr val="272525"/>
                </a:solidFill>
                <a:latin typeface="Source Sans Pro" pitchFamily="34" charset="0"/>
                <a:ea typeface="Source Sans Pro" pitchFamily="34" charset="-122"/>
                <a:cs typeface="Source Sans Pro" pitchFamily="34" charset="-120"/>
              </a:rPr>
              <a:t>Le politiche puritane di Cromwell portarono alla chiusura di teatri e alla promozione di uno stile di vita austero. Tuttavia, questo periodo vide anche una maggiore tolleranza verso alcune sette protestanti.</a:t>
            </a:r>
            <a:endParaRPr lang="en-US" sz="1900" dirty="0"/>
          </a:p>
        </p:txBody>
      </p:sp>
      <p:pic>
        <p:nvPicPr>
          <p:cNvPr id="9" name="Image 2" descr="preencoded.png">    </p:cNvPr>
          <p:cNvPicPr>
            <a:picLocks noChangeAspect="1"/>
          </p:cNvPicPr>
          <p:nvPr/>
        </p:nvPicPr>
        <p:blipFill>
          <a:blip r:embed="rId3"/>
          <a:stretch>
            <a:fillRect/>
          </a:stretch>
        </p:blipFill>
        <p:spPr>
          <a:xfrm>
            <a:off x="7500223" y="2259330"/>
            <a:ext cx="617220" cy="617220"/>
          </a:xfrm>
          <a:prstGeom prst="rect">
            <a:avLst/>
          </a:prstGeom>
        </p:spPr>
      </p:pic>
      <p:sp>
        <p:nvSpPr>
          <p:cNvPr id="10" name="Text 5"/>
          <p:cNvSpPr/>
          <p:nvPr/>
        </p:nvSpPr>
        <p:spPr>
          <a:xfrm>
            <a:off x="7500223" y="3123367"/>
            <a:ext cx="2895481" cy="363141"/>
          </a:xfrm>
          <a:prstGeom prst="rect">
            <a:avLst/>
          </a:prstGeom>
          <a:noFill/>
          <a:ln/>
        </p:spPr>
        <p:txBody>
          <a:bodyPr wrap="none" lIns="0" tIns="0" rIns="0" bIns="0" rtlCol="0" anchor="t"/>
          <a:lstStyle/>
          <a:p>
            <a:pPr algn="l" indent="0" marL="0">
              <a:lnSpc>
                <a:spcPts val="2850"/>
              </a:lnSpc>
              <a:buNone/>
            </a:pPr>
            <a:r>
              <a:rPr lang="en-US" sz="2250" spc="-46" kern="0" dirty="0">
                <a:solidFill>
                  <a:srgbClr val="272525"/>
                </a:solidFill>
                <a:latin typeface="Source Serif Pro" pitchFamily="34" charset="0"/>
                <a:ea typeface="Source Serif Pro" pitchFamily="34" charset="-122"/>
                <a:cs typeface="Source Serif Pro" pitchFamily="34" charset="-120"/>
              </a:rPr>
              <a:t>Scienza</a:t>
            </a:r>
            <a:endParaRPr lang="en-US" sz="2250" dirty="0"/>
          </a:p>
        </p:txBody>
      </p:sp>
      <p:sp>
        <p:nvSpPr>
          <p:cNvPr id="11" name="Text 6"/>
          <p:cNvSpPr/>
          <p:nvPr/>
        </p:nvSpPr>
        <p:spPr>
          <a:xfrm>
            <a:off x="7500223" y="3634621"/>
            <a:ext cx="2895481" cy="3160395"/>
          </a:xfrm>
          <a:prstGeom prst="rect">
            <a:avLst/>
          </a:prstGeom>
          <a:noFill/>
          <a:ln/>
        </p:spPr>
        <p:txBody>
          <a:bodyPr wrap="square" lIns="0" tIns="0" rIns="0" bIns="0" rtlCol="0" anchor="t"/>
          <a:lstStyle/>
          <a:p>
            <a:pPr algn="l" indent="0" marL="0">
              <a:lnSpc>
                <a:spcPts val="3100"/>
              </a:lnSpc>
              <a:buNone/>
            </a:pPr>
            <a:r>
              <a:rPr lang="en-US" sz="1900" spc="-39" kern="0" dirty="0">
                <a:solidFill>
                  <a:srgbClr val="272525"/>
                </a:solidFill>
                <a:latin typeface="Source Sans Pro" pitchFamily="34" charset="0"/>
                <a:ea typeface="Source Sans Pro" pitchFamily="34" charset="-122"/>
                <a:cs typeface="Source Sans Pro" pitchFamily="34" charset="-120"/>
              </a:rPr>
              <a:t>Nonostante il tumulto, questo periodo vide progressi scientifici significativi. La Royal Society fu fondata nel 1660, promuovendo la ricerca scientifica e il metodo empirico.</a:t>
            </a:r>
            <a:endParaRPr lang="en-US" sz="1900" dirty="0"/>
          </a:p>
        </p:txBody>
      </p:sp>
      <p:pic>
        <p:nvPicPr>
          <p:cNvPr id="12" name="Image 3" descr="preencoded.png">    </p:cNvPr>
          <p:cNvPicPr>
            <a:picLocks noChangeAspect="1"/>
          </p:cNvPicPr>
          <p:nvPr/>
        </p:nvPicPr>
        <p:blipFill>
          <a:blip r:embed="rId4"/>
          <a:stretch>
            <a:fillRect/>
          </a:stretch>
        </p:blipFill>
        <p:spPr>
          <a:xfrm>
            <a:off x="10765988" y="2259330"/>
            <a:ext cx="617220" cy="617220"/>
          </a:xfrm>
          <a:prstGeom prst="rect">
            <a:avLst/>
          </a:prstGeom>
        </p:spPr>
      </p:pic>
      <p:sp>
        <p:nvSpPr>
          <p:cNvPr id="13" name="Text 7"/>
          <p:cNvSpPr/>
          <p:nvPr/>
        </p:nvSpPr>
        <p:spPr>
          <a:xfrm>
            <a:off x="10765988" y="3123367"/>
            <a:ext cx="2895600" cy="363141"/>
          </a:xfrm>
          <a:prstGeom prst="rect">
            <a:avLst/>
          </a:prstGeom>
          <a:noFill/>
          <a:ln/>
        </p:spPr>
        <p:txBody>
          <a:bodyPr wrap="none" lIns="0" tIns="0" rIns="0" bIns="0" rtlCol="0" anchor="t"/>
          <a:lstStyle/>
          <a:p>
            <a:pPr algn="l" indent="0" marL="0">
              <a:lnSpc>
                <a:spcPts val="2850"/>
              </a:lnSpc>
              <a:buNone/>
            </a:pPr>
            <a:r>
              <a:rPr lang="en-US" sz="2250" spc="-46" kern="0" dirty="0">
                <a:solidFill>
                  <a:srgbClr val="272525"/>
                </a:solidFill>
                <a:latin typeface="Source Serif Pro" pitchFamily="34" charset="0"/>
                <a:ea typeface="Source Serif Pro" pitchFamily="34" charset="-122"/>
                <a:cs typeface="Source Serif Pro" pitchFamily="34" charset="-120"/>
              </a:rPr>
              <a:t>Diritto</a:t>
            </a:r>
            <a:endParaRPr lang="en-US" sz="2250" dirty="0"/>
          </a:p>
        </p:txBody>
      </p:sp>
      <p:sp>
        <p:nvSpPr>
          <p:cNvPr id="14" name="Text 8"/>
          <p:cNvSpPr/>
          <p:nvPr/>
        </p:nvSpPr>
        <p:spPr>
          <a:xfrm>
            <a:off x="10765988" y="3634621"/>
            <a:ext cx="2895600" cy="2765346"/>
          </a:xfrm>
          <a:prstGeom prst="rect">
            <a:avLst/>
          </a:prstGeom>
          <a:noFill/>
          <a:ln/>
        </p:spPr>
        <p:txBody>
          <a:bodyPr wrap="square" lIns="0" tIns="0" rIns="0" bIns="0" rtlCol="0" anchor="t"/>
          <a:lstStyle/>
          <a:p>
            <a:pPr algn="l" indent="0" marL="0">
              <a:lnSpc>
                <a:spcPts val="3100"/>
              </a:lnSpc>
              <a:buNone/>
            </a:pPr>
            <a:r>
              <a:rPr lang="en-US" sz="1900" spc="-39" kern="0" dirty="0">
                <a:solidFill>
                  <a:srgbClr val="272525"/>
                </a:solidFill>
                <a:latin typeface="Source Sans Pro" pitchFamily="34" charset="0"/>
                <a:ea typeface="Source Sans Pro" pitchFamily="34" charset="-122"/>
                <a:cs typeface="Source Sans Pro" pitchFamily="34" charset="-120"/>
              </a:rPr>
              <a:t>La rivoluzione portò a cambiamenti fondamentali nel sistema legale, inclusa una maggiore indipendenza del potere giudiziario e l'introduzione dell'Habeas Corpus Act nel 1679.</a:t>
            </a:r>
            <a:endParaRPr lang="en-US" sz="1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658297" y="650081"/>
            <a:ext cx="6546771" cy="553164"/>
          </a:xfrm>
          <a:prstGeom prst="rect">
            <a:avLst/>
          </a:prstGeom>
          <a:noFill/>
          <a:ln/>
        </p:spPr>
        <p:txBody>
          <a:bodyPr wrap="none" lIns="0" tIns="0" rIns="0" bIns="0" rtlCol="0" anchor="t"/>
          <a:lstStyle/>
          <a:p>
            <a:pPr indent="0" marL="0">
              <a:lnSpc>
                <a:spcPts val="4350"/>
              </a:lnSpc>
              <a:buNone/>
            </a:pPr>
            <a:r>
              <a:rPr lang="en-US" sz="3450" spc="-70" kern="0" dirty="0">
                <a:solidFill>
                  <a:srgbClr val="000000"/>
                </a:solidFill>
                <a:latin typeface="Source Serif Pro" pitchFamily="34" charset="0"/>
                <a:ea typeface="Source Serif Pro" pitchFamily="34" charset="-122"/>
                <a:cs typeface="Source Serif Pro" pitchFamily="34" charset="-120"/>
              </a:rPr>
              <a:t>L'Eredità della Rivoluzione Inglese</a:t>
            </a:r>
            <a:endParaRPr lang="en-US" sz="3450" dirty="0"/>
          </a:p>
        </p:txBody>
      </p:sp>
      <p:sp>
        <p:nvSpPr>
          <p:cNvPr id="4" name="Shape 1"/>
          <p:cNvSpPr/>
          <p:nvPr/>
        </p:nvSpPr>
        <p:spPr>
          <a:xfrm>
            <a:off x="658297" y="1485305"/>
            <a:ext cx="7827407" cy="1382554"/>
          </a:xfrm>
          <a:prstGeom prst="roundRect">
            <a:avLst>
              <a:gd name="adj" fmla="val 5714"/>
            </a:avLst>
          </a:prstGeom>
          <a:solidFill>
            <a:srgbClr val="F0D4F7"/>
          </a:solidFill>
          <a:ln w="7620">
            <a:solidFill>
              <a:srgbClr val="D6BADD"/>
            </a:solidFill>
            <a:prstDash val="solid"/>
          </a:ln>
        </p:spPr>
      </p:sp>
      <p:sp>
        <p:nvSpPr>
          <p:cNvPr id="5" name="Text 2"/>
          <p:cNvSpPr/>
          <p:nvPr/>
        </p:nvSpPr>
        <p:spPr>
          <a:xfrm>
            <a:off x="853916" y="1680924"/>
            <a:ext cx="3360063" cy="276582"/>
          </a:xfrm>
          <a:prstGeom prst="rect">
            <a:avLst/>
          </a:prstGeom>
          <a:noFill/>
          <a:ln/>
        </p:spPr>
        <p:txBody>
          <a:bodyPr wrap="none" lIns="0" tIns="0" rIns="0" bIns="0" rtlCol="0" anchor="t"/>
          <a:lstStyle/>
          <a:p>
            <a:pPr indent="0" marL="0">
              <a:lnSpc>
                <a:spcPts val="2150"/>
              </a:lnSpc>
              <a:buNone/>
            </a:pPr>
            <a:r>
              <a:rPr lang="en-US" sz="1700" spc="-35" kern="0" dirty="0">
                <a:solidFill>
                  <a:srgbClr val="272525"/>
                </a:solidFill>
                <a:latin typeface="Source Serif Pro" pitchFamily="34" charset="0"/>
                <a:ea typeface="Source Serif Pro" pitchFamily="34" charset="-122"/>
                <a:cs typeface="Source Serif Pro" pitchFamily="34" charset="-120"/>
              </a:rPr>
              <a:t>Limitazione del Potere Monarchico</a:t>
            </a:r>
            <a:endParaRPr lang="en-US" sz="1700" dirty="0"/>
          </a:p>
        </p:txBody>
      </p:sp>
      <p:sp>
        <p:nvSpPr>
          <p:cNvPr id="6" name="Text 3"/>
          <p:cNvSpPr/>
          <p:nvPr/>
        </p:nvSpPr>
        <p:spPr>
          <a:xfrm>
            <a:off x="853916" y="2070259"/>
            <a:ext cx="7436168" cy="601980"/>
          </a:xfrm>
          <a:prstGeom prst="rect">
            <a:avLst/>
          </a:prstGeom>
          <a:noFill/>
          <a:ln/>
        </p:spPr>
        <p:txBody>
          <a:bodyPr wrap="square" lIns="0" tIns="0" rIns="0" bIns="0" rtlCol="0" anchor="t"/>
          <a:lstStyle/>
          <a:p>
            <a:pPr indent="0" marL="0">
              <a:lnSpc>
                <a:spcPts val="2350"/>
              </a:lnSpc>
              <a:buNone/>
            </a:pPr>
            <a:r>
              <a:rPr lang="en-US" sz="1450" spc="-30" kern="0" dirty="0">
                <a:solidFill>
                  <a:srgbClr val="272525"/>
                </a:solidFill>
                <a:latin typeface="Source Sans Pro" pitchFamily="34" charset="0"/>
                <a:ea typeface="Source Sans Pro" pitchFamily="34" charset="-122"/>
                <a:cs typeface="Source Sans Pro" pitchFamily="34" charset="-120"/>
              </a:rPr>
              <a:t>La rivoluzione stabilì il principio che il monarca non poteva governare senza il consenso del Parlamento, gettando le basi per la monarchia costituzionale moderna.</a:t>
            </a:r>
            <a:endParaRPr lang="en-US" sz="1450" dirty="0"/>
          </a:p>
        </p:txBody>
      </p:sp>
      <p:sp>
        <p:nvSpPr>
          <p:cNvPr id="7" name="Shape 4"/>
          <p:cNvSpPr/>
          <p:nvPr/>
        </p:nvSpPr>
        <p:spPr>
          <a:xfrm>
            <a:off x="658297" y="3055858"/>
            <a:ext cx="7827407" cy="1382554"/>
          </a:xfrm>
          <a:prstGeom prst="roundRect">
            <a:avLst>
              <a:gd name="adj" fmla="val 5714"/>
            </a:avLst>
          </a:prstGeom>
          <a:solidFill>
            <a:srgbClr val="F0D4F7"/>
          </a:solidFill>
          <a:ln w="7620">
            <a:solidFill>
              <a:srgbClr val="D6BADD"/>
            </a:solidFill>
            <a:prstDash val="solid"/>
          </a:ln>
        </p:spPr>
      </p:sp>
      <p:sp>
        <p:nvSpPr>
          <p:cNvPr id="8" name="Text 5"/>
          <p:cNvSpPr/>
          <p:nvPr/>
        </p:nvSpPr>
        <p:spPr>
          <a:xfrm>
            <a:off x="853916" y="3251478"/>
            <a:ext cx="2212896" cy="276582"/>
          </a:xfrm>
          <a:prstGeom prst="rect">
            <a:avLst/>
          </a:prstGeom>
          <a:noFill/>
          <a:ln/>
        </p:spPr>
        <p:txBody>
          <a:bodyPr wrap="none" lIns="0" tIns="0" rIns="0" bIns="0" rtlCol="0" anchor="t"/>
          <a:lstStyle/>
          <a:p>
            <a:pPr indent="0" marL="0">
              <a:lnSpc>
                <a:spcPts val="2150"/>
              </a:lnSpc>
              <a:buNone/>
            </a:pPr>
            <a:r>
              <a:rPr lang="en-US" sz="1700" spc="-35" kern="0" dirty="0">
                <a:solidFill>
                  <a:srgbClr val="272525"/>
                </a:solidFill>
                <a:latin typeface="Source Serif Pro" pitchFamily="34" charset="0"/>
                <a:ea typeface="Source Serif Pro" pitchFamily="34" charset="-122"/>
                <a:cs typeface="Source Serif Pro" pitchFamily="34" charset="-120"/>
              </a:rPr>
              <a:t>Diritti Civili</a:t>
            </a:r>
            <a:endParaRPr lang="en-US" sz="1700" dirty="0"/>
          </a:p>
        </p:txBody>
      </p:sp>
      <p:sp>
        <p:nvSpPr>
          <p:cNvPr id="9" name="Text 6"/>
          <p:cNvSpPr/>
          <p:nvPr/>
        </p:nvSpPr>
        <p:spPr>
          <a:xfrm>
            <a:off x="853916" y="3640812"/>
            <a:ext cx="7436168" cy="601980"/>
          </a:xfrm>
          <a:prstGeom prst="rect">
            <a:avLst/>
          </a:prstGeom>
          <a:noFill/>
          <a:ln/>
        </p:spPr>
        <p:txBody>
          <a:bodyPr wrap="square" lIns="0" tIns="0" rIns="0" bIns="0" rtlCol="0" anchor="t"/>
          <a:lstStyle/>
          <a:p>
            <a:pPr indent="0" marL="0">
              <a:lnSpc>
                <a:spcPts val="2350"/>
              </a:lnSpc>
              <a:buNone/>
            </a:pPr>
            <a:r>
              <a:rPr lang="en-US" sz="1450" spc="-30" kern="0" dirty="0">
                <a:solidFill>
                  <a:srgbClr val="272525"/>
                </a:solidFill>
                <a:latin typeface="Source Sans Pro" pitchFamily="34" charset="0"/>
                <a:ea typeface="Source Sans Pro" pitchFamily="34" charset="-122"/>
                <a:cs typeface="Source Sans Pro" pitchFamily="34" charset="-120"/>
              </a:rPr>
              <a:t>La Dichiarazione dei Diritti del 1689, risultato diretto della rivoluzione, stabilì principi fondamentali come la libertà di parola nel Parlamento e il divieto di tasse senza approvazione parlamentare.</a:t>
            </a:r>
            <a:endParaRPr lang="en-US" sz="1450" dirty="0"/>
          </a:p>
        </p:txBody>
      </p:sp>
      <p:sp>
        <p:nvSpPr>
          <p:cNvPr id="10" name="Shape 7"/>
          <p:cNvSpPr/>
          <p:nvPr/>
        </p:nvSpPr>
        <p:spPr>
          <a:xfrm>
            <a:off x="658297" y="4626412"/>
            <a:ext cx="7827407" cy="1382554"/>
          </a:xfrm>
          <a:prstGeom prst="roundRect">
            <a:avLst>
              <a:gd name="adj" fmla="val 5714"/>
            </a:avLst>
          </a:prstGeom>
          <a:solidFill>
            <a:srgbClr val="F0D4F7"/>
          </a:solidFill>
          <a:ln w="7620">
            <a:solidFill>
              <a:srgbClr val="D6BADD"/>
            </a:solidFill>
            <a:prstDash val="solid"/>
          </a:ln>
        </p:spPr>
      </p:sp>
      <p:sp>
        <p:nvSpPr>
          <p:cNvPr id="11" name="Text 8"/>
          <p:cNvSpPr/>
          <p:nvPr/>
        </p:nvSpPr>
        <p:spPr>
          <a:xfrm>
            <a:off x="853916" y="4822031"/>
            <a:ext cx="2821424" cy="276582"/>
          </a:xfrm>
          <a:prstGeom prst="rect">
            <a:avLst/>
          </a:prstGeom>
          <a:noFill/>
          <a:ln/>
        </p:spPr>
        <p:txBody>
          <a:bodyPr wrap="none" lIns="0" tIns="0" rIns="0" bIns="0" rtlCol="0" anchor="t"/>
          <a:lstStyle/>
          <a:p>
            <a:pPr indent="0" marL="0">
              <a:lnSpc>
                <a:spcPts val="2150"/>
              </a:lnSpc>
              <a:buNone/>
            </a:pPr>
            <a:r>
              <a:rPr lang="en-US" sz="1700" spc="-35" kern="0" dirty="0">
                <a:solidFill>
                  <a:srgbClr val="272525"/>
                </a:solidFill>
                <a:latin typeface="Source Serif Pro" pitchFamily="34" charset="0"/>
                <a:ea typeface="Source Serif Pro" pitchFamily="34" charset="-122"/>
                <a:cs typeface="Source Serif Pro" pitchFamily="34" charset="-120"/>
              </a:rPr>
              <a:t>Modello per Altre Rivoluzioni</a:t>
            </a:r>
            <a:endParaRPr lang="en-US" sz="1700" dirty="0"/>
          </a:p>
        </p:txBody>
      </p:sp>
      <p:sp>
        <p:nvSpPr>
          <p:cNvPr id="12" name="Text 9"/>
          <p:cNvSpPr/>
          <p:nvPr/>
        </p:nvSpPr>
        <p:spPr>
          <a:xfrm>
            <a:off x="853916" y="5211366"/>
            <a:ext cx="7436168" cy="601980"/>
          </a:xfrm>
          <a:prstGeom prst="rect">
            <a:avLst/>
          </a:prstGeom>
          <a:noFill/>
          <a:ln/>
        </p:spPr>
        <p:txBody>
          <a:bodyPr wrap="square" lIns="0" tIns="0" rIns="0" bIns="0" rtlCol="0" anchor="t"/>
          <a:lstStyle/>
          <a:p>
            <a:pPr indent="0" marL="0">
              <a:lnSpc>
                <a:spcPts val="2350"/>
              </a:lnSpc>
              <a:buNone/>
            </a:pPr>
            <a:r>
              <a:rPr lang="en-US" sz="1450" spc="-30" kern="0" dirty="0">
                <a:solidFill>
                  <a:srgbClr val="272525"/>
                </a:solidFill>
                <a:latin typeface="Source Sans Pro" pitchFamily="34" charset="0"/>
                <a:ea typeface="Source Sans Pro" pitchFamily="34" charset="-122"/>
                <a:cs typeface="Source Sans Pro" pitchFamily="34" charset="-120"/>
              </a:rPr>
              <a:t>Gli eventi in Inghilterra ispirarono movimenti rivoluzionari in altri paesi, inclusa la Rivoluzione Americana e la Rivoluzione Francese, influenzando il pensiero politico globale.</a:t>
            </a:r>
            <a:endParaRPr lang="en-US" sz="1450" dirty="0"/>
          </a:p>
        </p:txBody>
      </p:sp>
      <p:sp>
        <p:nvSpPr>
          <p:cNvPr id="13" name="Shape 10"/>
          <p:cNvSpPr/>
          <p:nvPr/>
        </p:nvSpPr>
        <p:spPr>
          <a:xfrm>
            <a:off x="658297" y="6196965"/>
            <a:ext cx="7827407" cy="1382554"/>
          </a:xfrm>
          <a:prstGeom prst="roundRect">
            <a:avLst>
              <a:gd name="adj" fmla="val 5714"/>
            </a:avLst>
          </a:prstGeom>
          <a:solidFill>
            <a:srgbClr val="F0D4F7"/>
          </a:solidFill>
          <a:ln w="7620">
            <a:solidFill>
              <a:srgbClr val="D6BADD"/>
            </a:solidFill>
            <a:prstDash val="solid"/>
          </a:ln>
        </p:spPr>
      </p:sp>
      <p:sp>
        <p:nvSpPr>
          <p:cNvPr id="14" name="Text 11"/>
          <p:cNvSpPr/>
          <p:nvPr/>
        </p:nvSpPr>
        <p:spPr>
          <a:xfrm>
            <a:off x="853916" y="6392585"/>
            <a:ext cx="3340179" cy="276582"/>
          </a:xfrm>
          <a:prstGeom prst="rect">
            <a:avLst/>
          </a:prstGeom>
          <a:noFill/>
          <a:ln/>
        </p:spPr>
        <p:txBody>
          <a:bodyPr wrap="none" lIns="0" tIns="0" rIns="0" bIns="0" rtlCol="0" anchor="t"/>
          <a:lstStyle/>
          <a:p>
            <a:pPr indent="0" marL="0">
              <a:lnSpc>
                <a:spcPts val="2150"/>
              </a:lnSpc>
              <a:buNone/>
            </a:pPr>
            <a:r>
              <a:rPr lang="en-US" sz="1700" spc="-35" kern="0" dirty="0">
                <a:solidFill>
                  <a:srgbClr val="272525"/>
                </a:solidFill>
                <a:latin typeface="Source Serif Pro" pitchFamily="34" charset="0"/>
                <a:ea typeface="Source Serif Pro" pitchFamily="34" charset="-122"/>
                <a:cs typeface="Source Serif Pro" pitchFamily="34" charset="-120"/>
              </a:rPr>
              <a:t>Sviluppo del Sistema Parlamentare</a:t>
            </a:r>
            <a:endParaRPr lang="en-US" sz="1700" dirty="0"/>
          </a:p>
        </p:txBody>
      </p:sp>
      <p:sp>
        <p:nvSpPr>
          <p:cNvPr id="15" name="Text 12"/>
          <p:cNvSpPr/>
          <p:nvPr/>
        </p:nvSpPr>
        <p:spPr>
          <a:xfrm>
            <a:off x="853916" y="6781919"/>
            <a:ext cx="7436168" cy="601980"/>
          </a:xfrm>
          <a:prstGeom prst="rect">
            <a:avLst/>
          </a:prstGeom>
          <a:noFill/>
          <a:ln/>
        </p:spPr>
        <p:txBody>
          <a:bodyPr wrap="square" lIns="0" tIns="0" rIns="0" bIns="0" rtlCol="0" anchor="t"/>
          <a:lstStyle/>
          <a:p>
            <a:pPr indent="0" marL="0">
              <a:lnSpc>
                <a:spcPts val="2350"/>
              </a:lnSpc>
              <a:buNone/>
            </a:pPr>
            <a:r>
              <a:rPr lang="en-US" sz="1450" spc="-30" kern="0" dirty="0">
                <a:solidFill>
                  <a:srgbClr val="272525"/>
                </a:solidFill>
                <a:latin typeface="Source Sans Pro" pitchFamily="34" charset="0"/>
                <a:ea typeface="Source Sans Pro" pitchFamily="34" charset="-122"/>
                <a:cs typeface="Source Sans Pro" pitchFamily="34" charset="-120"/>
              </a:rPr>
              <a:t>La rivoluzione pose le basi per lo sviluppo del sistema parlamentare britannico, che divenne un modello per molte democrazie moderne in tutto il mondo.</a:t>
            </a:r>
            <a:endParaRPr lang="en-US" sz="14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2024-09-25T13:31:40Z</dcterms:created>
  <dcterms:modified xsi:type="dcterms:W3CDTF">2024-09-25T13:31:40Z</dcterms:modified>
</cp:coreProperties>
</file>