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df2878f3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df2878f3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1d6e5e42740c31b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1d6e5e42740c31b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1d6e5e42740c31b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1d6e5e42740c31b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1d6e5e42740c31b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1d6e5e42740c31b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1d6e5e42740c31b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1d6e5e42740c31b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1d6e5e42740c31b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1d6e5e42740c31b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d6e5e42740c31b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1d6e5e42740c31b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1d6e5e42740c31b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1d6e5e42740c31b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1d6e5e42740c31b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1d6e5e42740c31b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1d6e5e42740c31b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1d6e5e42740c31b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e2ead282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e2ead282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1d6e5e42740c31b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1d6e5e42740c31b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1d6e5e42740c31b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1d6e5e42740c31b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d6e5e42740c31b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1d6e5e42740c31b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6.jpg"/><Relationship Id="rId5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4.jpg"/><Relationship Id="rId5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633400" y="613475"/>
            <a:ext cx="5832600" cy="26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0">
                <a:latin typeface="Fredericka the Great"/>
                <a:ea typeface="Fredericka the Great"/>
                <a:cs typeface="Fredericka the Great"/>
                <a:sym typeface="Fredericka the Great"/>
              </a:rPr>
              <a:t>GEORGE ORWELL</a:t>
            </a:r>
            <a:endParaRPr sz="9000"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3013500" y="3632625"/>
            <a:ext cx="5072400" cy="11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500">
                <a:latin typeface="Fredericka the Great"/>
                <a:ea typeface="Fredericka the Great"/>
                <a:cs typeface="Fredericka the Great"/>
                <a:sym typeface="Fredericka the Great"/>
              </a:rPr>
              <a:t>Peluzzi Federico, Pezzali Alice</a:t>
            </a:r>
            <a:endParaRPr i="1" sz="2500"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500">
                <a:latin typeface="Fredericka the Great"/>
                <a:ea typeface="Fredericka the Great"/>
                <a:cs typeface="Fredericka the Great"/>
                <a:sym typeface="Fredericka the Great"/>
              </a:rPr>
              <a:t>Pezzali Andrea, Tordera Bianca </a:t>
            </a:r>
            <a:endParaRPr i="1" sz="2500"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75" y="994738"/>
            <a:ext cx="2226750" cy="31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4294967295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DOUBLETHINK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hold two contradictory ideas in one’s mind at the same time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URBAN DECAY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able enhancing their own power 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incompetent at providing for their citizens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146" name="Google Shape;146;p22"/>
          <p:cNvSpPr txBox="1"/>
          <p:nvPr>
            <p:ph idx="4294967295"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MOTIFS</a:t>
            </a:r>
            <a:endParaRPr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50" y="2742082"/>
            <a:ext cx="1776724" cy="195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4">
            <a:alphaModFix/>
          </a:blip>
          <a:srcRect b="0" l="44851" r="0" t="0"/>
          <a:stretch/>
        </p:blipFill>
        <p:spPr>
          <a:xfrm>
            <a:off x="700864" y="575961"/>
            <a:ext cx="1539883" cy="20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idx="4294967295" type="body"/>
          </p:nvPr>
        </p:nvSpPr>
        <p:spPr>
          <a:xfrm>
            <a:off x="2400241" y="1555058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edericka the Great"/>
              <a:buChar char="➔"/>
            </a:pPr>
            <a:r>
              <a:rPr b="1"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BIG BROTHER</a:t>
            </a:r>
            <a:endParaRPr b="1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Party in its public manifestation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vagueness with which the higher ranks present themselves. 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edericka the Great"/>
              <a:buChar char="➔"/>
            </a:pPr>
            <a:r>
              <a:rPr b="1"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THE GLASS PAPERWEIGHT </a:t>
            </a:r>
            <a:endParaRPr b="1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tentative to reconnect with the past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154" name="Google Shape;154;p23"/>
          <p:cNvSpPr txBox="1"/>
          <p:nvPr>
            <p:ph idx="4294967295"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SYMBOLS</a:t>
            </a:r>
            <a:endParaRPr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30140" r="30949" t="0"/>
          <a:stretch/>
        </p:blipFill>
        <p:spPr>
          <a:xfrm>
            <a:off x="385100" y="482375"/>
            <a:ext cx="1881750" cy="272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 rotWithShape="1">
          <a:blip r:embed="rId4">
            <a:alphaModFix/>
          </a:blip>
          <a:srcRect b="12996" l="25261" r="24962" t="4800"/>
          <a:stretch/>
        </p:blipFill>
        <p:spPr>
          <a:xfrm>
            <a:off x="669662" y="3377425"/>
            <a:ext cx="1312618" cy="13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idx="4294967295" type="body"/>
          </p:nvPr>
        </p:nvSpPr>
        <p:spPr>
          <a:xfrm>
            <a:off x="2559275" y="1398987"/>
            <a:ext cx="6213600" cy="31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edericka the Great"/>
              <a:buChar char="➔"/>
            </a:pPr>
            <a:r>
              <a:rPr b="1"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THE PLACE WHERE THERE IS NO DARKNESS</a:t>
            </a:r>
            <a:endParaRPr b="1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Winston’s approach to the future: he believes that he is doomed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edericka the Great"/>
              <a:buChar char="➔"/>
            </a:pPr>
            <a:r>
              <a:rPr b="1"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THE TELESCREENS</a:t>
            </a:r>
            <a:endParaRPr b="1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Party’s constant monitoring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abuse technology for its own ends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b="9444" l="7042" r="5369" t="0"/>
          <a:stretch/>
        </p:blipFill>
        <p:spPr>
          <a:xfrm>
            <a:off x="343301" y="1398987"/>
            <a:ext cx="2215975" cy="296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4294967295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DYSTOPIAN FICTION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London: dirty and crumbling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Government: all-powerful force of oppression and control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man’s inherent nature: corrupt and repressive</a:t>
            </a:r>
            <a:r>
              <a:rPr b="1" lang="it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 txBox="1"/>
          <p:nvPr>
            <p:ph idx="4294967295"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GENRE AND STYLE</a:t>
            </a:r>
            <a:endParaRPr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50" y="2036670"/>
            <a:ext cx="2095450" cy="2120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idx="4294967295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SCIENCE FICTION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futuristic inventions not different from familiar technologies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inaccurate: failed to anticipate the way people would use technology to record themselves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STYLE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bleak and depressing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straightforward grammar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75" y="666879"/>
            <a:ext cx="1898475" cy="18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775" y="2699700"/>
            <a:ext cx="1898475" cy="18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●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born in India in 1903 as Eric Arthur Blair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●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service for the British Imperial Police force in Burma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●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starting his career as writer in Europe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●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went to Spain during the civil war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●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opposition to totalitarian regimes and every form of oppression</a:t>
            </a:r>
            <a:endParaRPr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80" name="Google Shape;80;p14"/>
          <p:cNvSpPr txBox="1"/>
          <p:nvPr>
            <p:ph idx="4294967295"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LIFE</a:t>
            </a:r>
            <a:endParaRPr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30" y="1595775"/>
            <a:ext cx="2031475" cy="30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title"/>
          </p:nvPr>
        </p:nvSpPr>
        <p:spPr>
          <a:xfrm>
            <a:off x="1411200" y="2818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WORKS</a:t>
            </a:r>
            <a:endParaRPr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350" y="917250"/>
            <a:ext cx="2105312" cy="312360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3527850" y="4040850"/>
            <a:ext cx="2088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“ 1984 ”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1949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25" y="917250"/>
            <a:ext cx="2126724" cy="31236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123688" y="4040850"/>
            <a:ext cx="30606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“ DOWN AND OUT IN PARIS AND LONDON ”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1933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6652" y="917250"/>
            <a:ext cx="1956825" cy="312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6139500" y="4040850"/>
            <a:ext cx="25311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“ ANIMAL FARM “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1945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4294967295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Party controls everything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Winston falls in love with Julia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they meet O’Brien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O’Brien is a spy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O’Brien tortures and brainwashes Winston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Room 101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Winston gives up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98" name="Google Shape;98;p16"/>
          <p:cNvSpPr txBox="1"/>
          <p:nvPr>
            <p:ph idx="4294967295"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PLOT</a:t>
            </a:r>
            <a:endParaRPr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26320" l="18986" r="15473" t="44212"/>
          <a:stretch/>
        </p:blipFill>
        <p:spPr>
          <a:xfrm>
            <a:off x="176450" y="3587200"/>
            <a:ext cx="2096750" cy="11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4">
            <a:alphaModFix/>
          </a:blip>
          <a:srcRect b="9307" l="20786" r="22575" t="8109"/>
          <a:stretch/>
        </p:blipFill>
        <p:spPr>
          <a:xfrm>
            <a:off x="195225" y="403775"/>
            <a:ext cx="2059207" cy="30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4294967295"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PLOT ANALYSIS</a:t>
            </a:r>
            <a:endParaRPr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106" name="Google Shape;106;p17"/>
          <p:cNvSpPr txBox="1"/>
          <p:nvPr>
            <p:ph idx="4294967295" type="body"/>
          </p:nvPr>
        </p:nvSpPr>
        <p:spPr>
          <a:xfrm>
            <a:off x="2400262" y="1678903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In the novel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time proceeds c</a:t>
            </a: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hronologically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flashbacks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Big Brother, Winston, society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details show repressive society 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25" y="410650"/>
            <a:ext cx="1988550" cy="171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77475"/>
            <a:ext cx="2301075" cy="23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4294967295" type="title"/>
          </p:nvPr>
        </p:nvSpPr>
        <p:spPr>
          <a:xfrm>
            <a:off x="1411200" y="15707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MAIN CHARACTERS</a:t>
            </a:r>
            <a:endParaRPr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3527850" y="2771725"/>
            <a:ext cx="2088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O’BRIEN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23700" y="4199350"/>
            <a:ext cx="3060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WINSTON SMITH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6224450" y="4208800"/>
            <a:ext cx="2531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JULIA</a:t>
            </a:r>
            <a:endParaRPr b="1" sz="2000"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446" y="2229513"/>
            <a:ext cx="2871100" cy="197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4580" y="792475"/>
            <a:ext cx="2494845" cy="197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449" y="2229538"/>
            <a:ext cx="2871100" cy="197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idx="4294967295" type="body"/>
          </p:nvPr>
        </p:nvSpPr>
        <p:spPr>
          <a:xfrm>
            <a:off x="2400250" y="1675288"/>
            <a:ext cx="6321600" cy="23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➔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THE DANGERS OF TOTALITARIANISM</a:t>
            </a:r>
            <a:r>
              <a:rPr lang="it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role of technology</a:t>
            </a:r>
            <a:r>
              <a:rPr b="1" lang="it" sz="2000">
                <a:highlight>
                  <a:schemeClr val="lt1"/>
                </a:highlight>
                <a:latin typeface="Fredericka the Great"/>
                <a:ea typeface="Fredericka the Great"/>
                <a:cs typeface="Fredericka the Great"/>
                <a:sym typeface="Fredericka the Great"/>
              </a:rPr>
              <a:t> </a:t>
            </a:r>
            <a:endParaRPr b="1" sz="2000">
              <a:highlight>
                <a:schemeClr val="lt1"/>
              </a:highlight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the State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PSYCHOLOGICAL MANIPULATION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giant telescreen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Junior Spies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125" name="Google Shape;125;p19"/>
          <p:cNvSpPr txBox="1"/>
          <p:nvPr>
            <p:ph idx="4294967295"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THEMES</a:t>
            </a:r>
            <a:endParaRPr>
              <a:solidFill>
                <a:srgbClr val="FFFFFF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10" y="517723"/>
            <a:ext cx="1892250" cy="13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 b="5539" l="3131" r="9386" t="7086"/>
          <a:stretch/>
        </p:blipFill>
        <p:spPr>
          <a:xfrm>
            <a:off x="341400" y="1994949"/>
            <a:ext cx="1892250" cy="27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4294967295" type="body"/>
          </p:nvPr>
        </p:nvSpPr>
        <p:spPr>
          <a:xfrm>
            <a:off x="2265475" y="1341775"/>
            <a:ext cx="6520800" cy="27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PHYSICAL CONTROL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punished and “reeducated”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physical pain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CONTROL OF INFORMATION AND HISTORY 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the Party controls every source of information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the Party controls the present and manipulates the past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75" y="1581550"/>
            <a:ext cx="21522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4294967295" type="body"/>
          </p:nvPr>
        </p:nvSpPr>
        <p:spPr>
          <a:xfrm>
            <a:off x="2133825" y="1638708"/>
            <a:ext cx="6368700" cy="27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TECHNOLOGY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 telescreens and microphones across the city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fearsome machinery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➔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LANGUAGE AS MIND CONTROL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Newspeak</a:t>
            </a: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ericka the Great"/>
              <a:buChar char="◆"/>
            </a:pPr>
            <a: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impossibility of independent thought</a:t>
            </a:r>
            <a:br>
              <a:rPr b="1" lang="it" sz="2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</a:br>
            <a:endParaRPr b="1" sz="20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1880" l="0" r="41366" t="-1880"/>
          <a:stretch/>
        </p:blipFill>
        <p:spPr>
          <a:xfrm>
            <a:off x="626750" y="446225"/>
            <a:ext cx="1532125" cy="20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800" y="2608025"/>
            <a:ext cx="1482025" cy="21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