
<file path=[Content_Types].xml><?xml version="1.0" encoding="utf-8"?>
<Types xmlns="http://schemas.openxmlformats.org/package/2006/content-types">
  <Default Extension="fntdata" ContentType="application/x-fontdata"/>
  <Default Extension="xml" ContentType="application/xml"/>
  <Default Extension="rels" ContentType="application/vnd.openxmlformats-package.relationships+xml"/>
  <Default Extension="jpeg" ContentType="image/jpeg"/>
  <Default Extension="jpg" ContentType="image/jpg"/>
  <Default Extension="svg" ContentType="image/svg+xml"/>
  <Default Extension="png" ContentType="image/png"/>
  <Default Extension="gif" ContentType="image/gif"/>
  <Default Extension="m4v" ContentType="video/mp4"/>
  <Default Extension="mp4" ContentType="video/mp4"/>
  <Default Extension="vml" ContentType="application/vnd.openxmlformats-officedocument.vmlDrawing"/>
  <Default Extension="xlsx" ContentType="application/vnd.openxmlformats-officedocument.spreadsheetml.sheet"/>
  <Override PartName="/ppt/presentation.xml" ContentType="application/vnd.openxmlformats-officedocument.presentationml.presentation.main+xml"/>
  <Override PartName="/ppt/notesMasters/notesMaster1.xml" ContentType="application/vnd.openxmlformats-officedocument.presentationml.notesMaster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Masters/slideMaster2.xml" ContentType="application/vnd.openxmlformats-officedocument.presentationml.slideMaster+xml"/>
  <Override PartName="/ppt/slides/slide2.xml" ContentType="application/vnd.openxmlformats-officedocument.presentationml.slide+xml"/>
  <Override PartName="/ppt/slideMasters/slideMaster3.xml" ContentType="application/vnd.openxmlformats-officedocument.presentationml.slideMaster+xml"/>
  <Override PartName="/ppt/slides/slide3.xml" ContentType="application/vnd.openxmlformats-officedocument.presentationml.slide+xml"/>
  <Override PartName="/ppt/slideMasters/slideMaster4.xml" ContentType="application/vnd.openxmlformats-officedocument.presentationml.slideMaster+xml"/>
  <Override PartName="/ppt/slides/slide4.xml" ContentType="application/vnd.openxmlformats-officedocument.presentationml.slide+xml"/>
  <Override PartName="/ppt/slideMasters/slideMaster5.xml" ContentType="application/vnd.openxmlformats-officedocument.presentationml.slideMaster+xml"/>
  <Override PartName="/ppt/slides/slide5.xml" ContentType="application/vnd.openxmlformats-officedocument.presentationml.slide+xml"/>
  <Override PartName="/ppt/slideMasters/slideMaster6.xml" ContentType="application/vnd.openxmlformats-officedocument.presentationml.slideMaster+xml"/>
  <Override PartName="/ppt/slides/slide6.xml" ContentType="application/vnd.openxmlformats-officedocument.presentationml.slide+xml"/>
  <Override PartName="/ppt/slideMasters/slideMaster7.xml" ContentType="application/vnd.openxmlformats-officedocument.presentationml.slideMaster+xml"/>
  <Override PartName="/ppt/slides/slide7.xml" ContentType="application/vnd.openxmlformats-officedocument.presentationml.slide+xml"/>
  <Override PartName="/ppt/slideMasters/slideMaster8.xml" ContentType="application/vnd.openxmlformats-officedocument.presentationml.slideMaster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
		<Relationship Id="rId1" Type="http://schemas.openxmlformats.org/officeDocument/2006/relationships/extended-properties" Target="docProps/app.xml"/>
		<Relationship Id="rId2" Type="http://schemas.openxmlformats.org/package/2006/relationships/metadata/core-properties" Target="docProps/core.xml"/>
		<Relationship Id="rId3" Type="http://schemas.openxmlformats.org/officeDocument/2006/relationships/officeDocument" Target="ppt/presentation.xml"/>
		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notesMasterIdLst>
    <p:notesMasterId r:id="rId10"/>
  </p:notesMasterIdLst>
  <p:sldSz cx="14630400" cy="8229600"/>
  <p:notesSz cx="8229600" cy="14630400"/>
  <p:embeddedFontLst>
    <p:embeddedFont>
      <p:font typeface="Petrona"/>
      <p:regular r:id="rId15"/>
    </p:embeddedFont>
    <p:embeddedFont>
      <p:font typeface="Petrona"/>
      <p:regular r:id="rId16"/>
    </p:embeddedFont>
    <p:embeddedFont>
      <p:font typeface="Petrona"/>
      <p:regular r:id="rId17"/>
    </p:embeddedFont>
    <p:embeddedFont>
      <p:font typeface="Petrona"/>
      <p:regular r:id="rId18"/>
    </p:embeddedFont>
    <p:embeddedFont>
      <p:font typeface="Inter"/>
      <p:regular r:id="rId19"/>
    </p:embeddedFont>
    <p:embeddedFont>
      <p:font typeface="Inter"/>
      <p:regular r:id="rId20"/>
    </p:embeddedFont>
    <p:embeddedFont>
      <p:font typeface="Inter"/>
      <p:regular r:id="rId21"/>
    </p:embeddedFont>
    <p:embeddedFont>
      <p:font typeface="Inter"/>
      <p:regular r:id="rId22"/>
    </p:embeddedFont>
  </p:embeddedFon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611"/>
    <p:restoredTop sz="94610"/>
  </p:normalViewPr>
  <p:slideViewPr>
    <p:cSldViewPr snapToGrid="0" snapToObjects="1">
      <p:cViewPr varScale="1">
        <p:scale>
          <a:sx n="136" d="100"/>
          <a:sy n="136" d="100"/>
        </p:scale>
        <p:origin x="216" y="31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notesMaster" Target="notesMasters/notesMaster1.xml"/><Relationship Id="rId11" Type="http://schemas.openxmlformats.org/officeDocument/2006/relationships/presProps" Target="presProps.xml"/><Relationship Id="rId12" Type="http://schemas.openxmlformats.org/officeDocument/2006/relationships/viewProps" Target="viewProps.xml"/><Relationship Id="rId13" Type="http://schemas.openxmlformats.org/officeDocument/2006/relationships/theme" Target="theme/theme1.xml"/><Relationship Id="rId14" Type="http://schemas.openxmlformats.org/officeDocument/2006/relationships/tableStyles" Target="tableStyles.xml"/><Relationship Id="rId15" Type="http://schemas.openxmlformats.org/officeDocument/2006/relationships/font" Target="fonts/font1.fntdata"/><Relationship Id="rId16" Type="http://schemas.openxmlformats.org/officeDocument/2006/relationships/font" Target="fonts/font2.fntdata"/><Relationship Id="rId17" Type="http://schemas.openxmlformats.org/officeDocument/2006/relationships/font" Target="fonts/font3.fntdata"/><Relationship Id="rId18" Type="http://schemas.openxmlformats.org/officeDocument/2006/relationships/font" Target="fonts/font4.fntdata"/><Relationship Id="rId19" Type="http://schemas.openxmlformats.org/officeDocument/2006/relationships/font" Target="fonts/font5.fntdata"/><Relationship Id="rId20" Type="http://schemas.openxmlformats.org/officeDocument/2006/relationships/font" Target="fonts/font6.fntdata"/><Relationship Id="rId21" Type="http://schemas.openxmlformats.org/officeDocument/2006/relationships/font" Target="fonts/font7.fntdata"/><Relationship Id="rId22" Type="http://schemas.openxmlformats.org/officeDocument/2006/relationships/font" Target="fonts/font8.fntdata"/></Relationships>
</file>

<file path=ppt/notesMasters/_rels/notesMaster1.xml.rels><?xml version="1.0" encoding="UTF-8" standalone="yes"?>
<Relationships xmlns="http://schemas.openxmlformats.org/package/2006/relationships">
		<Relationship Id="rId1" Type="http://schemas.openxmlformats.org/officeDocument/2006/relationships/theme" Target="../theme/theme1.xml"/>
		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282F153-3F37-0F45-9E97-73ACFA13230C}" type="datetimeFigureOut">
              <a:rPr lang="en-US"/>
              <a:t>7/23/19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E5E9CC1-C706-0F49-92D6-E571CC5EEA8F}" type="slidenum">
              <a:rPr lang="en-US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1.xml"/>
		</Relationships>
</file>

<file path=ppt/notesSlides/_rels/notesSlide2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2.xml"/>
		</Relationships>
</file>

<file path=ppt/notesSlides/_rels/notesSlide3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3.xml"/>
		</Relationships>
</file>

<file path=ppt/notesSlides/_rels/notesSlide4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4.xml"/>
		</Relationships>
</file>

<file path=ppt/notesSlides/_rels/notesSlide5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5.xml"/>
		</Relationships>
</file>

<file path=ppt/notesSlides/_rels/notesSlide6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6.xml"/>
		</Relationships>
</file>

<file path=ppt/notesSlides/_rels/notesSlide7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7.xml"/>
		</Relationships>
</file>

<file path=ppt/notesSlides/_rels/notesSlide8.xml.rels><?xml version="1.0" encoding="UTF-8" standalone="yes"?>
		<Relationships xmlns="http://schemas.openxmlformats.org/package/2006/relationships">
			<Relationship Id="rId1" Type="http://schemas.openxmlformats.org/officeDocument/2006/relationships/notesMaster" Target="../notesMasters/notesMaster1.xml"/>
			<Relationship Id="rId2" Type="http://schemas.openxmlformats.org/officeDocument/2006/relationships/slide" Target="../slides/slide8.xml"/>
		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/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021451-1387-4CA6-816F-3879F97B5CBC}" type="slidenum">
              <a:rPr lang="en-US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408699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2-1.png"/><Relationship Id="rId2" Type="http://schemas.openxmlformats.org/officeDocument/2006/relationships/image" Target="../media/image-1002-2.png"/><Relationship Id="rId4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3-1.png"/><Relationship Id="rId2" Type="http://schemas.openxmlformats.org/officeDocument/2006/relationships/image" Target="../media/image-1003-2.png"/><Relationship Id="rId4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4-1.png"/><Relationship Id="rId2" Type="http://schemas.openxmlformats.org/officeDocument/2006/relationships/image" Target="../media/image-1004-2.png"/><Relationship Id="rId4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5-1.png"/><Relationship Id="rId2" Type="http://schemas.openxmlformats.org/officeDocument/2006/relationships/image" Target="../media/image-1005-2.png"/><Relationship Id="rId4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6-1.png"/><Relationship Id="rId2" Type="http://schemas.openxmlformats.org/officeDocument/2006/relationships/image" Target="../media/image-1006-2.png"/><Relationship Id="rId4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7-1.png"/><Relationship Id="rId2" Type="http://schemas.openxmlformats.org/officeDocument/2006/relationships/image" Target="../media/image-1007-2.png"/><Relationship Id="rId4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8-1.png"/><Relationship Id="rId2" Type="http://schemas.openxmlformats.org/officeDocument/2006/relationships/image" Target="../media/image-1008-2.png"/><Relationship Id="rId4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hyperlink" Target="https://gamma.app/?utm_source=made-with-gamma" TargetMode="External"/><Relationship Id="rId1" Type="http://schemas.openxmlformats.org/officeDocument/2006/relationships/image" Target="../media/image-1009-1.png"/><Relationship Id="rId2" Type="http://schemas.openxmlformats.org/officeDocument/2006/relationships/image" Target="../media/image-1009-2.png"/><Relationship Id="rId4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DEFAULT"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1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2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3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4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5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6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7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lide 8 mas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8229600"/>
          </a:xfrm>
          <a:prstGeom prst="rect">
            <a:avLst/>
          </a:prstGeom>
        </p:spPr>
      </p:pic>
      <p:sp>
        <p:nvSpPr>
          <p:cNvPr id="3" name="Shape 0"/>
          <p:cNvSpPr/>
          <p:nvPr/>
        </p:nvSpPr>
        <p:spPr>
          <a:xfrm>
            <a:off x="0" y="0"/>
            <a:ext cx="14630400" cy="8229600"/>
          </a:xfrm>
          <a:prstGeom prst="rect">
            <a:avLst/>
          </a:prstGeom>
          <a:solidFill>
            <a:srgbClr val="FFFFFF">
              <a:alpha val="95000"/>
            </a:srgbClr>
          </a:solidFill>
          <a:ln/>
        </p:spPr>
      </p:sp>
      <p:pic>
        <p:nvPicPr>
          <p:cNvPr id="4" name="Image 1" descr="preencoded.png">
            <a:hlinkClick r:id="rId3" tooltip="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839215" y="7749540"/>
            <a:ext cx="1722605" cy="411480"/>
          </a:xfrm>
          <a:prstGeom prst="rect">
            <a:avLst/>
          </a:prstGeom>
        </p:spPr>
      </p:pic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-1-1.png"/><Relationship Id="rId2" Type="http://schemas.openxmlformats.org/officeDocument/2006/relationships/slideLayout" Target="../slideLayouts/slideLayout2.xml"/><Relationship Id="rId3" Type="http://schemas.openxmlformats.org/officeDocument/2006/relationships/notesSlide" Target="../notesSlides/notesSlide1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-3-1.png"/><Relationship Id="rId2" Type="http://schemas.openxmlformats.org/officeDocument/2006/relationships/image" Target="../media/image-3-2.png"/><Relationship Id="rId3" Type="http://schemas.openxmlformats.org/officeDocument/2006/relationships/slideLayout" Target="../slideLayouts/slideLayout4.xml"/><Relationship Id="rId4" Type="http://schemas.openxmlformats.org/officeDocument/2006/relationships/notesSlide" Target="../notesSlides/notesSlide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image" Target="../media/image-4-1.png"/><Relationship Id="rId2" Type="http://schemas.openxmlformats.org/officeDocument/2006/relationships/slideLayout" Target="../slideLayouts/slideLayout5.xml"/><Relationship Id="rId3" Type="http://schemas.openxmlformats.org/officeDocument/2006/relationships/notesSlide" Target="../notesSlides/notesSlide4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image" Target="../media/image-5-1.png"/><Relationship Id="rId2" Type="http://schemas.openxmlformats.org/officeDocument/2006/relationships/image" Target="../media/image-5-2.png"/><Relationship Id="rId3" Type="http://schemas.openxmlformats.org/officeDocument/2006/relationships/image" Target="../media/image-5-3.png"/><Relationship Id="rId4" Type="http://schemas.openxmlformats.org/officeDocument/2006/relationships/image" Target="../media/image-5-4.png"/><Relationship Id="rId5" Type="http://schemas.openxmlformats.org/officeDocument/2006/relationships/slideLayout" Target="../slideLayouts/slideLayout6.xml"/><Relationship Id="rId6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image" Target="../media/image-6-1.png"/><Relationship Id="rId2" Type="http://schemas.openxmlformats.org/officeDocument/2006/relationships/slideLayout" Target="../slideLayouts/slideLayout7.xml"/><Relationship Id="rId3" Type="http://schemas.openxmlformats.org/officeDocument/2006/relationships/notesSlide" Target="../notesSlides/notesSlide6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image" Target="../media/image-7-1.png"/><Relationship Id="rId2" Type="http://schemas.openxmlformats.org/officeDocument/2006/relationships/image" Target="../media/image-7-2.png"/><Relationship Id="rId3" Type="http://schemas.openxmlformats.org/officeDocument/2006/relationships/image" Target="../media/image-7-3.png"/><Relationship Id="rId4" Type="http://schemas.openxmlformats.org/officeDocument/2006/relationships/image" Target="../media/image-7-4.png"/><Relationship Id="rId5" Type="http://schemas.openxmlformats.org/officeDocument/2006/relationships/slideLayout" Target="../slideLayouts/slideLayout8.xml"/><Relationship Id="rId6" Type="http://schemas.openxmlformats.org/officeDocument/2006/relationships/notesSlide" Target="../notesSlides/notesSlide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image" Target="../media/image-8-1.png"/><Relationship Id="rId2" Type="http://schemas.openxmlformats.org/officeDocument/2006/relationships/slideLayout" Target="../slideLayouts/slideLayout9.xml"/><Relationship Id="rId3" Type="http://schemas.openxmlformats.org/officeDocument/2006/relationships/notesSlide" Target="../notesSlides/notesSlide8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2511504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Metabolismo: Un Viaggio all'Interno delle Cellule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793790" y="4340185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Esploriamo il mondo affascinante del metabolismo, il processo che alimenta la vita.</a:t>
            </a:r>
            <a:endParaRPr lang="en-US" sz="1750" dirty="0"/>
          </a:p>
        </p:txBody>
      </p:sp>
      <p:sp>
        <p:nvSpPr>
          <p:cNvPr id="5" name="Shape 2"/>
          <p:cNvSpPr/>
          <p:nvPr/>
        </p:nvSpPr>
        <p:spPr>
          <a:xfrm>
            <a:off x="793790" y="5338048"/>
            <a:ext cx="362903" cy="362903"/>
          </a:xfrm>
          <a:prstGeom prst="roundRect">
            <a:avLst>
              <a:gd name="adj" fmla="val 25194296"/>
            </a:avLst>
          </a:prstGeom>
          <a:solidFill>
            <a:srgbClr val="CFAB8B"/>
          </a:solidFill>
          <a:ln w="7620">
            <a:solidFill>
              <a:srgbClr val="FFFFFF"/>
            </a:solidFill>
            <a:prstDash val="solid"/>
          </a:ln>
        </p:spPr>
      </p:sp>
      <p:sp>
        <p:nvSpPr>
          <p:cNvPr id="6" name="Text 3"/>
          <p:cNvSpPr/>
          <p:nvPr/>
        </p:nvSpPr>
        <p:spPr>
          <a:xfrm>
            <a:off x="918210" y="5470684"/>
            <a:ext cx="113943" cy="97512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750"/>
              </a:lnSpc>
              <a:buNone/>
            </a:pPr>
            <a:r>
              <a:rPr lang="en-US" sz="750" dirty="0">
                <a:solidFill>
                  <a:srgbClr val="3C3838"/>
                </a:solidFill>
                <a:latin typeface="Inter Medium" pitchFamily="34" charset="0"/>
                <a:ea typeface="Inter Medium" pitchFamily="34" charset="-122"/>
                <a:cs typeface="Inter Medium" pitchFamily="34" charset="-120"/>
              </a:rPr>
              <a:t>EL</a:t>
            </a:r>
            <a:endParaRPr lang="en-US" sz="750" dirty="0"/>
          </a:p>
        </p:txBody>
      </p:sp>
      <p:sp>
        <p:nvSpPr>
          <p:cNvPr id="7" name="Text 4"/>
          <p:cNvSpPr/>
          <p:nvPr/>
        </p:nvSpPr>
        <p:spPr>
          <a:xfrm>
            <a:off x="1270040" y="5321141"/>
            <a:ext cx="2392799" cy="396835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3100"/>
              </a:lnSpc>
              <a:buNone/>
            </a:pPr>
            <a:r>
              <a:rPr lang="en-US" sz="2200" b="1" dirty="0">
                <a:solidFill>
                  <a:srgbClr val="272525"/>
                </a:solidFill>
                <a:latin typeface="Inter Bold" pitchFamily="34" charset="0"/>
                <a:ea typeface="Inter Bold" pitchFamily="34" charset="-122"/>
                <a:cs typeface="Inter Bold" pitchFamily="34" charset="-120"/>
              </a:rPr>
              <a:t>da Elisa Landucci</a:t>
            </a:r>
            <a:endParaRPr lang="en-US" sz="2200" dirty="0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0"/>
          <p:cNvSpPr/>
          <p:nvPr/>
        </p:nvSpPr>
        <p:spPr>
          <a:xfrm>
            <a:off x="793790" y="2694742"/>
            <a:ext cx="8426648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Metabolismo dei Carboidrati</a:t>
            </a:r>
            <a:endParaRPr lang="en-US" sz="4650" dirty="0"/>
          </a:p>
        </p:txBody>
      </p:sp>
      <p:sp>
        <p:nvSpPr>
          <p:cNvPr id="3" name="Text 1"/>
          <p:cNvSpPr/>
          <p:nvPr/>
        </p:nvSpPr>
        <p:spPr>
          <a:xfrm>
            <a:off x="793790" y="4005977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Fonte di Energia</a:t>
            </a:r>
            <a:endParaRPr lang="en-US" sz="2300" dirty="0"/>
          </a:p>
        </p:txBody>
      </p:sp>
      <p:sp>
        <p:nvSpPr>
          <p:cNvPr id="4" name="Text 2"/>
          <p:cNvSpPr/>
          <p:nvPr/>
        </p:nvSpPr>
        <p:spPr>
          <a:xfrm>
            <a:off x="793790" y="460486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Glucosio: chiave per la glicolisi e la produzione di ATP.</a:t>
            </a:r>
            <a:endParaRPr lang="en-US" sz="1750" dirty="0"/>
          </a:p>
        </p:txBody>
      </p:sp>
      <p:sp>
        <p:nvSpPr>
          <p:cNvPr id="5" name="Text 3"/>
          <p:cNvSpPr/>
          <p:nvPr/>
        </p:nvSpPr>
        <p:spPr>
          <a:xfrm>
            <a:off x="5332928" y="4005977"/>
            <a:ext cx="3225641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 Presenza di Ossigeno</a:t>
            </a:r>
            <a:endParaRPr lang="en-US" sz="2300" dirty="0"/>
          </a:p>
        </p:txBody>
      </p:sp>
      <p:sp>
        <p:nvSpPr>
          <p:cNvPr id="6" name="Text 4"/>
          <p:cNvSpPr/>
          <p:nvPr/>
        </p:nvSpPr>
        <p:spPr>
          <a:xfrm>
            <a:off x="5332928" y="460486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Ciclo di Krebs: produzione di NADH e FADH2.</a:t>
            </a:r>
            <a:endParaRPr lang="en-US" sz="1750" dirty="0"/>
          </a:p>
        </p:txBody>
      </p:sp>
      <p:sp>
        <p:nvSpPr>
          <p:cNvPr id="7" name="Text 5"/>
          <p:cNvSpPr/>
          <p:nvPr/>
        </p:nvSpPr>
        <p:spPr>
          <a:xfrm>
            <a:off x="9872067" y="4005977"/>
            <a:ext cx="3102173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 Assenza di Ossigeno</a:t>
            </a:r>
            <a:endParaRPr lang="en-US" sz="2300" dirty="0"/>
          </a:p>
        </p:txBody>
      </p:sp>
      <p:sp>
        <p:nvSpPr>
          <p:cNvPr id="8" name="Text 6"/>
          <p:cNvSpPr/>
          <p:nvPr/>
        </p:nvSpPr>
        <p:spPr>
          <a:xfrm>
            <a:off x="9872067" y="4604861"/>
            <a:ext cx="3978116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Fermentazione lattica o alcolica: rigenerazione del NAD+.</a:t>
            </a:r>
            <a:endParaRPr lang="en-US" sz="1750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914400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427607" y="2586752"/>
            <a:ext cx="4919186" cy="3056096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793790" y="1970008"/>
            <a:ext cx="6907411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Metabolismo dei Lipidi</a:t>
            </a:r>
            <a:endParaRPr lang="en-US" sz="4650" dirty="0"/>
          </a:p>
        </p:txBody>
      </p:sp>
      <p:sp>
        <p:nvSpPr>
          <p:cNvPr id="5" name="Shape 1"/>
          <p:cNvSpPr/>
          <p:nvPr/>
        </p:nvSpPr>
        <p:spPr>
          <a:xfrm>
            <a:off x="793790" y="330958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6" name="Text 2"/>
          <p:cNvSpPr/>
          <p:nvPr/>
        </p:nvSpPr>
        <p:spPr>
          <a:xfrm>
            <a:off x="972503" y="3386018"/>
            <a:ext cx="152876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800" dirty="0"/>
          </a:p>
        </p:txBody>
      </p:sp>
      <p:sp>
        <p:nvSpPr>
          <p:cNvPr id="7" name="Text 3"/>
          <p:cNvSpPr/>
          <p:nvPr/>
        </p:nvSpPr>
        <p:spPr>
          <a:xfrm>
            <a:off x="1530906" y="3309580"/>
            <a:ext cx="29277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Riserva Energetica</a:t>
            </a:r>
            <a:endParaRPr lang="en-US" sz="2300" dirty="0"/>
          </a:p>
        </p:txBody>
      </p:sp>
      <p:sp>
        <p:nvSpPr>
          <p:cNvPr id="8" name="Text 4"/>
          <p:cNvSpPr/>
          <p:nvPr/>
        </p:nvSpPr>
        <p:spPr>
          <a:xfrm>
            <a:off x="1530906" y="3817739"/>
            <a:ext cx="2927747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Trigliceridi: idrolizzati in glicerolo e acidi grassi.</a:t>
            </a:r>
            <a:endParaRPr lang="en-US" sz="1750" dirty="0"/>
          </a:p>
        </p:txBody>
      </p:sp>
      <p:sp>
        <p:nvSpPr>
          <p:cNvPr id="9" name="Shape 5"/>
          <p:cNvSpPr/>
          <p:nvPr/>
        </p:nvSpPr>
        <p:spPr>
          <a:xfrm>
            <a:off x="4685467" y="3309580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0" name="Text 6"/>
          <p:cNvSpPr/>
          <p:nvPr/>
        </p:nvSpPr>
        <p:spPr>
          <a:xfrm>
            <a:off x="4839295" y="3386018"/>
            <a:ext cx="202525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800" dirty="0"/>
          </a:p>
        </p:txBody>
      </p:sp>
      <p:sp>
        <p:nvSpPr>
          <p:cNvPr id="11" name="Text 7"/>
          <p:cNvSpPr/>
          <p:nvPr/>
        </p:nvSpPr>
        <p:spPr>
          <a:xfrm>
            <a:off x="5422583" y="3309580"/>
            <a:ext cx="2927747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Beta-ossidazione</a:t>
            </a:r>
            <a:endParaRPr lang="en-US" sz="2300" dirty="0"/>
          </a:p>
        </p:txBody>
      </p:sp>
      <p:sp>
        <p:nvSpPr>
          <p:cNvPr id="12" name="Text 8"/>
          <p:cNvSpPr/>
          <p:nvPr/>
        </p:nvSpPr>
        <p:spPr>
          <a:xfrm>
            <a:off x="5422583" y="3817739"/>
            <a:ext cx="2927747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Degradazione degli acidi grassi: produzione di acetil-CoA.</a:t>
            </a:r>
            <a:endParaRPr lang="en-US" sz="1750" dirty="0"/>
          </a:p>
        </p:txBody>
      </p:sp>
      <p:sp>
        <p:nvSpPr>
          <p:cNvPr id="13" name="Shape 9"/>
          <p:cNvSpPr/>
          <p:nvPr/>
        </p:nvSpPr>
        <p:spPr>
          <a:xfrm>
            <a:off x="793790" y="5388412"/>
            <a:ext cx="510302" cy="510302"/>
          </a:xfrm>
          <a:prstGeom prst="roundRect">
            <a:avLst>
              <a:gd name="adj" fmla="val 18669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4" name="Text 10"/>
          <p:cNvSpPr/>
          <p:nvPr/>
        </p:nvSpPr>
        <p:spPr>
          <a:xfrm>
            <a:off x="947857" y="5464850"/>
            <a:ext cx="202168" cy="35730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800"/>
              </a:lnSpc>
              <a:buNone/>
            </a:pPr>
            <a:r>
              <a:rPr lang="en-US" sz="28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800" dirty="0"/>
          </a:p>
        </p:txBody>
      </p:sp>
      <p:sp>
        <p:nvSpPr>
          <p:cNvPr id="15" name="Text 11"/>
          <p:cNvSpPr/>
          <p:nvPr/>
        </p:nvSpPr>
        <p:spPr>
          <a:xfrm>
            <a:off x="1530906" y="5388412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Corpi Chetonici</a:t>
            </a:r>
            <a:endParaRPr lang="en-US" sz="2300" dirty="0"/>
          </a:p>
        </p:txBody>
      </p:sp>
      <p:sp>
        <p:nvSpPr>
          <p:cNvPr id="16" name="Text 12"/>
          <p:cNvSpPr/>
          <p:nvPr/>
        </p:nvSpPr>
        <p:spPr>
          <a:xfrm>
            <a:off x="1530906" y="5896570"/>
            <a:ext cx="6819305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Fonte di energia alternativa in condizioni di digiuno.</a:t>
            </a:r>
            <a:endParaRPr lang="en-US" sz="1750" dirty="0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10881360" y="3387090"/>
            <a:ext cx="2011680" cy="145542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93790" y="1384221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Metabolismo delle Proteine</a:t>
            </a:r>
            <a:endParaRPr lang="en-US" sz="4650" dirty="0"/>
          </a:p>
        </p:txBody>
      </p:sp>
      <p:sp>
        <p:nvSpPr>
          <p:cNvPr id="4" name="Shape 1"/>
          <p:cNvSpPr/>
          <p:nvPr/>
        </p:nvSpPr>
        <p:spPr>
          <a:xfrm>
            <a:off x="793790" y="3212902"/>
            <a:ext cx="3664863" cy="2065734"/>
          </a:xfrm>
          <a:prstGeom prst="roundRect">
            <a:avLst>
              <a:gd name="adj" fmla="val 461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5" name="Text 2"/>
          <p:cNvSpPr/>
          <p:nvPr/>
        </p:nvSpPr>
        <p:spPr>
          <a:xfrm>
            <a:off x="1028224" y="344733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Catabolismo</a:t>
            </a:r>
            <a:endParaRPr lang="en-US" sz="2300" dirty="0"/>
          </a:p>
        </p:txBody>
      </p:sp>
      <p:sp>
        <p:nvSpPr>
          <p:cNvPr id="6" name="Text 3"/>
          <p:cNvSpPr/>
          <p:nvPr/>
        </p:nvSpPr>
        <p:spPr>
          <a:xfrm>
            <a:off x="1028224" y="3955494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Degradazione degli amminoacidi: solo in caso di carenza di carboidrati e lipidi.</a:t>
            </a:r>
            <a:endParaRPr lang="en-US" sz="1750" dirty="0"/>
          </a:p>
        </p:txBody>
      </p:sp>
      <p:sp>
        <p:nvSpPr>
          <p:cNvPr id="7" name="Shape 4"/>
          <p:cNvSpPr/>
          <p:nvPr/>
        </p:nvSpPr>
        <p:spPr>
          <a:xfrm>
            <a:off x="4685467" y="3212902"/>
            <a:ext cx="3664863" cy="2065734"/>
          </a:xfrm>
          <a:prstGeom prst="roundRect">
            <a:avLst>
              <a:gd name="adj" fmla="val 4612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8" name="Text 5"/>
          <p:cNvSpPr/>
          <p:nvPr/>
        </p:nvSpPr>
        <p:spPr>
          <a:xfrm>
            <a:off x="4919901" y="3447336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Deaminazione</a:t>
            </a:r>
            <a:endParaRPr lang="en-US" sz="2300" dirty="0"/>
          </a:p>
        </p:txBody>
      </p:sp>
      <p:sp>
        <p:nvSpPr>
          <p:cNvPr id="9" name="Text 6"/>
          <p:cNvSpPr/>
          <p:nvPr/>
        </p:nvSpPr>
        <p:spPr>
          <a:xfrm>
            <a:off x="4919901" y="3955494"/>
            <a:ext cx="3195995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Rimozione del gruppo amminico: formazione di ammoniaca.</a:t>
            </a:r>
            <a:endParaRPr lang="en-US" sz="1750" dirty="0"/>
          </a:p>
        </p:txBody>
      </p:sp>
      <p:sp>
        <p:nvSpPr>
          <p:cNvPr id="10" name="Shape 7"/>
          <p:cNvSpPr/>
          <p:nvPr/>
        </p:nvSpPr>
        <p:spPr>
          <a:xfrm>
            <a:off x="793790" y="5505450"/>
            <a:ext cx="7556421" cy="1339929"/>
          </a:xfrm>
          <a:prstGeom prst="roundRect">
            <a:avLst>
              <a:gd name="adj" fmla="val 7110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1028224" y="5739884"/>
            <a:ext cx="2977039" cy="37207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900"/>
              </a:lnSpc>
              <a:buNone/>
            </a:pPr>
            <a:r>
              <a:rPr lang="en-US" sz="23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Urea</a:t>
            </a:r>
            <a:endParaRPr lang="en-US" sz="2300" dirty="0"/>
          </a:p>
        </p:txBody>
      </p:sp>
      <p:sp>
        <p:nvSpPr>
          <p:cNvPr id="12" name="Text 9"/>
          <p:cNvSpPr/>
          <p:nvPr/>
        </p:nvSpPr>
        <p:spPr>
          <a:xfrm>
            <a:off x="1028224" y="6248043"/>
            <a:ext cx="7087553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Conversione dell'ammoniaca: eliminata dai reni.</a:t>
            </a:r>
            <a:endParaRPr lang="en-US" sz="1750" dirty="0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pic>
        <p:nvPicPr>
          <p:cNvPr id="3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3488" y="952262"/>
            <a:ext cx="4919305" cy="6324957"/>
          </a:xfrm>
          <a:prstGeom prst="rect">
            <a:avLst/>
          </a:prstGeom>
        </p:spPr>
      </p:pic>
      <p:sp>
        <p:nvSpPr>
          <p:cNvPr id="4" name="Text 0"/>
          <p:cNvSpPr/>
          <p:nvPr/>
        </p:nvSpPr>
        <p:spPr>
          <a:xfrm>
            <a:off x="6280190" y="2259211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Interconnessione dei Metabolismi</a:t>
            </a:r>
            <a:endParaRPr lang="en-US" sz="4650" dirty="0"/>
          </a:p>
        </p:txBody>
      </p:sp>
      <p:pic>
        <p:nvPicPr>
          <p:cNvPr id="5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087892"/>
            <a:ext cx="566976" cy="566976"/>
          </a:xfrm>
          <a:prstGeom prst="rect">
            <a:avLst/>
          </a:prstGeom>
        </p:spPr>
      </p:pic>
      <p:sp>
        <p:nvSpPr>
          <p:cNvPr id="6" name="Text 1"/>
          <p:cNvSpPr/>
          <p:nvPr/>
        </p:nvSpPr>
        <p:spPr>
          <a:xfrm>
            <a:off x="6280190" y="4881682"/>
            <a:ext cx="3608070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Interdipendenza: il corpo utilizza i lipidi e le proteine in caso di carenza di glucosio.</a:t>
            </a:r>
            <a:endParaRPr lang="en-US" sz="1750" dirty="0"/>
          </a:p>
        </p:txBody>
      </p:sp>
      <p:pic>
        <p:nvPicPr>
          <p:cNvPr id="7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28421" y="4087892"/>
            <a:ext cx="566976" cy="566976"/>
          </a:xfrm>
          <a:prstGeom prst="rect">
            <a:avLst/>
          </a:prstGeom>
        </p:spPr>
      </p:pic>
      <p:sp>
        <p:nvSpPr>
          <p:cNvPr id="8" name="Text 2"/>
          <p:cNvSpPr/>
          <p:nvPr/>
        </p:nvSpPr>
        <p:spPr>
          <a:xfrm>
            <a:off x="10228421" y="4881682"/>
            <a:ext cx="3608189" cy="1088708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Regolazione ormonale: insulina e glucagone mantengono la glicemia costante.</a:t>
            </a:r>
            <a:endParaRPr lang="en-US" sz="1750" dirty="0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14630400" cy="2553891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715089" y="3115747"/>
            <a:ext cx="9285923" cy="670441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250"/>
              </a:lnSpc>
              <a:buNone/>
            </a:pPr>
            <a:r>
              <a:rPr lang="en-US" sz="420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Metabolismo: Un Sistema Dinamico</a:t>
            </a:r>
            <a:endParaRPr lang="en-US" sz="4200" dirty="0"/>
          </a:p>
        </p:txBody>
      </p:sp>
      <p:sp>
        <p:nvSpPr>
          <p:cNvPr id="4" name="Shape 1"/>
          <p:cNvSpPr/>
          <p:nvPr/>
        </p:nvSpPr>
        <p:spPr>
          <a:xfrm>
            <a:off x="7303770" y="4092654"/>
            <a:ext cx="22860" cy="3575447"/>
          </a:xfrm>
          <a:prstGeom prst="roundRect">
            <a:avLst>
              <a:gd name="adj" fmla="val 375382"/>
            </a:avLst>
          </a:prstGeom>
          <a:solidFill>
            <a:srgbClr val="B2D4E5"/>
          </a:solidFill>
          <a:ln/>
        </p:spPr>
      </p:sp>
      <p:sp>
        <p:nvSpPr>
          <p:cNvPr id="5" name="Shape 2"/>
          <p:cNvSpPr/>
          <p:nvPr/>
        </p:nvSpPr>
        <p:spPr>
          <a:xfrm>
            <a:off x="6393120" y="4540806"/>
            <a:ext cx="715089" cy="22860"/>
          </a:xfrm>
          <a:prstGeom prst="roundRect">
            <a:avLst>
              <a:gd name="adj" fmla="val 375382"/>
            </a:avLst>
          </a:prstGeom>
          <a:solidFill>
            <a:srgbClr val="B2D4E5"/>
          </a:solidFill>
          <a:ln/>
        </p:spPr>
      </p:sp>
      <p:sp>
        <p:nvSpPr>
          <p:cNvPr id="6" name="Shape 3"/>
          <p:cNvSpPr/>
          <p:nvPr/>
        </p:nvSpPr>
        <p:spPr>
          <a:xfrm>
            <a:off x="7085350" y="4322445"/>
            <a:ext cx="459700" cy="459700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7" name="Text 4"/>
          <p:cNvSpPr/>
          <p:nvPr/>
        </p:nvSpPr>
        <p:spPr>
          <a:xfrm>
            <a:off x="7246322" y="4391382"/>
            <a:ext cx="137755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1</a:t>
            </a:r>
            <a:endParaRPr lang="en-US" sz="2500" dirty="0"/>
          </a:p>
        </p:txBody>
      </p:sp>
      <p:sp>
        <p:nvSpPr>
          <p:cNvPr id="8" name="Text 5"/>
          <p:cNvSpPr/>
          <p:nvPr/>
        </p:nvSpPr>
        <p:spPr>
          <a:xfrm>
            <a:off x="715089" y="4296966"/>
            <a:ext cx="5476399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Adattamento alle esigenze dell'organismo.</a:t>
            </a:r>
            <a:endParaRPr lang="en-US" sz="1600" dirty="0"/>
          </a:p>
        </p:txBody>
      </p:sp>
      <p:sp>
        <p:nvSpPr>
          <p:cNvPr id="9" name="Shape 6"/>
          <p:cNvSpPr/>
          <p:nvPr/>
        </p:nvSpPr>
        <p:spPr>
          <a:xfrm>
            <a:off x="7522190" y="5562362"/>
            <a:ext cx="715089" cy="22860"/>
          </a:xfrm>
          <a:prstGeom prst="roundRect">
            <a:avLst>
              <a:gd name="adj" fmla="val 375382"/>
            </a:avLst>
          </a:prstGeom>
          <a:solidFill>
            <a:srgbClr val="B2D4E5"/>
          </a:solidFill>
          <a:ln/>
        </p:spPr>
      </p:sp>
      <p:sp>
        <p:nvSpPr>
          <p:cNvPr id="10" name="Shape 7"/>
          <p:cNvSpPr/>
          <p:nvPr/>
        </p:nvSpPr>
        <p:spPr>
          <a:xfrm>
            <a:off x="7085350" y="5344001"/>
            <a:ext cx="459700" cy="459700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1" name="Text 8"/>
          <p:cNvSpPr/>
          <p:nvPr/>
        </p:nvSpPr>
        <p:spPr>
          <a:xfrm>
            <a:off x="7223939" y="5412938"/>
            <a:ext cx="182523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2</a:t>
            </a:r>
            <a:endParaRPr lang="en-US" sz="2500" dirty="0"/>
          </a:p>
        </p:txBody>
      </p:sp>
      <p:sp>
        <p:nvSpPr>
          <p:cNvPr id="12" name="Text 9"/>
          <p:cNvSpPr/>
          <p:nvPr/>
        </p:nvSpPr>
        <p:spPr>
          <a:xfrm>
            <a:off x="8438912" y="5318522"/>
            <a:ext cx="5476399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Regolazione fine dei processi metabolici.</a:t>
            </a:r>
            <a:endParaRPr lang="en-US" sz="1600" dirty="0"/>
          </a:p>
        </p:txBody>
      </p:sp>
      <p:sp>
        <p:nvSpPr>
          <p:cNvPr id="13" name="Shape 10"/>
          <p:cNvSpPr/>
          <p:nvPr/>
        </p:nvSpPr>
        <p:spPr>
          <a:xfrm>
            <a:off x="6393120" y="6481763"/>
            <a:ext cx="715089" cy="22860"/>
          </a:xfrm>
          <a:prstGeom prst="roundRect">
            <a:avLst>
              <a:gd name="adj" fmla="val 375382"/>
            </a:avLst>
          </a:prstGeom>
          <a:solidFill>
            <a:srgbClr val="B2D4E5"/>
          </a:solidFill>
          <a:ln/>
        </p:spPr>
      </p:sp>
      <p:sp>
        <p:nvSpPr>
          <p:cNvPr id="14" name="Shape 11"/>
          <p:cNvSpPr/>
          <p:nvPr/>
        </p:nvSpPr>
        <p:spPr>
          <a:xfrm>
            <a:off x="7085350" y="6263402"/>
            <a:ext cx="459700" cy="459700"/>
          </a:xfrm>
          <a:prstGeom prst="roundRect">
            <a:avLst>
              <a:gd name="adj" fmla="val 18667"/>
            </a:avLst>
          </a:prstGeom>
          <a:solidFill>
            <a:srgbClr val="CCEEFF"/>
          </a:solidFill>
          <a:ln w="7620">
            <a:solidFill>
              <a:srgbClr val="B2D4E5"/>
            </a:solidFill>
            <a:prstDash val="solid"/>
          </a:ln>
        </p:spPr>
      </p:sp>
      <p:sp>
        <p:nvSpPr>
          <p:cNvPr id="15" name="Text 12"/>
          <p:cNvSpPr/>
          <p:nvPr/>
        </p:nvSpPr>
        <p:spPr>
          <a:xfrm>
            <a:off x="7224058" y="6332339"/>
            <a:ext cx="182166" cy="321826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ctr" indent="0" marL="0">
              <a:lnSpc>
                <a:spcPts val="2500"/>
              </a:lnSpc>
              <a:buNone/>
            </a:pPr>
            <a:r>
              <a:rPr lang="en-US" sz="2500" b="1" dirty="0">
                <a:solidFill>
                  <a:srgbClr val="272525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3</a:t>
            </a:r>
            <a:endParaRPr lang="en-US" sz="2500" dirty="0"/>
          </a:p>
        </p:txBody>
      </p:sp>
      <p:sp>
        <p:nvSpPr>
          <p:cNvPr id="16" name="Text 13"/>
          <p:cNvSpPr/>
          <p:nvPr/>
        </p:nvSpPr>
        <p:spPr>
          <a:xfrm>
            <a:off x="715089" y="6237923"/>
            <a:ext cx="5476399" cy="326827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r" indent="0" marL="0">
              <a:lnSpc>
                <a:spcPts val="2550"/>
              </a:lnSpc>
              <a:buNone/>
            </a:pPr>
            <a:r>
              <a:rPr lang="en-US" sz="160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Mantenimento dell'omeostasi cellulare.</a:t>
            </a:r>
            <a:endParaRPr lang="en-US" sz="1600" dirty="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1159073"/>
            <a:ext cx="7556421" cy="1488519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Il Ruolo del Metabolismo nella Salute</a:t>
            </a:r>
            <a:endParaRPr lang="en-US" sz="4650" dirty="0"/>
          </a:p>
        </p:txBody>
      </p:sp>
      <p:pic>
        <p:nvPicPr>
          <p:cNvPr id="4" name="Image 1" descr="preencoded.png">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80190" y="2987754"/>
            <a:ext cx="1134070" cy="1360884"/>
          </a:xfrm>
          <a:prstGeom prst="rect">
            <a:avLst/>
          </a:prstGeom>
        </p:spPr>
      </p:pic>
      <p:sp>
        <p:nvSpPr>
          <p:cNvPr id="5" name="Text 1"/>
          <p:cNvSpPr/>
          <p:nvPr/>
        </p:nvSpPr>
        <p:spPr>
          <a:xfrm>
            <a:off x="7754422" y="3214568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Energia per le funzioni vitali.</a:t>
            </a:r>
            <a:endParaRPr lang="en-US" sz="1750" dirty="0"/>
          </a:p>
        </p:txBody>
      </p:sp>
      <p:pic>
        <p:nvPicPr>
          <p:cNvPr id="6" name="Image 2" descr="preencoded.png">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80190" y="4348639"/>
            <a:ext cx="1134070" cy="1360884"/>
          </a:xfrm>
          <a:prstGeom prst="rect">
            <a:avLst/>
          </a:prstGeom>
        </p:spPr>
      </p:pic>
      <p:sp>
        <p:nvSpPr>
          <p:cNvPr id="7" name="Text 2"/>
          <p:cNvSpPr/>
          <p:nvPr/>
        </p:nvSpPr>
        <p:spPr>
          <a:xfrm>
            <a:off x="7754422" y="4575453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Sintesi di molecole essenziali.</a:t>
            </a:r>
            <a:endParaRPr lang="en-US" sz="1750" dirty="0"/>
          </a:p>
        </p:txBody>
      </p:sp>
      <p:pic>
        <p:nvPicPr>
          <p:cNvPr id="8" name="Image 3" descr="preencoded.png">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80190" y="5709523"/>
            <a:ext cx="1134070" cy="1360884"/>
          </a:xfrm>
          <a:prstGeom prst="rect">
            <a:avLst/>
          </a:prstGeom>
        </p:spPr>
      </p:pic>
      <p:sp>
        <p:nvSpPr>
          <p:cNvPr id="9" name="Text 3"/>
          <p:cNvSpPr/>
          <p:nvPr/>
        </p:nvSpPr>
        <p:spPr>
          <a:xfrm>
            <a:off x="7754422" y="5936337"/>
            <a:ext cx="6082189" cy="362903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algn="l"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Mantenimento dell'omeostasi.</a:t>
            </a:r>
            <a:endParaRPr lang="en-US" sz="1750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Slide 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0" descr="preencoded.png">    </p:cNvPr>
          <p:cNvPicPr>
            <a:picLocks noChangeAspect="1"/>
          </p:cNvPicPr>
          <p:nvPr/>
        </p:nvPicPr>
        <p:blipFill>
          <a:blip r:embed="rId1"/>
          <a:stretch>
            <a:fillRect/>
          </a:stretch>
        </p:blipFill>
        <p:spPr>
          <a:xfrm>
            <a:off x="0" y="0"/>
            <a:ext cx="5486400" cy="8229600"/>
          </a:xfrm>
          <a:prstGeom prst="rect">
            <a:avLst/>
          </a:prstGeom>
        </p:spPr>
      </p:pic>
      <p:sp>
        <p:nvSpPr>
          <p:cNvPr id="3" name="Text 0"/>
          <p:cNvSpPr/>
          <p:nvPr/>
        </p:nvSpPr>
        <p:spPr>
          <a:xfrm>
            <a:off x="6280190" y="3209687"/>
            <a:ext cx="5954197" cy="744260"/>
          </a:xfrm>
          <a:prstGeom prst="rect">
            <a:avLst/>
          </a:prstGeom>
          <a:noFill/>
          <a:ln/>
        </p:spPr>
        <p:txBody>
          <a:bodyPr wrap="none" lIns="0" tIns="0" rIns="0" bIns="0" rtlCol="0" anchor="t"/>
          <a:lstStyle/>
          <a:p>
            <a:pPr indent="0" marL="0">
              <a:lnSpc>
                <a:spcPts val="5850"/>
              </a:lnSpc>
              <a:buNone/>
            </a:pPr>
            <a:r>
              <a:rPr lang="en-US" sz="4650" b="1" dirty="0">
                <a:solidFill>
                  <a:srgbClr val="000000"/>
                </a:solidFill>
                <a:latin typeface="Petrona Bold" pitchFamily="34" charset="0"/>
                <a:ea typeface="Petrona Bold" pitchFamily="34" charset="-122"/>
                <a:cs typeface="Petrona Bold" pitchFamily="34" charset="-120"/>
              </a:rPr>
              <a:t>Conclusione</a:t>
            </a:r>
            <a:endParaRPr lang="en-US" sz="4650" dirty="0"/>
          </a:p>
        </p:txBody>
      </p:sp>
      <p:sp>
        <p:nvSpPr>
          <p:cNvPr id="4" name="Text 1"/>
          <p:cNvSpPr/>
          <p:nvPr/>
        </p:nvSpPr>
        <p:spPr>
          <a:xfrm>
            <a:off x="6280190" y="4294108"/>
            <a:ext cx="7556421" cy="725805"/>
          </a:xfrm>
          <a:prstGeom prst="rect">
            <a:avLst/>
          </a:prstGeom>
          <a:noFill/>
          <a:ln/>
        </p:spPr>
        <p:txBody>
          <a:bodyPr wrap="square" lIns="0" tIns="0" rIns="0" bIns="0" rtlCol="0" anchor="t"/>
          <a:lstStyle/>
          <a:p>
            <a:pPr indent="0" marL="0">
              <a:lnSpc>
                <a:spcPts val="2850"/>
              </a:lnSpc>
              <a:buNone/>
            </a:pPr>
            <a:r>
              <a:rPr lang="en-US" sz="1750" dirty="0">
                <a:solidFill>
                  <a:srgbClr val="272525"/>
                </a:solidFill>
                <a:latin typeface="Inter" pitchFamily="34" charset="0"/>
                <a:ea typeface="Inter" pitchFamily="34" charset="-122"/>
                <a:cs typeface="Inter" pitchFamily="34" charset="-120"/>
              </a:rPr>
              <a:t>Il metabolismo è un processo complesso e fondamentale per la vita. Comprendere i suoi meccanismi è essenziale per una salute ottimale.</a:t>
            </a:r>
            <a:endParaRPr lang="en-US" sz="1750" dirty="0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0</Words>
  <Application>Microsoft Office PowerPoint</Application>
  <PresentationFormat>On-screen Show (16:9)</PresentationFormat>
  <Paragraphs>0</Paragraphs>
  <Slides>8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</vt:vector>
  </TitlesOfParts>
  <Company>PptxGenJS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PptxGenJS Presentation</dc:title>
  <dc:subject>PptxGenJS Presentation</dc:subject>
  <dc:creator>PptxGenJS</dc:creator>
  <cp:lastModifiedBy>PptxGenJS</cp:lastModifiedBy>
  <cp:revision>1</cp:revision>
  <dcterms:created xsi:type="dcterms:W3CDTF">2025-02-10T16:40:51Z</dcterms:created>
  <dcterms:modified xsi:type="dcterms:W3CDTF">2025-02-10T16:40:51Z</dcterms:modified>
</cp:coreProperties>
</file>