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1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06CD"/>
    <a:srgbClr val="FC8CF4"/>
    <a:srgbClr val="8F269A"/>
    <a:srgbClr val="417F50"/>
    <a:srgbClr val="EB7115"/>
    <a:srgbClr val="A47900"/>
    <a:srgbClr val="CC9900"/>
    <a:srgbClr val="DCD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85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36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71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66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79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716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587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34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009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79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27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476C7-EDCB-488D-B505-CC929E54C90A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D82BE-D7FE-42A4-B766-0A56E89E2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31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62709" y="1584480"/>
            <a:ext cx="79623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energia solare si intende l’energia, termica o elettrica, prodotta sfruttando direttamente l’energia irraggiata dal Sole verso la Terra.</a:t>
            </a:r>
          </a:p>
          <a:p>
            <a:r>
              <a:rPr lang="it-IT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essere utilizzata per generare elettricità o calore, usando: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BB8378C-B3D6-49DC-8EE1-52B57047F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589" y="9968"/>
            <a:ext cx="1309091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39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                  EOLICA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62709" y="1337734"/>
            <a:ext cx="79623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Molta dell’energia che ci permette di vivere comodi non è infinita e si sta esaurendo. Inoltre, spesso, inquina tantissimo.</a:t>
            </a:r>
          </a:p>
          <a:p>
            <a:r>
              <a:rPr lang="it-IT" dirty="0"/>
              <a:t>Per questo servono le energie rinnovabili, ossia che non finiscono e non inquinano, come quella Eolica, creata dal vento.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ED2054-66DA-4D1C-8299-2E0226CB8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877" y="253004"/>
            <a:ext cx="1499978" cy="108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38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107687"/>
            <a:ext cx="80045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eolica, come dice il nome stesso, deriva da Eolo, il dio greco del vento.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un tipo di energia ricavata dalla forza del vento, che viene convertita in forza-lavoro (spesso sottoforma di elettricità).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FF0000"/>
                </a:solidFill>
              </a:rPr>
              <a:t>EOLO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1B67F34-5FA3-4A17-B937-F91D43A5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268" y="211013"/>
            <a:ext cx="2902024" cy="193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42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760829"/>
            <a:ext cx="80045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 dall’antichità il vento è stato alleato degli uomini per spostarsi; le vele delle navi, gonfiate dal vento, permettevano di navigare agevolmente.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NAVIGAZIONE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1B4B620-E210-4022-A1FA-B08E3B020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292" y="341494"/>
            <a:ext cx="38100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4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760829"/>
            <a:ext cx="80045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vento veniva usato anche per muovere oggetti di produzione (le pale girevoli dei mulini a vento muovevano le macine per triturare il grano e farne farina).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Solo ai giorni nostri, però, si è pensato di usare la forza dell’aria per produrre elettricità.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3995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OGGETTI DI PRODUZIONE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D8B75A2-E876-42FE-B1CA-DC3B665C8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874" y="211013"/>
            <a:ext cx="2268417" cy="302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25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071520"/>
            <a:ext cx="800451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eolica è un’</a:t>
            </a:r>
            <a:r>
              <a:rPr lang="it-IT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pulita</a:t>
            </a:r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cioè non crea scorie inquinanti. Uno degli svantaggi, secondo alcuni, è il forte impatto visivo delle pale necessarie a imbrigliare il vento, che cambia radicalmente il paesaggio in cui vengono installate. Secondo altri disturba la fauna selvatica (le pale, ruotando, fanno rumore).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PRO E CONTRO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48F079-A54F-47AF-8236-D127E91EC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791" y="211013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34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071520"/>
            <a:ext cx="8004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vento resta comunque una delle principali fonti di energia alternative a nostra disposizione e la sperimentazione prosegue incessantemente per rendere questo tipo di tecnologia sempre più efficiente e con un minore impatto sull’ambiente.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4909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IMPATTO AMBIENTALE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E12752-5C9A-4B45-BF65-5BB2B7956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018" y="266700"/>
            <a:ext cx="1734274" cy="261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49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2766720"/>
            <a:ext cx="80045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Questo colosso si trova sul mare, tra le coste della Cina meridionale e Taiwan. Questa struttura eolica, la più grande sul nostro Pianeta, si chiama MYSE 16-260 ed è alta 152 metri (come un palazzo di 50 piani). 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un’elica a tre pale, lunghe 123 metri e ciascuna pesa 54 tonnellate. Il suo raggio d’azione copre un’area grande come 7 campi da calcio.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4909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COLOSSO GREEN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2D524F0-9C3E-4323-8F84-CBC382DE9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351" y="374065"/>
            <a:ext cx="3263873" cy="217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4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198520"/>
            <a:ext cx="80045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elettrica si ricava da turbine che trasformano il movimento delle pale, mosse dal vento, in elettricità. Come nelle girelle di carta, così il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vento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muove le grosse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 eoliche 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 turbina creando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cinetica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ossia l’energia generata dal movimento di un corpo. Le pale sono collegate ad un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Rotore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sua volta collegato ad un “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albero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(posto nel palo), il quale invia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di rotazione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generatore elettrico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posto alla base della struttura. Questo generatore utilizza alcuni magneti e le proprietà di induzione elettromagnetica per produrre una tensione elettrica (cioè una differenza di carica elettrica) e quindi </a:t>
            </a: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elettrica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53541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/>
              <a:t>COME SI CONVERTE</a:t>
            </a:r>
          </a:p>
          <a:p>
            <a:r>
              <a:rPr lang="it-IT" sz="3200" dirty="0"/>
              <a:t>LA FORZA</a:t>
            </a:r>
          </a:p>
          <a:p>
            <a:r>
              <a:rPr lang="it-IT" sz="3200" dirty="0"/>
              <a:t>DEL VENTO</a:t>
            </a:r>
          </a:p>
          <a:p>
            <a:r>
              <a:rPr lang="it-IT" sz="3200" dirty="0"/>
              <a:t>IN ENERGIA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7934B57-53EF-410C-8C86-9F009E2BC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0" y="489380"/>
            <a:ext cx="4275992" cy="248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62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 PO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NZ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62709" y="1109134"/>
            <a:ext cx="79623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2800" dirty="0"/>
              <a:t>In fisica l’energia potenziale di un oggetto è l’energia che esso possiede a causa della sua posizione o del suo orientamento rispetto ad un campo di forze.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BD6BAFF-0FFB-4AE7-9736-A579F1F21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832" y="3171237"/>
            <a:ext cx="2447191" cy="348112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53B8ACA-AECB-4882-BF81-1B8801919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24" y="2957511"/>
            <a:ext cx="2447191" cy="367078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E41B88-C8E0-4210-A6A1-23049BC18C4E}"/>
              </a:ext>
            </a:extLst>
          </p:cNvPr>
          <p:cNvSpPr txBox="1"/>
          <p:nvPr/>
        </p:nvSpPr>
        <p:spPr>
          <a:xfrm>
            <a:off x="309489" y="3680653"/>
            <a:ext cx="1498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</a:p>
          <a:p>
            <a:r>
              <a:rPr lang="it-IT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POTENZIALE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D0D10FB-8A6B-4BF4-92D6-31FA43698493}"/>
              </a:ext>
            </a:extLst>
          </p:cNvPr>
          <p:cNvSpPr txBox="1"/>
          <p:nvPr/>
        </p:nvSpPr>
        <p:spPr>
          <a:xfrm>
            <a:off x="4723327" y="3394376"/>
            <a:ext cx="269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</a:p>
          <a:p>
            <a:r>
              <a:rPr lang="it-IT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POTENZIALE</a:t>
            </a:r>
          </a:p>
          <a:p>
            <a:r>
              <a:rPr lang="it-IT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SI TRASFORMA IN ENERGIA CINETICA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F3E7FC1-D6A0-437D-90CC-CF5962A984AF}"/>
              </a:ext>
            </a:extLst>
          </p:cNvPr>
          <p:cNvSpPr/>
          <p:nvPr/>
        </p:nvSpPr>
        <p:spPr>
          <a:xfrm>
            <a:off x="3301415" y="4721801"/>
            <a:ext cx="37073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Quindi, quando il corpo subisce una forza e si sposta da un punto ad un altro, l’energia potenziale si trasforma ad esempio in energia cinetica.</a:t>
            </a:r>
          </a:p>
        </p:txBody>
      </p:sp>
    </p:spTree>
    <p:extLst>
      <p:ext uri="{BB962C8B-B14F-4D97-AF65-F5344CB8AC3E}">
        <p14:creationId xmlns:p14="http://schemas.microsoft.com/office/powerpoint/2010/main" val="579797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2044471"/>
            <a:ext cx="52050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/>
              <a:t>Che cos’è?</a:t>
            </a:r>
          </a:p>
          <a:p>
            <a:r>
              <a:rPr lang="it-IT" sz="3200" dirty="0"/>
              <a:t>È l’energia associata alla posizione di un oggetto in un campo gravitazionale. Essa dipende dall’altezza in cui si trova l’oggetto rispetto ad un punto di riferimento, solitamente il suolo.</a:t>
            </a:r>
            <a:endParaRPr lang="it-IT" sz="2000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15D3A8BF-5A0C-4777-A127-263A046EB4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1594549"/>
            <a:ext cx="3319976" cy="248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91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2715795"/>
            <a:ext cx="80045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Il pannello solare termico sfrutta i raggi per scaldare un liquido (con speciali caratteristiche) che cede calore, tramite uno scambiatore di calore, all’acqua, contenuta in un serbatoio di accumulo.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B050"/>
                </a:solidFill>
              </a:rPr>
              <a:t>Pannello solare termico</a:t>
            </a:r>
          </a:p>
          <a:p>
            <a:r>
              <a:rPr lang="it-IT" b="1" dirty="0">
                <a:solidFill>
                  <a:srgbClr val="0070C0"/>
                </a:solidFill>
              </a:rPr>
              <a:t>(energia termica)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590BC5E-F04C-469D-BF8B-8124CF819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067" y="831764"/>
            <a:ext cx="2702158" cy="180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4D8DDB7-10A6-4BE0-8ED2-3B8AE8FE8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8" y="4905375"/>
            <a:ext cx="2343150" cy="19526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9F8E26F-9C45-4A2F-9CE8-A686F4B2D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0772" y="4871115"/>
            <a:ext cx="3284473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86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257983"/>
            <a:ext cx="80045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una diga idroelettrica l’acqua viene immagazzinata ad una certa altezza in modo che abbia energia potenziale gravitazionale.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Questa energia viene convertita in energia cinetica per far girare le turbine.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7FA52046-B265-424F-A6B8-0DB4FB09234C}"/>
              </a:ext>
            </a:extLst>
          </p:cNvPr>
          <p:cNvSpPr/>
          <p:nvPr/>
        </p:nvSpPr>
        <p:spPr>
          <a:xfrm>
            <a:off x="562708" y="4604438"/>
            <a:ext cx="80045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potenziale gravitazionale è l’energia che viene immagazzinata da un corpo per poter svolgere un lavoro e dipende da dove esso si trova, in particolare in quale altezza.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2998D3B-5438-49F2-B835-9E4D2C940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846" y="2585931"/>
            <a:ext cx="3688374" cy="193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77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69741" y="2553559"/>
            <a:ext cx="800451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essa Newton enuncia le leggi del moto e della gravitazione universale.</a:t>
            </a:r>
          </a:p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Descrive i movimenti dei corpi, dei moti dei satelliti di Giove e di Saturno, i moti della Luna.</a:t>
            </a:r>
          </a:p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Secondo Newton, la Terra deve essere leggermente appiattita ai poli e rigonfia all’equatore. Egli spiega il fenomeno delle maree, sostenendo che sono prodotte dall’attrazione combinata del Sole e della Luna.</a:t>
            </a:r>
          </a:p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1704 pubblicò in inglese la sua grande opera sulla Luce, </a:t>
            </a:r>
            <a:r>
              <a:rPr lang="it-IT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Opticks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nella quale descrisse il comportamento della luce, ricorrendo a molti esperimenti, e spiegò i colori illuminati dall’arcobaleno.</a:t>
            </a:r>
          </a:p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Newton è riconosciuto come uno dei più grandi geni dell’umanità e viene considerato il vero fondatore della scienza moderna.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B91E30-D013-4762-88F4-23FB161BFF95}"/>
              </a:ext>
            </a:extLst>
          </p:cNvPr>
          <p:cNvSpPr txBox="1"/>
          <p:nvPr/>
        </p:nvSpPr>
        <p:spPr>
          <a:xfrm>
            <a:off x="569741" y="219196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ISAAC NEWTON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2851E94-E1DF-46C0-8EAA-26CD0227CE93}"/>
              </a:ext>
            </a:extLst>
          </p:cNvPr>
          <p:cNvSpPr/>
          <p:nvPr/>
        </p:nvSpPr>
        <p:spPr>
          <a:xfrm>
            <a:off x="569741" y="857249"/>
            <a:ext cx="49741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Isaac Newton nacque nel 1642 in un piccolo villaggio in Inghilterra. </a:t>
            </a:r>
          </a:p>
          <a:p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1687 venne pubblicata la sua opera più importante, scritta in latino: Principi matematici della filosofia naturale.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5B027AD-921C-4D08-8E2D-435C2A43B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231" y="219196"/>
            <a:ext cx="3510801" cy="19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71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62709" y="1394006"/>
            <a:ext cx="79623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Cos’è?</a:t>
            </a:r>
          </a:p>
          <a:p>
            <a:r>
              <a:rPr lang="it-IT" dirty="0"/>
              <a:t>L’energia cinetica è la forma di energia posseduta da un corpo in movimento.</a:t>
            </a:r>
          </a:p>
          <a:p>
            <a:endParaRPr lang="it-IT" dirty="0"/>
          </a:p>
          <a:p>
            <a:r>
              <a:rPr lang="it-IT" dirty="0"/>
              <a:t>Come sono espresse le energie?</a:t>
            </a:r>
          </a:p>
          <a:p>
            <a:r>
              <a:rPr lang="it-IT" dirty="0"/>
              <a:t>Le energie sono espresse con delle formule.</a:t>
            </a:r>
          </a:p>
        </p:txBody>
      </p:sp>
    </p:spTree>
    <p:extLst>
      <p:ext uri="{BB962C8B-B14F-4D97-AF65-F5344CB8AC3E}">
        <p14:creationId xmlns:p14="http://schemas.microsoft.com/office/powerpoint/2010/main" val="3957718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254401"/>
            <a:ext cx="80045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vogliamo accelerare un oggetto, dobbiamo applicare una forza.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Applicare una forza ci impone di lavorare.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 il lavoro, l’energia è stata trasferita all’oggetto e l’oggetto si muoverà con una velocità costante.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ESEMPIO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06D4A9B-372C-4FB4-A0C2-C34CEDE93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691" y="767130"/>
            <a:ext cx="55626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03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474929" y="918899"/>
            <a:ext cx="48392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una palla da biliardo ne urta un’altra, la sposta compiendo un lavoro.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movimento della palla è associata una forma di energia detta cinetica.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42925" y="211013"/>
            <a:ext cx="8038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ALTRO ESEMPIO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295EAD-7475-4906-B710-2CA876646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37" y="1362075"/>
            <a:ext cx="3267075" cy="20669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8EAB7FB-9522-47D8-AC30-3B54840D6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896" y="3872111"/>
            <a:ext cx="5318207" cy="234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23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1008975"/>
            <a:ext cx="40374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Si misura in joule (J) e può essere espressa con una formula.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B155019-90DC-4362-9B3E-654D1BE1BB43}"/>
              </a:ext>
            </a:extLst>
          </p:cNvPr>
          <p:cNvSpPr txBox="1"/>
          <p:nvPr/>
        </p:nvSpPr>
        <p:spPr>
          <a:xfrm>
            <a:off x="3502855" y="4561765"/>
            <a:ext cx="53879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Energia potenziale: </a:t>
            </a:r>
          </a:p>
          <a:p>
            <a:r>
              <a:rPr lang="it-IT" dirty="0"/>
              <a:t>la palla da basket ha un’energia potenziale.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DD462BC-D3C4-49F7-9B12-A8E0482EC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782" y="910767"/>
            <a:ext cx="3810000" cy="322897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641E547-1492-4547-B480-921BD951D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7" y="4084733"/>
            <a:ext cx="2460458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53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803041"/>
            <a:ext cx="80045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forze conservative sono quelle forze che, applicate ad un corpo, compiono un lavoro che non dipende dal percorso seguito ma soltanto dal punto di inizio e di fine dello spostamento.</a:t>
            </a:r>
          </a:p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definizione a ciascuna forza conservativa si può associare una certa energia potenziale.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00B050"/>
                </a:solidFill>
              </a:rPr>
              <a:t>LE FORZE CONSERVATIVE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12A4528-5784-4076-B3E1-04BC4E44A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93166"/>
            <a:ext cx="38100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89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3239160"/>
            <a:ext cx="32918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cinetica è posseduta da un corpo materiale in movimento.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00B050"/>
                </a:solidFill>
              </a:rPr>
              <a:t>ENERGIA CINETICA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2DC8553-AFD8-41E5-A0D7-FC6738A11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65" y="1285512"/>
            <a:ext cx="4290647" cy="1425388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3898CB51-23A5-4C9A-84D7-78578F90CBEF}"/>
              </a:ext>
            </a:extLst>
          </p:cNvPr>
          <p:cNvSpPr/>
          <p:nvPr/>
        </p:nvSpPr>
        <p:spPr>
          <a:xfrm>
            <a:off x="4881489" y="1090265"/>
            <a:ext cx="39225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macchina si muove con un’energia cinetica (energia di movimento).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9A09BC9-3DE9-4668-A38F-3F2AA847E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904" y="3533628"/>
            <a:ext cx="51911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70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MUSCOLARE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3434245"/>
            <a:ext cx="82155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600" dirty="0">
                <a:solidFill>
                  <a:srgbClr val="002060"/>
                </a:solidFill>
              </a:rPr>
              <a:t>I muscoli per funzionare al meglio necessitano di </a:t>
            </a:r>
            <a:r>
              <a:rPr lang="it-IT" sz="3600" u="sng" dirty="0">
                <a:solidFill>
                  <a:srgbClr val="002060"/>
                </a:solidFill>
              </a:rPr>
              <a:t>energia che ricavano dalla trasformazione degli alimenti in sostanze nutritive</a:t>
            </a:r>
            <a:r>
              <a:rPr lang="it-IT" sz="3600" dirty="0">
                <a:solidFill>
                  <a:srgbClr val="002060"/>
                </a:solidFill>
              </a:rPr>
              <a:t>, in particolare in zuccheri, </a:t>
            </a:r>
            <a:r>
              <a:rPr lang="it-IT" sz="3600" u="sng" dirty="0">
                <a:solidFill>
                  <a:srgbClr val="002060"/>
                </a:solidFill>
              </a:rPr>
              <a:t>e dall’ossigeno</a:t>
            </a:r>
            <a:r>
              <a:rPr lang="it-IT" sz="3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8048371-82DF-47FC-8624-C079E15E4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671" y="1258888"/>
            <a:ext cx="3800544" cy="192877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7895EDC-CC1E-4339-87C2-F137B587C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054" y="810722"/>
            <a:ext cx="2419644" cy="2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70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76774" y="306369"/>
            <a:ext cx="48533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2800" dirty="0">
                <a:solidFill>
                  <a:srgbClr val="002060"/>
                </a:solidFill>
              </a:rPr>
              <a:t>I tessuti muscolari sono attraversati da molti vasi sanguigni: il sangue, infatti, ha il compito di fornire nutrimento e ossigeno alle fibre muscolari e nello stesso tempo di trasportare l’anidride carbonica agli organi che dovranno eliminarla.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F06B29-20AF-463A-9533-85E286C450AD}"/>
              </a:ext>
            </a:extLst>
          </p:cNvPr>
          <p:cNvSpPr txBox="1"/>
          <p:nvPr/>
        </p:nvSpPr>
        <p:spPr>
          <a:xfrm>
            <a:off x="576774" y="4531654"/>
            <a:ext cx="81029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2800" dirty="0">
                <a:solidFill>
                  <a:srgbClr val="002060"/>
                </a:solidFill>
              </a:rPr>
              <a:t>Se durante il movimento i muscoli hanno bisogno di più ossigeno di quello che il sangue può fornire, si produce </a:t>
            </a:r>
            <a:r>
              <a:rPr lang="it-IT" sz="2800" b="1" dirty="0">
                <a:solidFill>
                  <a:srgbClr val="002060"/>
                </a:solidFill>
              </a:rPr>
              <a:t>acido lattico</a:t>
            </a:r>
            <a:r>
              <a:rPr lang="it-IT" sz="2800" dirty="0">
                <a:solidFill>
                  <a:srgbClr val="002060"/>
                </a:solidFill>
              </a:rPr>
              <a:t>, che causa l’indolenzimento dei muscoli.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F8F9BDF-012E-4968-80E9-6D0EA5434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301" y="869426"/>
            <a:ext cx="3784208" cy="291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2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2617319"/>
            <a:ext cx="80045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la luce colpisce una cella fotovoltaica (lastrina di vetro blu scuro) dai due estremi esce una corrente continua.</a:t>
            </a:r>
          </a:p>
          <a:p>
            <a:r>
              <a:rPr lang="it-IT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Collegando molte celle in serie si può ottenere qualunque potenza.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Pannello fotovoltaico</a:t>
            </a:r>
          </a:p>
          <a:p>
            <a:r>
              <a:rPr lang="it-IT" dirty="0">
                <a:solidFill>
                  <a:srgbClr val="0070C0"/>
                </a:solidFill>
              </a:rPr>
              <a:t>(energia elettrica)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9B12599-05F9-4838-B407-7EFE3ECE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317" y="903168"/>
            <a:ext cx="2847975" cy="16002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14E74E0-00C6-490F-AC29-CE2E75B54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409" y="4400218"/>
            <a:ext cx="2672128" cy="22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7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464233" y="498738"/>
            <a:ext cx="82155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 muscoli possono essere considerati il motore nel corpo umano. Essi determinano i movimenti, dai più impercettibili ai più complessi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FEB4AE-86C2-487E-B9F3-881CFC622145}"/>
              </a:ext>
            </a:extLst>
          </p:cNvPr>
          <p:cNvSpPr txBox="1"/>
          <p:nvPr/>
        </p:nvSpPr>
        <p:spPr>
          <a:xfrm>
            <a:off x="464233" y="3026887"/>
            <a:ext cx="39530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Grazie alle fibre muscolari i muscoli si contraggono, trasformando l’energia chimica in meccanica.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C4C1320-985A-4969-9FD9-9C2AD8ED6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828" y="2629984"/>
            <a:ext cx="3727938" cy="388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69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464233" y="1413063"/>
            <a:ext cx="82155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Affinché avvenga una combustione sono necessari due elementi: il combustibile e il comburente.</a:t>
            </a:r>
            <a:r>
              <a:rPr lang="it-IT" b="1" dirty="0"/>
              <a:t> </a:t>
            </a:r>
          </a:p>
          <a:p>
            <a:r>
              <a:rPr lang="it-IT" dirty="0"/>
              <a:t>In una prestazione sportiva i </a:t>
            </a:r>
            <a:r>
              <a:rPr lang="it-IT" b="1" dirty="0"/>
              <a:t>combustibili </a:t>
            </a:r>
            <a:r>
              <a:rPr lang="it-IT" dirty="0"/>
              <a:t>principalmente utilizzati dall’organismo sono il </a:t>
            </a:r>
            <a:r>
              <a:rPr lang="it-IT" u="sng" dirty="0"/>
              <a:t>glucosio</a:t>
            </a:r>
            <a:r>
              <a:rPr lang="it-IT" dirty="0"/>
              <a:t> (assimilato durante l’ingerimento di cibi) e gli </a:t>
            </a:r>
            <a:r>
              <a:rPr lang="it-IT" u="sng" dirty="0"/>
              <a:t>acidi grassi</a:t>
            </a:r>
            <a:r>
              <a:rPr lang="it-IT" dirty="0"/>
              <a:t>, mentre il </a:t>
            </a:r>
            <a:r>
              <a:rPr lang="it-IT" b="1" dirty="0"/>
              <a:t>comburente </a:t>
            </a:r>
            <a:r>
              <a:rPr lang="it-IT" dirty="0"/>
              <a:t>è l’ossigeno, assunto durante la fase inspiratoria della respirazione.</a:t>
            </a:r>
          </a:p>
        </p:txBody>
      </p:sp>
    </p:spTree>
    <p:extLst>
      <p:ext uri="{BB962C8B-B14F-4D97-AF65-F5344CB8AC3E}">
        <p14:creationId xmlns:p14="http://schemas.microsoft.com/office/powerpoint/2010/main" val="28558067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4149968" y="1905506"/>
            <a:ext cx="42765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Circa un secolo fa, l’energia muscolare veniva usata soprattutto per svolgere attività lavorative.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A9873680-7732-4E7F-975D-DD1A3F50D6E9}"/>
              </a:ext>
            </a:extLst>
          </p:cNvPr>
          <p:cNvGrpSpPr/>
          <p:nvPr/>
        </p:nvGrpSpPr>
        <p:grpSpPr>
          <a:xfrm>
            <a:off x="358727" y="675250"/>
            <a:ext cx="3523956" cy="5780603"/>
            <a:chOff x="358727" y="281354"/>
            <a:chExt cx="3523956" cy="5780603"/>
          </a:xfrm>
        </p:grpSpPr>
        <p:pic>
          <p:nvPicPr>
            <p:cNvPr id="1028" name="Picture 4" descr="undefined">
              <a:extLst>
                <a:ext uri="{FF2B5EF4-FFF2-40B4-BE49-F238E27FC236}">
                  <a16:creationId xmlns:a16="http://schemas.microsoft.com/office/drawing/2014/main" id="{66FCEE17-2745-4413-BC34-E6A16DC7CD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727" y="281354"/>
              <a:ext cx="3495822" cy="5129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2B605457-91B9-4A12-87F7-CBD929638FFE}"/>
                </a:ext>
              </a:extLst>
            </p:cNvPr>
            <p:cNvSpPr/>
            <p:nvPr/>
          </p:nvSpPr>
          <p:spPr>
            <a:xfrm>
              <a:off x="358727" y="5415626"/>
              <a:ext cx="3523956" cy="6463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it-IT" dirty="0"/>
                <a:t>Zappatori che scavano l'acquedotto</a:t>
              </a:r>
            </a:p>
            <a:p>
              <a:r>
                <a:rPr lang="it-IT" dirty="0"/>
                <a:t>del fiume Cedar, Washington (1899)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6680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604912" y="109538"/>
            <a:ext cx="5317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2800" dirty="0"/>
              <a:t>LeBron James ha usato l’energia muscolare per saltare e fare canestro.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5FDE3F-03D2-4B47-AE3E-6E816AFE4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2" y="250997"/>
            <a:ext cx="2433710" cy="335402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E16FB3C-E50D-4B59-90EB-7E3938C0977A}"/>
              </a:ext>
            </a:extLst>
          </p:cNvPr>
          <p:cNvSpPr/>
          <p:nvPr/>
        </p:nvSpPr>
        <p:spPr>
          <a:xfrm>
            <a:off x="2482944" y="1722696"/>
            <a:ext cx="29999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Cristiano Ronaldo ha usato l’energia muscolare per fare la rovesciata.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DA5E7FB-0BCA-4431-950B-2918CA20E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31" y="1928007"/>
            <a:ext cx="2999935" cy="3258858"/>
          </a:xfrm>
          <a:prstGeom prst="rect">
            <a:avLst/>
          </a:prstGeom>
        </p:spPr>
      </p:pic>
      <p:pic>
        <p:nvPicPr>
          <p:cNvPr id="6" name="Picture 4" descr="https://www.fidal.it/funzioni/phpThumb/phpThumb.php?src=https%3A%2F%2Fwww.fidal.it%2Fupload%2Fimages%2F2023_varie%2Fnadia_batt_ok.png&amp;w=320&amp;h=385&amp;zc=1&amp;hash=e46944ddb97171c9a25351719b78c093b011570850c3f938a474a00f3ec8d53b">
            <a:extLst>
              <a:ext uri="{FF2B5EF4-FFF2-40B4-BE49-F238E27FC236}">
                <a16:creationId xmlns:a16="http://schemas.microsoft.com/office/drawing/2014/main" id="{FA1A0316-CC27-492C-A260-76E84ACA2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922" y="3732924"/>
            <a:ext cx="2433710" cy="292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7B69C95B-7767-4BD9-8A5C-CF35355A37C9}"/>
              </a:ext>
            </a:extLst>
          </p:cNvPr>
          <p:cNvSpPr/>
          <p:nvPr/>
        </p:nvSpPr>
        <p:spPr>
          <a:xfrm>
            <a:off x="604912" y="5298823"/>
            <a:ext cx="5317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DC06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muscolare è l’energia fornita dai movimenti della muscolatura scheletrica.</a:t>
            </a:r>
          </a:p>
        </p:txBody>
      </p:sp>
    </p:spTree>
    <p:extLst>
      <p:ext uri="{BB962C8B-B14F-4D97-AF65-F5344CB8AC3E}">
        <p14:creationId xmlns:p14="http://schemas.microsoft.com/office/powerpoint/2010/main" val="25273497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492368" y="134469"/>
            <a:ext cx="334178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417F50"/>
                </a:solidFill>
              </a:rPr>
              <a:t>E</a:t>
            </a:r>
            <a:r>
              <a:rPr lang="it-IT" dirty="0">
                <a:solidFill>
                  <a:srgbClr val="8F269A"/>
                </a:solidFill>
              </a:rPr>
              <a:t>N</a:t>
            </a:r>
            <a:r>
              <a:rPr lang="it-IT" dirty="0">
                <a:solidFill>
                  <a:srgbClr val="417F50"/>
                </a:solidFill>
              </a:rPr>
              <a:t>E</a:t>
            </a:r>
            <a:r>
              <a:rPr lang="it-IT" dirty="0">
                <a:solidFill>
                  <a:srgbClr val="8F269A"/>
                </a:solidFill>
              </a:rPr>
              <a:t>R</a:t>
            </a:r>
            <a:r>
              <a:rPr lang="it-IT" dirty="0">
                <a:solidFill>
                  <a:srgbClr val="417F50"/>
                </a:solidFill>
              </a:rPr>
              <a:t>G</a:t>
            </a:r>
            <a:r>
              <a:rPr lang="it-IT" dirty="0">
                <a:solidFill>
                  <a:srgbClr val="8F269A"/>
                </a:solidFill>
              </a:rPr>
              <a:t>I</a:t>
            </a:r>
            <a:r>
              <a:rPr lang="it-IT" dirty="0">
                <a:solidFill>
                  <a:srgbClr val="417F50"/>
                </a:solidFill>
              </a:rPr>
              <a:t>A</a:t>
            </a:r>
            <a:endParaRPr lang="it-IT" dirty="0"/>
          </a:p>
          <a:p>
            <a:r>
              <a:rPr lang="it-IT" dirty="0">
                <a:solidFill>
                  <a:srgbClr val="002060"/>
                </a:solidFill>
              </a:rPr>
              <a:t>C</a:t>
            </a:r>
            <a:r>
              <a:rPr lang="it-IT" dirty="0">
                <a:solidFill>
                  <a:srgbClr val="FC8CF4"/>
                </a:solidFill>
              </a:rPr>
              <a:t>H</a:t>
            </a:r>
            <a:r>
              <a:rPr lang="it-IT" dirty="0">
                <a:solidFill>
                  <a:srgbClr val="002060"/>
                </a:solidFill>
              </a:rPr>
              <a:t>I</a:t>
            </a:r>
            <a:r>
              <a:rPr lang="it-IT" dirty="0">
                <a:solidFill>
                  <a:srgbClr val="FC8CF4"/>
                </a:solidFill>
              </a:rPr>
              <a:t>M</a:t>
            </a:r>
            <a:r>
              <a:rPr lang="it-IT" dirty="0">
                <a:solidFill>
                  <a:srgbClr val="002060"/>
                </a:solidFill>
              </a:rPr>
              <a:t>I</a:t>
            </a:r>
            <a:r>
              <a:rPr lang="it-IT" dirty="0">
                <a:solidFill>
                  <a:srgbClr val="FC8CF4"/>
                </a:solidFill>
              </a:rPr>
              <a:t>C</a:t>
            </a:r>
            <a:r>
              <a:rPr lang="it-IT" dirty="0">
                <a:solidFill>
                  <a:srgbClr val="002060"/>
                </a:solidFill>
              </a:rPr>
              <a:t>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492368" y="2469852"/>
            <a:ext cx="821553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</a:rPr>
              <a:t>È un’energia prodotta durante il corso di reazioni chimiche.</a:t>
            </a:r>
          </a:p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</a:rPr>
              <a:t>L’energia chimica proviene da una forma di energia potenziale, che si trasforma in chimica, grazie alla tendenza degli elementi chimici di reagire fra loro.</a:t>
            </a:r>
          </a:p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</a:rPr>
              <a:t>Essa è introdotta nel corpo umano con il cibo…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905FDCB-825D-44E3-8D6C-002419E23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21102">
            <a:off x="4630243" y="413868"/>
            <a:ext cx="3039782" cy="193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90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69741" y="4735201"/>
            <a:ext cx="8004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metabolismo è il complesso di reazioni biochimiche che avvengono all’interno delle cellule del nostro corpo, che convertono il cibo e le bevande che ingeriamo in energia utilizzabile.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8F269A"/>
                </a:solidFill>
              </a:rPr>
              <a:t>Come fa il nostro corpo a trasformare il cibo in energia?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721C92-2FAC-462A-865C-9C79A73AB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455" y="1833354"/>
            <a:ext cx="3810000" cy="254317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6DDD35E-A2FF-4B9B-BE8C-CA26B442BC82}"/>
              </a:ext>
            </a:extLst>
          </p:cNvPr>
          <p:cNvSpPr/>
          <p:nvPr/>
        </p:nvSpPr>
        <p:spPr>
          <a:xfrm>
            <a:off x="569741" y="1859340"/>
            <a:ext cx="4304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Metabolismo = processo attraverso il quale il corpo umano converte il cibo in energia.</a:t>
            </a:r>
          </a:p>
        </p:txBody>
      </p:sp>
    </p:spTree>
    <p:extLst>
      <p:ext uri="{BB962C8B-B14F-4D97-AF65-F5344CB8AC3E}">
        <p14:creationId xmlns:p14="http://schemas.microsoft.com/office/powerpoint/2010/main" val="273363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8F2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 che modo il cibo viene trasformato in energia?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6DDD35E-A2FF-4B9B-BE8C-CA26B442BC82}"/>
              </a:ext>
            </a:extLst>
          </p:cNvPr>
          <p:cNvSpPr/>
          <p:nvPr/>
        </p:nvSpPr>
        <p:spPr>
          <a:xfrm>
            <a:off x="569741" y="1859340"/>
            <a:ext cx="4304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fasi che consentono di trasformare il cibo in energia sono principalmente quattro: l’ingestione, la digestione, l’assorbimento e l’eliminazione.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CA9CA19-AF6F-4109-B8B0-69FC69F9E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09473"/>
            <a:ext cx="4282440" cy="432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71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492368" y="134469"/>
            <a:ext cx="803265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IL SUONO E L’ENERGIA SONORA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492369" y="3858727"/>
            <a:ext cx="78075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600" dirty="0"/>
              <a:t>Pensa alle corde di un pianoforte quando vengono colpite dai martelletti ed iniziano a vibrare, cioè compiono tanti movimenti piccolissimi e molto rapidi.</a:t>
            </a:r>
            <a:endParaRPr lang="it-IT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26BA4A0-8B1B-464F-B595-0F103AAE6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744" y="977047"/>
            <a:ext cx="2596210" cy="286232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7219069-1EF3-433D-A509-50FB9FFC6358}"/>
              </a:ext>
            </a:extLst>
          </p:cNvPr>
          <p:cNvSpPr txBox="1"/>
          <p:nvPr/>
        </p:nvSpPr>
        <p:spPr>
          <a:xfrm>
            <a:off x="499404" y="1687719"/>
            <a:ext cx="5493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600" dirty="0"/>
              <a:t>La forma dell’energia detta Energia Sonora, o Acustica, è quella trasportata dal suono.</a:t>
            </a:r>
            <a:endParaRPr lang="it-IT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940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492368" y="2723072"/>
            <a:ext cx="82155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600" dirty="0"/>
              <a:t>La </a:t>
            </a:r>
            <a:r>
              <a:rPr lang="it-IT" sz="3600" b="1" dirty="0"/>
              <a:t>vibrazione</a:t>
            </a:r>
            <a:r>
              <a:rPr lang="it-IT" sz="3600" dirty="0"/>
              <a:t> si trasmette in tutte le direzioni alle particelle di aria più vicine, che vengono allontanate dalla posizione in cui erano. A loro volta esse spingono le particelle più esterne e poi ritornano nella loro posizione iniziale.</a:t>
            </a:r>
            <a:endParaRPr lang="it-IT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ED6A45B-6E47-44E1-929C-D2354322A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319598"/>
            <a:ext cx="57150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10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76775" y="134616"/>
            <a:ext cx="80045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600" dirty="0"/>
              <a:t>La vibrazione continua così a propagarsi sottoforma di sfere concentriche, sempre più grandi, di particelle d’aria che si comprimono e si espandono. Queste sfere sono le </a:t>
            </a:r>
            <a:r>
              <a:rPr lang="it-IT" sz="3600" b="1" dirty="0"/>
              <a:t>onde sonore </a:t>
            </a:r>
            <a:r>
              <a:rPr lang="it-IT" sz="3600" dirty="0"/>
              <a:t>(o acustiche) al centro delle quali si trova la sorgente (o fonte sonora) che le ha prodotte, come le corde del pianoforte.</a:t>
            </a:r>
            <a:endParaRPr lang="it-IT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3EFB092-5114-4E3F-B232-0883EC85F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163" y="4580135"/>
            <a:ext cx="26860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0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4783015" y="3350018"/>
            <a:ext cx="37982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EB7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 a specchi parabolici, concentra la luce del sole in un punto per produrre calore che può essere utilizzato in impianti industriali.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600" dirty="0"/>
              <a:t>Pannello solare a concentrazione o specchio solare</a:t>
            </a:r>
          </a:p>
          <a:p>
            <a:r>
              <a:rPr lang="it-IT" sz="3600" dirty="0">
                <a:solidFill>
                  <a:srgbClr val="0070C0"/>
                </a:solidFill>
              </a:rPr>
              <a:t>(energia elettrica</a:t>
            </a:r>
          </a:p>
          <a:p>
            <a:r>
              <a:rPr lang="it-IT" sz="3600" dirty="0">
                <a:solidFill>
                  <a:srgbClr val="0070C0"/>
                </a:solidFill>
              </a:rPr>
              <a:t>e termica)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7864365-EEFD-4BB9-923E-1EA4C73D7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64" y="821339"/>
            <a:ext cx="2884741" cy="191835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E4313D3-E742-4A4B-B28E-595CC491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8" y="2709012"/>
            <a:ext cx="4009292" cy="36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670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76775" y="612922"/>
            <a:ext cx="80045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Quando il nostro orecchio “cattura” le onde sonore, anche le strutture al suo interno si mettono in vibrazione, permettendoci di udire il </a:t>
            </a:r>
            <a:r>
              <a:rPr lang="it-IT" b="1" dirty="0"/>
              <a:t>suono</a:t>
            </a:r>
            <a:r>
              <a:rPr lang="it-IT" dirty="0"/>
              <a:t>.</a:t>
            </a:r>
            <a:endParaRPr lang="it-IT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39788B3-028E-4767-B383-B874DC80A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623626"/>
            <a:ext cx="38100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4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8F2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L’ALTEZZA DEI SUONI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902060"/>
            <a:ext cx="82155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/>
              <a:t>Una caratteristica dei suoni è l’altezza, che è maggiore per quelli acuti e minore per quelli gravi. Il nostro orecchio percepisce soltanto i suoni di particolari altezze, cioè i suoni udibili, ma non riesce a “captare” i suoni più gravi (infrasuoni) e più acuti (ultrasuoni).</a:t>
            </a:r>
            <a:endParaRPr lang="it-IT" sz="3200" dirty="0">
              <a:solidFill>
                <a:srgbClr val="002060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18E0233-3D13-41F2-AE96-3F8482445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683" y="4027225"/>
            <a:ext cx="3301080" cy="264086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957716F-F632-402C-A0D2-41F5585CF3BA}"/>
              </a:ext>
            </a:extLst>
          </p:cNvPr>
          <p:cNvSpPr/>
          <p:nvPr/>
        </p:nvSpPr>
        <p:spPr>
          <a:xfrm>
            <a:off x="309488" y="4899514"/>
            <a:ext cx="4698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delfini comunicano fra loro mediante ultrasuoni.</a:t>
            </a:r>
          </a:p>
        </p:txBody>
      </p:sp>
    </p:spTree>
    <p:extLst>
      <p:ext uri="{BB962C8B-B14F-4D97-AF65-F5344CB8AC3E}">
        <p14:creationId xmlns:p14="http://schemas.microsoft.com/office/powerpoint/2010/main" val="33571432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8F2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L’ALTEZZA DEI SUONI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902060"/>
            <a:ext cx="82155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/>
              <a:t>Una caratteristica dei suoni è l’altezza, che è maggiore per quelli acuti e minore per quelli gravi. Il nostro orecchio percepisce soltanto i suoni di particolari altezze, cioè i suoni udibili, ma non riesce a “captare” i suoni più gravi (infrasuoni) e più acuti (ultrasuoni).</a:t>
            </a:r>
            <a:endParaRPr lang="it-IT" sz="3200" dirty="0">
              <a:solidFill>
                <a:srgbClr val="002060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18E0233-3D13-41F2-AE96-3F8482445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683" y="4027225"/>
            <a:ext cx="3301080" cy="264086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957716F-F632-402C-A0D2-41F5585CF3BA}"/>
              </a:ext>
            </a:extLst>
          </p:cNvPr>
          <p:cNvSpPr/>
          <p:nvPr/>
        </p:nvSpPr>
        <p:spPr>
          <a:xfrm>
            <a:off x="309488" y="4899514"/>
            <a:ext cx="4698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delfini comunicano fra loro mediante ultrasuoni.</a:t>
            </a:r>
          </a:p>
        </p:txBody>
      </p:sp>
    </p:spTree>
    <p:extLst>
      <p:ext uri="{BB962C8B-B14F-4D97-AF65-F5344CB8AC3E}">
        <p14:creationId xmlns:p14="http://schemas.microsoft.com/office/powerpoint/2010/main" val="16781887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8F2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IL SUONO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902060"/>
            <a:ext cx="82155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/>
              <a:t>Che cos’è?</a:t>
            </a:r>
          </a:p>
          <a:p>
            <a:r>
              <a:rPr lang="it-IT" sz="3200" dirty="0"/>
              <a:t>È energia sonora che deriva dalla vibrazione di un corpo e si trasmette attraverso l’aria.</a:t>
            </a:r>
          </a:p>
          <a:p>
            <a:r>
              <a:rPr lang="it-IT" sz="3200" dirty="0"/>
              <a:t>Le vibrazioni sono dette onde sonore che si diffondono in una direzione come onde concentriche.</a:t>
            </a:r>
            <a:endParaRPr lang="it-IT" sz="2400" dirty="0">
              <a:solidFill>
                <a:srgbClr val="00206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AB7A8AA-926E-4F7D-91C6-AC5590178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022" y="3444385"/>
            <a:ext cx="38100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72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8F2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COME SI MUOVE?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1352228"/>
            <a:ext cx="821553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La velocità del suono cambia in base al materiale che attraversa.</a:t>
            </a:r>
          </a:p>
          <a:p>
            <a:r>
              <a:rPr lang="it-IT" dirty="0"/>
              <a:t>Nell’acqua e nel vetro (ottimi conduttori acustici) viaggia rapidamente.</a:t>
            </a:r>
          </a:p>
          <a:p>
            <a:r>
              <a:rPr lang="it-IT" dirty="0"/>
              <a:t>Nel polistirolo, nella gomma, nella stoffa (isolanti) la velocità del suono è ridotta.</a:t>
            </a:r>
            <a:endParaRPr lang="it-IT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94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ENERGIA SONORA PER STARE MEGLIO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309489" y="1394432"/>
            <a:ext cx="8215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3200" dirty="0"/>
              <a:t>Le onde sonore ad alta energia, cioè quelle che trasportano una grande quantità di energia, sono dette onde d’urto.</a:t>
            </a:r>
          </a:p>
          <a:p>
            <a:r>
              <a:rPr lang="it-IT" sz="3200" dirty="0"/>
              <a:t>Esse sono responsabili del fragore di un tuono o di una esplosione.</a:t>
            </a:r>
            <a:endParaRPr lang="it-IT" sz="1800" dirty="0">
              <a:solidFill>
                <a:srgbClr val="002060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BBAFCD59-AF5D-4294-990C-B56C9BB2EA7B}"/>
              </a:ext>
            </a:extLst>
          </p:cNvPr>
          <p:cNvSpPr/>
          <p:nvPr/>
        </p:nvSpPr>
        <p:spPr>
          <a:xfrm>
            <a:off x="3298873" y="3976430"/>
            <a:ext cx="52261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Alcune invece, sono usate in medicina per curare certi disturbi delle ossa, della pelle, dei reni e di altre parti del corpo umano.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F952D6F-8E74-4BE1-974F-1100F6958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9" y="3990455"/>
            <a:ext cx="2799471" cy="254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16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6C24FE-1CF2-4AD0-95B6-39B19A742F75}"/>
              </a:ext>
            </a:extLst>
          </p:cNvPr>
          <p:cNvSpPr/>
          <p:nvPr/>
        </p:nvSpPr>
        <p:spPr>
          <a:xfrm>
            <a:off x="377370" y="4486134"/>
            <a:ext cx="7953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Paesi più solari d’Europa sono: Spagna, Germania, Olanda, Polonia, Italia.</a:t>
            </a:r>
          </a:p>
          <a:p>
            <a:pPr algn="just"/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regione italiana che produce maggior energia solare è la Puglia, mentre il Veneto è quarto dopo la Lombardia e l’Emilia Romagna.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E5CC958-1553-4D48-BCF0-5528C849D20A}"/>
              </a:ext>
            </a:extLst>
          </p:cNvPr>
          <p:cNvSpPr/>
          <p:nvPr/>
        </p:nvSpPr>
        <p:spPr>
          <a:xfrm>
            <a:off x="653142" y="469650"/>
            <a:ext cx="457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VANTAGGI:</a:t>
            </a:r>
            <a:b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è una risorsa sicura e gratuita </a:t>
            </a:r>
          </a:p>
          <a:p>
            <a: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è una fonte rinnovabile</a:t>
            </a:r>
          </a:p>
          <a:p>
            <a:pPr marL="174625" indent="-174625"/>
            <a: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non è concentrata in zone ristrette, ma è disponibile ovunque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D2499E2-1C12-44A7-BE90-21B3FDBD65E2}"/>
              </a:ext>
            </a:extLst>
          </p:cNvPr>
          <p:cNvSpPr/>
          <p:nvPr/>
        </p:nvSpPr>
        <p:spPr>
          <a:xfrm>
            <a:off x="4775200" y="1377065"/>
            <a:ext cx="3715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SVANTAGGI:</a:t>
            </a:r>
          </a:p>
          <a:p>
            <a:pPr marL="174625" indent="-174625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- installare i pannelli ha un alto costo, ma nel futuro permette il risparmio</a:t>
            </a:r>
          </a:p>
          <a:p>
            <a:pPr marL="174625" indent="-174625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- l’energia solare non è sempre intensa allo stesso modo (stagioni, giorno, notte)</a:t>
            </a:r>
          </a:p>
        </p:txBody>
      </p:sp>
    </p:spTree>
    <p:extLst>
      <p:ext uri="{BB962C8B-B14F-4D97-AF65-F5344CB8AC3E}">
        <p14:creationId xmlns:p14="http://schemas.microsoft.com/office/powerpoint/2010/main" val="271515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9550A-46CF-40FB-B32B-044CDCBFEF9E}"/>
              </a:ext>
            </a:extLst>
          </p:cNvPr>
          <p:cNvSpPr txBox="1"/>
          <p:nvPr/>
        </p:nvSpPr>
        <p:spPr>
          <a:xfrm>
            <a:off x="309489" y="134470"/>
            <a:ext cx="8581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it-IT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129E93-77D3-4F15-9160-791D239100D2}"/>
              </a:ext>
            </a:extLst>
          </p:cNvPr>
          <p:cNvSpPr txBox="1"/>
          <p:nvPr/>
        </p:nvSpPr>
        <p:spPr>
          <a:xfrm>
            <a:off x="562709" y="1758648"/>
            <a:ext cx="79623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Che cos’è? </a:t>
            </a:r>
          </a:p>
          <a:p>
            <a:r>
              <a:rPr lang="it-IT" dirty="0"/>
              <a:t>È la forma di energia posseduta da qualsiasi corpo che abbia una temperatura superiore allo zero assoluto e quindi è l’energia legata al calore posseduto da un corpo.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467028E-B4F9-49FA-A948-7F604612D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514" y="69720"/>
            <a:ext cx="899242" cy="120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5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576775" y="2918993"/>
            <a:ext cx="80045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Il Sole e il sottosuolo producono energia termica, come fonti naturali di energia, ma le fonti tipiche dell’energia termica sono le sostanze che bruciano facilmente come il legno e i combustibili fossili (carbone, petrolio e metano).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B0F0"/>
                </a:solidFill>
              </a:rPr>
              <a:t>Chi la produce?</a:t>
            </a:r>
          </a:p>
        </p:txBody>
      </p:sp>
      <p:pic>
        <p:nvPicPr>
          <p:cNvPr id="1026" name="Picture 2" descr="Sole Immagini PNG, Scarica 140000+ Risorse PNG con sfondo trasparente">
            <a:extLst>
              <a:ext uri="{FF2B5EF4-FFF2-40B4-BE49-F238E27FC236}">
                <a16:creationId xmlns:a16="http://schemas.microsoft.com/office/drawing/2014/main" id="{EB1B125B-5303-4FC0-BC52-0AC247A7A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211013"/>
            <a:ext cx="2078892" cy="207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741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485775" y="1095375"/>
            <a:ext cx="8095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L’energia termica si trasmette attraverso il Calore, che è la quantità di energia termica che si trasferisce da un corpo ad un altro.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B0F0"/>
                </a:solidFill>
              </a:rPr>
              <a:t>Come si trasmette?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A55780C-C275-4D77-9A76-C9C2825C9689}"/>
              </a:ext>
            </a:extLst>
          </p:cNvPr>
          <p:cNvSpPr txBox="1"/>
          <p:nvPr/>
        </p:nvSpPr>
        <p:spPr>
          <a:xfrm>
            <a:off x="569741" y="2964544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Come si trasforma?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41FEF9F-9B97-4CA1-8D98-AC10F165D600}"/>
              </a:ext>
            </a:extLst>
          </p:cNvPr>
          <p:cNvSpPr/>
          <p:nvPr/>
        </p:nvSpPr>
        <p:spPr>
          <a:xfrm>
            <a:off x="485775" y="4086225"/>
            <a:ext cx="8095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Si trasforma in altre forme di energia, ad esempio in energia elettrica nelle centrali termoelettriche e nucleari.</a:t>
            </a:r>
          </a:p>
        </p:txBody>
      </p:sp>
    </p:spTree>
    <p:extLst>
      <p:ext uri="{BB962C8B-B14F-4D97-AF65-F5344CB8AC3E}">
        <p14:creationId xmlns:p14="http://schemas.microsoft.com/office/powerpoint/2010/main" val="2713297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09758C1-84D9-40DA-9EFC-B19718382789}"/>
              </a:ext>
            </a:extLst>
          </p:cNvPr>
          <p:cNvSpPr/>
          <p:nvPr/>
        </p:nvSpPr>
        <p:spPr>
          <a:xfrm>
            <a:off x="476251" y="1190625"/>
            <a:ext cx="81050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L’energia termica viene usata per produrre energia cinetica, che serve per muovere macchine termiche (ad esempio le auto a benzina o gasolio) e per produrre energia elettrica nelle centrali termoelettriche, nucleari, termodinamiche o geotermiche.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5D97C-4AA9-4158-AE5F-D80A6FCA4616}"/>
              </a:ext>
            </a:extLst>
          </p:cNvPr>
          <p:cNvSpPr txBox="1"/>
          <p:nvPr/>
        </p:nvSpPr>
        <p:spPr>
          <a:xfrm>
            <a:off x="576775" y="211013"/>
            <a:ext cx="800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Per cosa viene usata?</a:t>
            </a:r>
          </a:p>
        </p:txBody>
      </p:sp>
    </p:spTree>
    <p:extLst>
      <p:ext uri="{BB962C8B-B14F-4D97-AF65-F5344CB8AC3E}">
        <p14:creationId xmlns:p14="http://schemas.microsoft.com/office/powerpoint/2010/main" val="39845855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</TotalTime>
  <Words>2267</Words>
  <Application>Microsoft Office PowerPoint</Application>
  <PresentationFormat>Presentazione su schermo (4:3)</PresentationFormat>
  <Paragraphs>149</Paragraphs>
  <Slides>45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Raffaella</dc:creator>
  <cp:lastModifiedBy>Raffaella</cp:lastModifiedBy>
  <cp:revision>72</cp:revision>
  <dcterms:created xsi:type="dcterms:W3CDTF">2024-03-10T08:29:48Z</dcterms:created>
  <dcterms:modified xsi:type="dcterms:W3CDTF">2024-03-24T13:32:26Z</dcterms:modified>
</cp:coreProperties>
</file>