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4" r:id="rId3"/>
    <p:sldId id="265" r:id="rId4"/>
    <p:sldId id="261" r:id="rId5"/>
    <p:sldId id="262" r:id="rId6"/>
    <p:sldId id="263" r:id="rId7"/>
    <p:sldId id="257" r:id="rId8"/>
    <p:sldId id="259" r:id="rId9"/>
    <p:sldId id="260" r:id="rId10"/>
    <p:sldId id="258" r:id="rId11"/>
    <p:sldId id="267" r:id="rId12"/>
    <p:sldId id="256" r:id="rId13"/>
    <p:sldId id="268" r:id="rId14"/>
    <p:sldId id="269" r:id="rId15"/>
    <p:sldId id="273" r:id="rId16"/>
    <p:sldId id="271" r:id="rId17"/>
    <p:sldId id="274"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89" autoAdjust="0"/>
  </p:normalViewPr>
  <p:slideViewPr>
    <p:cSldViewPr>
      <p:cViewPr varScale="1">
        <p:scale>
          <a:sx n="65" d="100"/>
          <a:sy n="65" d="100"/>
        </p:scale>
        <p:origin x="-15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9B1382B-3FB8-4BDB-901A-6B71C96EDA98}" type="datetimeFigureOut">
              <a:rPr lang="fr-FR" smtClean="0"/>
              <a:t>20/12/2015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9B1382B-3FB8-4BDB-901A-6B71C96EDA98}" type="datetimeFigureOut">
              <a:rPr lang="fr-FR" smtClean="0"/>
              <a:t>20/12/2015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9B1382B-3FB8-4BDB-901A-6B71C96EDA98}" type="datetimeFigureOut">
              <a:rPr lang="fr-FR" smtClean="0"/>
              <a:t>20/12/2015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B1382B-3FB8-4BDB-901A-6B71C96EDA98}" type="datetimeFigureOut">
              <a:rPr lang="fr-FR" smtClean="0"/>
              <a:t>20/12/2015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9B1382B-3FB8-4BDB-901A-6B71C96EDA98}" type="datetimeFigureOut">
              <a:rPr lang="fr-FR" smtClean="0"/>
              <a:t>20/12/2015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9B1382B-3FB8-4BDB-901A-6B71C96EDA98}" type="datetimeFigureOut">
              <a:rPr lang="fr-FR" smtClean="0"/>
              <a:t>20/12/2015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016906-306A-4400-87EC-5311959B1D84}"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B1382B-3FB8-4BDB-901A-6B71C96EDA98}" type="datetimeFigureOut">
              <a:rPr lang="fr-FR" smtClean="0"/>
              <a:t>20/12/2015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16906-306A-4400-87EC-5311959B1D8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8.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g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elisabeth.kennel.perso.neuf.fr/noms_propres.ht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363272" cy="1368152"/>
          </a:xfrm>
        </p:spPr>
        <p:style>
          <a:lnRef idx="0">
            <a:schemeClr val="accent2"/>
          </a:lnRef>
          <a:fillRef idx="3">
            <a:schemeClr val="accent2"/>
          </a:fillRef>
          <a:effectRef idx="3">
            <a:schemeClr val="accent2"/>
          </a:effectRef>
          <a:fontRef idx="minor">
            <a:schemeClr val="lt1"/>
          </a:fontRef>
        </p:style>
        <p:txBody>
          <a:bodyPr>
            <a:noAutofit/>
          </a:bodyPr>
          <a:lstStyle/>
          <a:p>
            <a:r>
              <a:rPr lang="fr-FR" sz="3200" dirty="0" smtClean="0"/>
              <a:t>Oedipe Roi</a:t>
            </a:r>
            <a:br>
              <a:rPr lang="fr-FR" sz="3200" dirty="0" smtClean="0"/>
            </a:br>
            <a:r>
              <a:rPr lang="fr-FR" sz="3200" dirty="0" smtClean="0"/>
              <a:t>La tragédie de Sophocle et le film de Pier Paolo Pasolini</a:t>
            </a:r>
            <a:endParaRPr lang="fr-FR" sz="3200" dirty="0"/>
          </a:p>
        </p:txBody>
      </p:sp>
      <p:sp>
        <p:nvSpPr>
          <p:cNvPr id="3" name="Espace réservé du contenu 2"/>
          <p:cNvSpPr>
            <a:spLocks noGrp="1"/>
          </p:cNvSpPr>
          <p:nvPr>
            <p:ph idx="1"/>
          </p:nvPr>
        </p:nvSpPr>
        <p:spPr/>
        <p:txBody>
          <a:bodyPr/>
          <a:lstStyle/>
          <a:p>
            <a:endParaRPr lang="fr-FR" dirty="0"/>
          </a:p>
        </p:txBody>
      </p:sp>
      <p:pic>
        <p:nvPicPr>
          <p:cNvPr id="23554" name="Picture 2" descr="Afficher l'image d'origine"/>
          <p:cNvPicPr>
            <a:picLocks noChangeAspect="1" noChangeArrowheads="1"/>
          </p:cNvPicPr>
          <p:nvPr/>
        </p:nvPicPr>
        <p:blipFill>
          <a:blip r:embed="rId2" cstate="print"/>
          <a:srcRect/>
          <a:stretch>
            <a:fillRect/>
          </a:stretch>
        </p:blipFill>
        <p:spPr bwMode="auto">
          <a:xfrm>
            <a:off x="323528" y="1556792"/>
            <a:ext cx="4536503" cy="5040560"/>
          </a:xfrm>
          <a:prstGeom prst="rect">
            <a:avLst/>
          </a:prstGeom>
          <a:noFill/>
        </p:spPr>
      </p:pic>
      <p:pic>
        <p:nvPicPr>
          <p:cNvPr id="23556" name="Picture 4" descr="Afficher l'image d'origine"/>
          <p:cNvPicPr>
            <a:picLocks noChangeAspect="1" noChangeArrowheads="1"/>
          </p:cNvPicPr>
          <p:nvPr/>
        </p:nvPicPr>
        <p:blipFill>
          <a:blip r:embed="rId3" cstate="print"/>
          <a:srcRect/>
          <a:stretch>
            <a:fillRect/>
          </a:stretch>
        </p:blipFill>
        <p:spPr bwMode="auto">
          <a:xfrm>
            <a:off x="4872739" y="1628800"/>
            <a:ext cx="3731709" cy="50751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fr-FR" dirty="0" smtClean="0"/>
              <a:t>LES AUTEURS DE LA GRECE ANTIQUE</a:t>
            </a:r>
            <a:endParaRPr lang="fr-FR" dirty="0"/>
          </a:p>
        </p:txBody>
      </p:sp>
      <p:pic>
        <p:nvPicPr>
          <p:cNvPr id="15363" name="Picture 3" descr="Afficher l'image d'origine"/>
          <p:cNvPicPr>
            <a:picLocks noChangeAspect="1" noChangeArrowheads="1"/>
          </p:cNvPicPr>
          <p:nvPr/>
        </p:nvPicPr>
        <p:blipFill>
          <a:blip r:embed="rId2" cstate="print"/>
          <a:srcRect/>
          <a:stretch>
            <a:fillRect/>
          </a:stretch>
        </p:blipFill>
        <p:spPr bwMode="auto">
          <a:xfrm>
            <a:off x="611560" y="1484784"/>
            <a:ext cx="7848872" cy="4860032"/>
          </a:xfrm>
          <a:prstGeom prst="rect">
            <a:avLst/>
          </a:prstGeom>
        </p:spPr>
        <p:style>
          <a:lnRef idx="0">
            <a:schemeClr val="accent2"/>
          </a:lnRef>
          <a:fillRef idx="3">
            <a:schemeClr val="accent2"/>
          </a:fillRef>
          <a:effectRef idx="3">
            <a:schemeClr val="accent2"/>
          </a:effectRef>
          <a:fontRef idx="minor">
            <a:schemeClr val="lt1"/>
          </a:fontRef>
        </p:style>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2146250"/>
          </a:xfrm>
        </p:spPr>
        <p:style>
          <a:lnRef idx="1">
            <a:schemeClr val="accent2"/>
          </a:lnRef>
          <a:fillRef idx="2">
            <a:schemeClr val="accent2"/>
          </a:fillRef>
          <a:effectRef idx="1">
            <a:schemeClr val="accent2"/>
          </a:effectRef>
          <a:fontRef idx="minor">
            <a:schemeClr val="dk1"/>
          </a:fontRef>
        </p:style>
        <p:txBody>
          <a:bodyPr>
            <a:normAutofit/>
          </a:bodyPr>
          <a:lstStyle/>
          <a:p>
            <a:pPr algn="l"/>
            <a:r>
              <a:rPr lang="fr-FR" dirty="0" smtClean="0"/>
              <a:t>LES GRANDES DYONISIES</a:t>
            </a:r>
            <a:br>
              <a:rPr lang="fr-FR" dirty="0" smtClean="0"/>
            </a:br>
            <a:r>
              <a:rPr lang="fr-FR" sz="1600" dirty="0" smtClean="0"/>
              <a:t> Les grandes Dionysies ont lieu chaque printemps. Trois jours sont consacrés aux tragédies et aux comédies. </a:t>
            </a:r>
            <a:br>
              <a:rPr lang="fr-FR" sz="1600" dirty="0" smtClean="0"/>
            </a:br>
            <a:r>
              <a:rPr lang="fr-FR" sz="1600" dirty="0" smtClean="0"/>
              <a:t>Les spectacles sont ouverts aux citoyens, à leurs femmes et aux métèques. Ils sont payants. Mais la cité offre la place aux citoyens les plus pauvres..</a:t>
            </a:r>
            <a:endParaRPr lang="fr-FR" sz="1600" dirty="0"/>
          </a:p>
        </p:txBody>
      </p:sp>
      <p:pic>
        <p:nvPicPr>
          <p:cNvPr id="24578" name="Picture 2" descr="Afficher l'image d'origine"/>
          <p:cNvPicPr>
            <a:picLocks noChangeAspect="1" noChangeArrowheads="1"/>
          </p:cNvPicPr>
          <p:nvPr/>
        </p:nvPicPr>
        <p:blipFill>
          <a:blip r:embed="rId2" cstate="print"/>
          <a:srcRect/>
          <a:stretch>
            <a:fillRect/>
          </a:stretch>
        </p:blipFill>
        <p:spPr bwMode="auto">
          <a:xfrm>
            <a:off x="1489362" y="2476066"/>
            <a:ext cx="5962958" cy="3817677"/>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3608" y="476672"/>
            <a:ext cx="7268344" cy="977204"/>
          </a:xfrm>
        </p:spPr>
        <p:style>
          <a:lnRef idx="2">
            <a:schemeClr val="accent4">
              <a:shade val="50000"/>
            </a:schemeClr>
          </a:lnRef>
          <a:fillRef idx="1">
            <a:schemeClr val="accent4"/>
          </a:fillRef>
          <a:effectRef idx="0">
            <a:schemeClr val="accent4"/>
          </a:effectRef>
          <a:fontRef idx="minor">
            <a:schemeClr val="lt1"/>
          </a:fontRef>
        </p:style>
        <p:txBody>
          <a:bodyPr/>
          <a:lstStyle/>
          <a:p>
            <a:r>
              <a:rPr lang="fr-FR" dirty="0" smtClean="0"/>
              <a:t>Les lieux scéniques</a:t>
            </a:r>
            <a:endParaRPr lang="fr-FR" dirty="0"/>
          </a:p>
        </p:txBody>
      </p:sp>
      <p:sp>
        <p:nvSpPr>
          <p:cNvPr id="3" name="Sous-titre 2"/>
          <p:cNvSpPr>
            <a:spLocks noGrp="1"/>
          </p:cNvSpPr>
          <p:nvPr>
            <p:ph type="subTitle" idx="1"/>
          </p:nvPr>
        </p:nvSpPr>
        <p:spPr/>
        <p:txBody>
          <a:bodyPr/>
          <a:lstStyle/>
          <a:p>
            <a:endParaRPr lang="fr-FR" dirty="0"/>
          </a:p>
        </p:txBody>
      </p:sp>
      <p:pic>
        <p:nvPicPr>
          <p:cNvPr id="1026" name="Picture 2" descr="reconst-theatre"/>
          <p:cNvPicPr>
            <a:picLocks noChangeAspect="1" noChangeArrowheads="1"/>
          </p:cNvPicPr>
          <p:nvPr/>
        </p:nvPicPr>
        <p:blipFill>
          <a:blip r:embed="rId2" cstate="print"/>
          <a:srcRect/>
          <a:stretch>
            <a:fillRect/>
          </a:stretch>
        </p:blipFill>
        <p:spPr bwMode="auto">
          <a:xfrm>
            <a:off x="395536" y="1700808"/>
            <a:ext cx="8424936" cy="50170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smtClean="0"/>
              <a:t>L’origine de la tragédie</a:t>
            </a:r>
            <a:endParaRPr lang="fr-FR" dirty="0"/>
          </a:p>
        </p:txBody>
      </p:sp>
      <p:sp>
        <p:nvSpPr>
          <p:cNvPr id="3" name="Espace réservé du contenu 2"/>
          <p:cNvSpPr>
            <a:spLocks noGrp="1"/>
          </p:cNvSpPr>
          <p:nvPr>
            <p:ph idx="1"/>
          </p:nvPr>
        </p:nvSpPr>
        <p:spPr/>
        <p:txBody>
          <a:bodyPr/>
          <a:lstStyle/>
          <a:p>
            <a:endParaRPr lang="fr-FR" dirty="0"/>
          </a:p>
        </p:txBody>
      </p:sp>
      <p:sp>
        <p:nvSpPr>
          <p:cNvPr id="4" name="Rectangle 3"/>
          <p:cNvSpPr/>
          <p:nvPr/>
        </p:nvSpPr>
        <p:spPr>
          <a:xfrm>
            <a:off x="395536" y="1484785"/>
            <a:ext cx="8280920" cy="483209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sz="2800" b="1" dirty="0" smtClean="0"/>
              <a:t>le terme "tragédie" vient du grec " </a:t>
            </a:r>
            <a:r>
              <a:rPr lang="fr-FR" sz="2800" b="1" dirty="0" err="1" smtClean="0"/>
              <a:t>trogos</a:t>
            </a:r>
            <a:r>
              <a:rPr lang="fr-FR" sz="2800" b="1" dirty="0" smtClean="0"/>
              <a:t>" qui signifie "bouc" et de "</a:t>
            </a:r>
            <a:r>
              <a:rPr lang="fr-FR" sz="2800" b="1" dirty="0" err="1" smtClean="0"/>
              <a:t>ôdê</a:t>
            </a:r>
            <a:r>
              <a:rPr lang="fr-FR" sz="2800" b="1" dirty="0" smtClean="0"/>
              <a:t>" qui signifie chant. Le sacrifice du bouc faisait partie du culte que l'on rendait à Dionysos. La tragédie était une des quatre formes du genre dramatique dans la Grèce antique :</a:t>
            </a:r>
          </a:p>
          <a:p>
            <a:pPr>
              <a:buFontTx/>
              <a:buChar char="-"/>
            </a:pPr>
            <a:r>
              <a:rPr lang="fr-FR" sz="2800" b="1" dirty="0" smtClean="0"/>
              <a:t>il y avait le drame satyrique( qui mettait en scène des satyres)</a:t>
            </a:r>
          </a:p>
          <a:p>
            <a:pPr>
              <a:buFontTx/>
              <a:buChar char="-"/>
            </a:pPr>
            <a:r>
              <a:rPr lang="fr-FR" sz="2800" b="1" dirty="0" smtClean="0"/>
              <a:t>le dithyrambe ( chant en l'honneur de Dionysos et par extension poème élogieux),</a:t>
            </a:r>
          </a:p>
          <a:p>
            <a:pPr>
              <a:buFontTx/>
              <a:buChar char="-"/>
            </a:pPr>
            <a:r>
              <a:rPr lang="fr-FR" sz="2800" b="1" dirty="0" smtClean="0"/>
              <a:t> la comédie </a:t>
            </a:r>
            <a:endParaRPr lang="fr-FR" sz="2800" b="1" dirty="0"/>
          </a:p>
          <a:p>
            <a:pPr>
              <a:buFontTx/>
              <a:buChar char="-"/>
            </a:pPr>
            <a:r>
              <a:rPr lang="fr-FR" sz="2800" b="1" dirty="0" smtClean="0"/>
              <a:t> la tragédie. </a:t>
            </a: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5"/>
            <a:ext cx="8424936" cy="594008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sz="2000" b="1" dirty="0" smtClean="0"/>
              <a:t>le théâtre a une origine religieuse. En l'honneur </a:t>
            </a:r>
            <a:r>
              <a:rPr lang="fr-FR" sz="2000" b="1" dirty="0" smtClean="0">
                <a:solidFill>
                  <a:srgbClr val="FF0000"/>
                </a:solidFill>
              </a:rPr>
              <a:t>de Dionysos</a:t>
            </a:r>
            <a:r>
              <a:rPr lang="fr-FR" sz="2000" b="1" dirty="0" smtClean="0"/>
              <a:t>, dieu de la fertilité, libérateur d'Athènes, étaient données de grandes fêtes à date fixe. On comptait trois dionysies : </a:t>
            </a:r>
            <a:endParaRPr lang="fr-FR" sz="2000" dirty="0" smtClean="0"/>
          </a:p>
          <a:p>
            <a:r>
              <a:rPr lang="fr-FR" sz="2000" b="1" dirty="0" smtClean="0"/>
              <a:t>1) Les champêtres de décembre à janvier </a:t>
            </a:r>
          </a:p>
          <a:p>
            <a:r>
              <a:rPr lang="fr-FR" sz="2000" b="1" dirty="0" smtClean="0"/>
              <a:t>2)  les Lénéennes, célébrées en janvier et février </a:t>
            </a:r>
          </a:p>
          <a:p>
            <a:pPr marL="457200" indent="-457200"/>
            <a:r>
              <a:rPr lang="fr-FR" sz="2000" b="1" dirty="0" smtClean="0"/>
              <a:t>3)  les urbaines ou grandes dionysies qui se déroulaient de mars à avril à Athènes. </a:t>
            </a:r>
          </a:p>
          <a:p>
            <a:pPr marL="457200" indent="-457200"/>
            <a:r>
              <a:rPr lang="fr-FR" sz="2000" b="1" dirty="0" smtClean="0"/>
              <a:t>C'est à l'occasion de ces dernières qu'avait lieu un concours de tragédies. Chaque auteur retenu par l'archonte ( chef de la cité) devait présenter </a:t>
            </a:r>
            <a:r>
              <a:rPr lang="fr-FR" sz="2000" b="1" dirty="0" smtClean="0">
                <a:solidFill>
                  <a:srgbClr val="FF0000"/>
                </a:solidFill>
              </a:rPr>
              <a:t>une tétralogie composée de trois tragédies et d'un drame satyrique </a:t>
            </a:r>
            <a:r>
              <a:rPr lang="fr-FR" sz="2000" b="1" dirty="0" smtClean="0"/>
              <a:t>( les satyres mi-hommes, mi-animaux, sont dans la mythologie grecque des symboles de la vie sauvage, ils forment le cortège de Dionysos), ces quatre pièces étant jouées en une seule et même matinée. </a:t>
            </a:r>
          </a:p>
          <a:p>
            <a:pPr marL="457200" indent="-457200"/>
            <a:r>
              <a:rPr lang="fr-FR" sz="2000" b="1" dirty="0" smtClean="0">
                <a:solidFill>
                  <a:srgbClr val="FF0000"/>
                </a:solidFill>
              </a:rPr>
              <a:t>Une assemblée de 10 juges ( chaque juge représentait une des dix tribus de l'Attique) proclamait le vainqueur à l'issue de la cinquième et dernière journée de ces fêtes</a:t>
            </a:r>
            <a:r>
              <a:rPr lang="fr-FR" sz="2000" b="1" dirty="0" smtClean="0"/>
              <a:t>. Le vainqueur recevait une couronne de lierre, plante de Dionysos. </a:t>
            </a:r>
            <a:r>
              <a:rPr lang="fr-FR" sz="2000" b="1" dirty="0" smtClean="0">
                <a:solidFill>
                  <a:srgbClr val="FF0000"/>
                </a:solidFill>
              </a:rPr>
              <a:t>Sophocle obtint le deuxième prix pour sa représentation d</a:t>
            </a:r>
            <a:r>
              <a:rPr lang="fr-FR" sz="2000" b="1" i="1" dirty="0" smtClean="0">
                <a:solidFill>
                  <a:srgbClr val="FF0000"/>
                </a:solidFill>
              </a:rPr>
              <a:t>'Oedipe-roi</a:t>
            </a:r>
            <a:r>
              <a:rPr lang="fr-FR" sz="2000" b="1" dirty="0" smtClean="0">
                <a:solidFill>
                  <a:srgbClr val="FF0000"/>
                </a:solidFill>
              </a:rPr>
              <a:t> aux Dionysies de 430 </a:t>
            </a:r>
            <a:r>
              <a:rPr lang="fr-FR" sz="2000" b="1" dirty="0" err="1" smtClean="0">
                <a:solidFill>
                  <a:srgbClr val="FF0000"/>
                </a:solidFill>
              </a:rPr>
              <a:t>avt</a:t>
            </a:r>
            <a:r>
              <a:rPr lang="fr-FR" sz="2000" b="1" dirty="0" smtClean="0">
                <a:solidFill>
                  <a:srgbClr val="FF0000"/>
                </a:solidFill>
              </a:rPr>
              <a:t> J.C.</a:t>
            </a:r>
            <a:r>
              <a:rPr lang="fr-FR" sz="2000" b="1" dirty="0" smtClean="0"/>
              <a:t> les poètes étaient financés par un mécène, le chorège</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707678"/>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pPr algn="ctr"/>
            <a:r>
              <a:rPr lang="fr-FR" dirty="0" smtClean="0"/>
              <a:t>DIONYSOS</a:t>
            </a:r>
            <a:endParaRPr lang="fr-FR" dirty="0"/>
          </a:p>
        </p:txBody>
      </p:sp>
      <p:sp>
        <p:nvSpPr>
          <p:cNvPr id="3" name="Espace réservé du contenu 2"/>
          <p:cNvSpPr>
            <a:spLocks noGrp="1"/>
          </p:cNvSpPr>
          <p:nvPr>
            <p:ph idx="1"/>
          </p:nvPr>
        </p:nvSpPr>
        <p:spPr>
          <a:xfrm>
            <a:off x="3575050" y="273050"/>
            <a:ext cx="5111750" cy="6252294"/>
          </a:xfrm>
        </p:spPr>
        <p:style>
          <a:lnRef idx="3">
            <a:schemeClr val="lt1"/>
          </a:lnRef>
          <a:fillRef idx="1">
            <a:schemeClr val="accent4"/>
          </a:fillRef>
          <a:effectRef idx="1">
            <a:schemeClr val="accent4"/>
          </a:effectRef>
          <a:fontRef idx="minor">
            <a:schemeClr val="lt1"/>
          </a:fontRef>
        </p:style>
        <p:txBody>
          <a:bodyPr>
            <a:normAutofit/>
          </a:bodyPr>
          <a:lstStyle/>
          <a:p>
            <a:pPr>
              <a:buNone/>
            </a:pPr>
            <a:r>
              <a:rPr lang="fr-FR" sz="1200" dirty="0" smtClean="0"/>
              <a:t>Bacchus, Le Caravage,  (1571-1610),</a:t>
            </a:r>
          </a:p>
          <a:p>
            <a:pPr>
              <a:buNone/>
            </a:pPr>
            <a:r>
              <a:rPr lang="fr-FR" sz="1200" dirty="0" smtClean="0"/>
              <a:t>huile sur toile, Florence, Galerie des Offices </a:t>
            </a:r>
          </a:p>
          <a:p>
            <a:pPr>
              <a:buNone/>
            </a:pPr>
            <a:r>
              <a:rPr lang="fr-FR" sz="1200" dirty="0"/>
              <a:t> </a:t>
            </a:r>
            <a:r>
              <a:rPr lang="fr-FR" sz="1200" dirty="0" smtClean="0"/>
              <a:t>                                                                                           </a:t>
            </a:r>
          </a:p>
          <a:p>
            <a:pPr>
              <a:buNone/>
            </a:pPr>
            <a:r>
              <a:rPr lang="fr-FR" sz="1200" dirty="0" smtClean="0"/>
              <a:t>                                                                                    </a:t>
            </a:r>
          </a:p>
          <a:p>
            <a:pPr>
              <a:buNone/>
            </a:pPr>
            <a:endParaRPr lang="fr-FR" sz="1200" dirty="0"/>
          </a:p>
          <a:p>
            <a:pPr>
              <a:buNone/>
            </a:pPr>
            <a:endParaRPr lang="fr-FR" sz="1200" dirty="0" smtClean="0"/>
          </a:p>
          <a:p>
            <a:pPr>
              <a:buNone/>
            </a:pPr>
            <a:endParaRPr lang="fr-FR" sz="1200" dirty="0"/>
          </a:p>
          <a:p>
            <a:pPr>
              <a:buNone/>
            </a:pPr>
            <a:endParaRPr lang="fr-FR" sz="1200" dirty="0" smtClean="0"/>
          </a:p>
          <a:p>
            <a:pPr>
              <a:buNone/>
            </a:pPr>
            <a:endParaRPr lang="fr-FR" sz="1200" dirty="0"/>
          </a:p>
          <a:p>
            <a:pPr>
              <a:buNone/>
            </a:pPr>
            <a:endParaRPr lang="fr-FR" sz="1200" dirty="0" smtClean="0"/>
          </a:p>
          <a:p>
            <a:pPr>
              <a:buNone/>
            </a:pPr>
            <a:endParaRPr lang="fr-FR" sz="1200" dirty="0"/>
          </a:p>
          <a:p>
            <a:pPr>
              <a:buNone/>
            </a:pPr>
            <a:endParaRPr lang="fr-FR" sz="1200" dirty="0" smtClean="0"/>
          </a:p>
          <a:p>
            <a:pPr>
              <a:buNone/>
            </a:pPr>
            <a:endParaRPr lang="fr-FR" sz="1200" dirty="0"/>
          </a:p>
          <a:p>
            <a:pPr>
              <a:buNone/>
            </a:pPr>
            <a:endParaRPr lang="fr-FR" sz="1200" dirty="0" smtClean="0"/>
          </a:p>
          <a:p>
            <a:pPr>
              <a:buNone/>
            </a:pPr>
            <a:endParaRPr lang="fr-FR" sz="1200" dirty="0"/>
          </a:p>
          <a:p>
            <a:pPr>
              <a:buNone/>
            </a:pPr>
            <a:endParaRPr lang="fr-FR" sz="1200" dirty="0" smtClean="0"/>
          </a:p>
          <a:p>
            <a:pPr>
              <a:buNone/>
            </a:pPr>
            <a:r>
              <a:rPr lang="fr-FR" sz="1200" dirty="0" smtClean="0"/>
              <a:t>  Bacchus et Ariane    </a:t>
            </a:r>
            <a:r>
              <a:rPr lang="fr-FR" sz="1200" dirty="0" err="1" smtClean="0"/>
              <a:t>Turchi</a:t>
            </a:r>
            <a:r>
              <a:rPr lang="fr-FR" sz="1200" dirty="0" smtClean="0"/>
              <a:t> Alessandro (1578-1640)</a:t>
            </a:r>
          </a:p>
          <a:p>
            <a:pPr>
              <a:buNone/>
            </a:pPr>
            <a:r>
              <a:rPr lang="fr-FR" sz="1200" dirty="0" smtClean="0"/>
              <a:t>Huile sur toile, ST </a:t>
            </a:r>
            <a:r>
              <a:rPr lang="fr-FR" sz="1200" dirty="0" err="1" smtClean="0"/>
              <a:t>Petersbourg</a:t>
            </a:r>
            <a:r>
              <a:rPr lang="fr-FR" sz="1200" dirty="0" smtClean="0"/>
              <a:t>, musée de l’Ermitage</a:t>
            </a:r>
            <a:endParaRPr lang="fr-FR" sz="1200" dirty="0"/>
          </a:p>
        </p:txBody>
      </p:sp>
      <p:sp>
        <p:nvSpPr>
          <p:cNvPr id="4" name="Espace réservé du texte 3"/>
          <p:cNvSpPr>
            <a:spLocks noGrp="1"/>
          </p:cNvSpPr>
          <p:nvPr>
            <p:ph type="body" sz="half" idx="2"/>
          </p:nvPr>
        </p:nvSpPr>
        <p:spPr>
          <a:xfrm>
            <a:off x="457200" y="1052736"/>
            <a:ext cx="3008313" cy="5544616"/>
          </a:xfrm>
        </p:spPr>
        <p:style>
          <a:lnRef idx="1">
            <a:schemeClr val="accent6"/>
          </a:lnRef>
          <a:fillRef idx="2">
            <a:schemeClr val="accent6"/>
          </a:fillRef>
          <a:effectRef idx="1">
            <a:schemeClr val="accent6"/>
          </a:effectRef>
          <a:fontRef idx="minor">
            <a:schemeClr val="dk1"/>
          </a:fontRef>
        </p:style>
        <p:txBody>
          <a:bodyPr/>
          <a:lstStyle/>
          <a:p>
            <a:r>
              <a:rPr lang="fr-FR" dirty="0" smtClean="0"/>
              <a:t> Dionysos sur une panthère</a:t>
            </a:r>
            <a:br>
              <a:rPr lang="fr-FR" dirty="0" smtClean="0"/>
            </a:br>
            <a:r>
              <a:rPr lang="fr-FR" dirty="0" smtClean="0"/>
              <a:t>Période : hellénistique grecque</a:t>
            </a:r>
            <a:br>
              <a:rPr lang="fr-FR" dirty="0" smtClean="0"/>
            </a:br>
            <a:r>
              <a:rPr lang="fr-FR" dirty="0" smtClean="0"/>
              <a:t>Date : vers 400-360 avant JC</a:t>
            </a:r>
            <a:br>
              <a:rPr lang="fr-FR" dirty="0" smtClean="0"/>
            </a:br>
            <a:r>
              <a:rPr lang="fr-FR" dirty="0" smtClean="0"/>
              <a:t>Technique/matière : mosaïque</a:t>
            </a:r>
            <a:br>
              <a:rPr lang="fr-FR" dirty="0" smtClean="0"/>
            </a:br>
            <a:r>
              <a:rPr lang="fr-FR" dirty="0" smtClean="0"/>
              <a:t>Localisation : Grèce, Musée Archéologique de Pella</a:t>
            </a:r>
            <a:endParaRPr lang="fr-FR" dirty="0"/>
          </a:p>
        </p:txBody>
      </p:sp>
      <p:pic>
        <p:nvPicPr>
          <p:cNvPr id="30724" name="Picture 4" descr="http://cdicollegeconte.free.fr/iconographie/images%20iconographie/images/dionysos2.jpg"/>
          <p:cNvPicPr>
            <a:picLocks noChangeAspect="1" noChangeArrowheads="1"/>
          </p:cNvPicPr>
          <p:nvPr/>
        </p:nvPicPr>
        <p:blipFill>
          <a:blip r:embed="rId2" cstate="print"/>
          <a:srcRect/>
          <a:stretch>
            <a:fillRect/>
          </a:stretch>
        </p:blipFill>
        <p:spPr bwMode="auto">
          <a:xfrm>
            <a:off x="611560" y="3068960"/>
            <a:ext cx="2592288" cy="3528392"/>
          </a:xfrm>
          <a:prstGeom prst="rect">
            <a:avLst/>
          </a:prstGeom>
          <a:noFill/>
        </p:spPr>
      </p:pic>
      <p:pic>
        <p:nvPicPr>
          <p:cNvPr id="30726" name="Picture 6" descr="http://cdicollegeconte.free.fr/iconographie/images%20iconographie/images/dionysos5.jpg"/>
          <p:cNvPicPr>
            <a:picLocks noChangeAspect="1" noChangeArrowheads="1"/>
          </p:cNvPicPr>
          <p:nvPr/>
        </p:nvPicPr>
        <p:blipFill>
          <a:blip r:embed="rId3" cstate="print"/>
          <a:srcRect/>
          <a:stretch>
            <a:fillRect/>
          </a:stretch>
        </p:blipFill>
        <p:spPr bwMode="auto">
          <a:xfrm>
            <a:off x="4355976" y="780570"/>
            <a:ext cx="2664296" cy="3010504"/>
          </a:xfrm>
          <a:prstGeom prst="rect">
            <a:avLst/>
          </a:prstGeom>
          <a:noFill/>
        </p:spPr>
      </p:pic>
      <p:pic>
        <p:nvPicPr>
          <p:cNvPr id="30728" name="Picture 8" descr="http://cdicollegeconte.free.fr/iconographie/images%20iconographie/images/dionysos4.jpg"/>
          <p:cNvPicPr>
            <a:picLocks noChangeAspect="1" noChangeArrowheads="1"/>
          </p:cNvPicPr>
          <p:nvPr/>
        </p:nvPicPr>
        <p:blipFill>
          <a:blip r:embed="rId4" cstate="print"/>
          <a:srcRect/>
          <a:stretch>
            <a:fillRect/>
          </a:stretch>
        </p:blipFill>
        <p:spPr bwMode="auto">
          <a:xfrm>
            <a:off x="4499992" y="4293095"/>
            <a:ext cx="3384376" cy="2248577"/>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136904" cy="7017306"/>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r>
              <a:rPr lang="fr-FR" sz="2000" b="1" dirty="0" smtClean="0"/>
              <a:t>Fête civique autant que fête religieuse, le théâtre occupe une place privilégiée dans la culture de la Grèce antique. L'histoire des grandes familles de la mythologie ont trouvé leur place dans les tragédies: </a:t>
            </a:r>
          </a:p>
          <a:p>
            <a:r>
              <a:rPr lang="fr-FR" sz="2000" b="1" dirty="0" smtClean="0"/>
              <a:t>1) Les </a:t>
            </a:r>
            <a:r>
              <a:rPr lang="fr-FR" sz="2000" b="1" dirty="0" err="1" smtClean="0"/>
              <a:t>Labbacides</a:t>
            </a:r>
            <a:r>
              <a:rPr lang="fr-FR" sz="2000" b="1" dirty="0" smtClean="0"/>
              <a:t> ( Laïos, Jocaste Oedipe...)</a:t>
            </a:r>
          </a:p>
          <a:p>
            <a:r>
              <a:rPr lang="fr-FR" sz="2000" b="1" dirty="0" smtClean="0"/>
              <a:t>2) Les Atrides ( Clytemnestre, Agamemnon, Electre, Oreste)</a:t>
            </a:r>
          </a:p>
          <a:p>
            <a:r>
              <a:rPr lang="fr-FR" sz="2000" b="1" dirty="0" smtClean="0"/>
              <a:t>3) les Troyens ( Ulysse, Ajax Achille, Hélène...)  </a:t>
            </a:r>
          </a:p>
          <a:p>
            <a:r>
              <a:rPr lang="fr-FR" sz="2000" b="1" dirty="0" smtClean="0"/>
              <a:t>Ces familles font partie des cycles du théâtre grec. On entend par cycle l'histoire des malheurs d'une famille jusqu'à son extermination</a:t>
            </a:r>
          </a:p>
          <a:p>
            <a:endParaRPr lang="fr-FR" sz="2000" b="1" dirty="0"/>
          </a:p>
          <a:p>
            <a:endParaRPr lang="fr-FR" sz="2000" b="1" dirty="0" smtClean="0"/>
          </a:p>
          <a:p>
            <a:endParaRPr lang="fr-FR" sz="2000" b="1" dirty="0"/>
          </a:p>
          <a:p>
            <a:endParaRPr lang="fr-FR" sz="2000" b="1" dirty="0" smtClean="0"/>
          </a:p>
          <a:p>
            <a:endParaRPr lang="fr-FR" sz="2000" b="1" i="1" dirty="0"/>
          </a:p>
          <a:p>
            <a:endParaRPr lang="fr-FR" sz="2000" b="1" i="1" dirty="0" smtClean="0"/>
          </a:p>
          <a:p>
            <a:endParaRPr lang="fr-FR" sz="2000" b="1" i="1" dirty="0"/>
          </a:p>
          <a:p>
            <a:endParaRPr lang="fr-FR" sz="2000" b="1" i="1" dirty="0" smtClean="0"/>
          </a:p>
          <a:p>
            <a:endParaRPr lang="fr-FR" sz="2000" b="1" i="1" dirty="0"/>
          </a:p>
          <a:p>
            <a:endParaRPr lang="fr-FR" sz="2000" b="1" i="1" dirty="0" smtClean="0"/>
          </a:p>
          <a:p>
            <a:endParaRPr lang="fr-FR" b="1" i="1" dirty="0"/>
          </a:p>
          <a:p>
            <a:endParaRPr lang="fr-FR" b="1" i="1" dirty="0" smtClean="0"/>
          </a:p>
          <a:p>
            <a:endParaRPr lang="fr-FR" b="1" i="1" dirty="0"/>
          </a:p>
          <a:p>
            <a:endParaRPr lang="fr-FR" b="1" i="1" dirty="0" smtClean="0"/>
          </a:p>
          <a:p>
            <a:endParaRPr lang="fr-FR" dirty="0"/>
          </a:p>
        </p:txBody>
      </p:sp>
      <p:pic>
        <p:nvPicPr>
          <p:cNvPr id="26628" name="Picture 4" descr="Afficher l'image d'origine"/>
          <p:cNvPicPr>
            <a:picLocks noChangeAspect="1" noChangeArrowheads="1"/>
          </p:cNvPicPr>
          <p:nvPr/>
        </p:nvPicPr>
        <p:blipFill>
          <a:blip r:embed="rId2" cstate="print"/>
          <a:srcRect/>
          <a:stretch>
            <a:fillRect/>
          </a:stretch>
        </p:blipFill>
        <p:spPr bwMode="auto">
          <a:xfrm>
            <a:off x="1115616" y="3068960"/>
            <a:ext cx="6840760" cy="352196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Les Atrides et les </a:t>
            </a:r>
            <a:r>
              <a:rPr lang="fr-FR" dirty="0" err="1" smtClean="0"/>
              <a:t>Labdacides</a:t>
            </a:r>
            <a:endParaRPr lang="fr-FR" dirty="0"/>
          </a:p>
        </p:txBody>
      </p:sp>
      <p:sp>
        <p:nvSpPr>
          <p:cNvPr id="4" name="Espace réservé du contenu 3"/>
          <p:cNvSpPr>
            <a:spLocks noGrp="1"/>
          </p:cNvSpPr>
          <p:nvPr>
            <p:ph sz="half" idx="2"/>
          </p:nvPr>
        </p:nvSpPr>
        <p:spPr/>
        <p:txBody>
          <a:bodyPr/>
          <a:lstStyle/>
          <a:p>
            <a:endParaRPr lang="fr-FR" dirty="0"/>
          </a:p>
        </p:txBody>
      </p:sp>
      <p:pic>
        <p:nvPicPr>
          <p:cNvPr id="5" name="Picture 2" descr="Afficher l'image d'origine"/>
          <p:cNvPicPr>
            <a:picLocks noGrp="1" noChangeAspect="1" noChangeArrowheads="1"/>
          </p:cNvPicPr>
          <p:nvPr>
            <p:ph sz="half" idx="1"/>
          </p:nvPr>
        </p:nvPicPr>
        <p:blipFill>
          <a:blip r:embed="rId2" cstate="print"/>
          <a:srcRect/>
          <a:stretch>
            <a:fillRect/>
          </a:stretch>
        </p:blipFill>
        <p:spPr bwMode="auto">
          <a:xfrm>
            <a:off x="457200" y="1556792"/>
            <a:ext cx="4038600" cy="4536504"/>
          </a:xfrm>
          <a:prstGeom prst="rect">
            <a:avLst/>
          </a:prstGeom>
          <a:noFill/>
        </p:spPr>
      </p:pic>
      <p:pic>
        <p:nvPicPr>
          <p:cNvPr id="31746" name="Picture 2" descr="Afficher l'image d'origine"/>
          <p:cNvPicPr>
            <a:picLocks noChangeAspect="1" noChangeArrowheads="1"/>
          </p:cNvPicPr>
          <p:nvPr/>
        </p:nvPicPr>
        <p:blipFill>
          <a:blip r:embed="rId3" cstate="print"/>
          <a:srcRect/>
          <a:stretch>
            <a:fillRect/>
          </a:stretch>
        </p:blipFill>
        <p:spPr bwMode="auto">
          <a:xfrm>
            <a:off x="4572000" y="1628800"/>
            <a:ext cx="4286250" cy="4536504"/>
          </a:xfrm>
          <a:prstGeom prst="rect">
            <a:avLst/>
          </a:prstGeom>
        </p:spPr>
        <p:style>
          <a:lnRef idx="1">
            <a:schemeClr val="accent2"/>
          </a:lnRef>
          <a:fillRef idx="3">
            <a:schemeClr val="accent2"/>
          </a:fillRef>
          <a:effectRef idx="2">
            <a:schemeClr val="accent2"/>
          </a:effectRef>
          <a:fontRef idx="minor">
            <a:schemeClr val="lt1"/>
          </a:fontRef>
        </p:style>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92696"/>
            <a:ext cx="8136904" cy="2585323"/>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fr-FR" b="1" dirty="0" smtClean="0"/>
              <a:t>Ainsi, dans le cycle des Atrides, Agamemnon est tué par sa femme et son amant, Egisthe, Clytemnestre et Egisthe sont assassinés par Oreste, lequel est poursuivi par les </a:t>
            </a:r>
            <a:r>
              <a:rPr lang="fr-FR" b="1" dirty="0" err="1" smtClean="0">
                <a:hlinkClick r:id="rId2"/>
              </a:rPr>
              <a:t>Erynnies</a:t>
            </a:r>
            <a:r>
              <a:rPr lang="fr-FR" b="1" dirty="0" smtClean="0">
                <a:hlinkClick r:id="rId2"/>
              </a:rPr>
              <a:t>.</a:t>
            </a:r>
            <a:r>
              <a:rPr lang="fr-FR" b="1" dirty="0" smtClean="0"/>
              <a:t> Il épousa Hermione et fut mordu mortellement par un serpent. </a:t>
            </a:r>
          </a:p>
          <a:p>
            <a:r>
              <a:rPr lang="fr-FR" b="1" dirty="0" smtClean="0"/>
              <a:t>De la famille d'Oedipe, le cycle thébain, il n'y aura aucun survivant : il a assassiné son père, sa mère s'est pendue, ses fils se sont entretués, Antigone s'est pendue, lui-même meurt dans la plus grande solitude et dans l'oubli à </a:t>
            </a:r>
            <a:r>
              <a:rPr lang="fr-FR" b="1" dirty="0" err="1" smtClean="0"/>
              <a:t>Colone</a:t>
            </a:r>
            <a:r>
              <a:rPr lang="fr-FR" b="1" dirty="0" smtClean="0"/>
              <a:t>. </a:t>
            </a:r>
          </a:p>
          <a:p>
            <a:r>
              <a:rPr lang="fr-FR" b="1" dirty="0" smtClean="0"/>
              <a:t>Eschyle a mis en scène leur destinée dans </a:t>
            </a:r>
            <a:r>
              <a:rPr lang="fr-FR" b="1" i="1" dirty="0" smtClean="0"/>
              <a:t>Laïos, Oedipe, les sept contre Thèbes ; </a:t>
            </a:r>
            <a:r>
              <a:rPr lang="fr-FR" b="1" dirty="0" smtClean="0"/>
              <a:t>Euripide dans </a:t>
            </a:r>
            <a:r>
              <a:rPr lang="fr-FR" b="1" i="1" dirty="0" smtClean="0"/>
              <a:t>Les Phéniciennes,</a:t>
            </a:r>
            <a:r>
              <a:rPr lang="fr-FR" b="1" dirty="0" smtClean="0"/>
              <a:t> et Sophocle dans </a:t>
            </a:r>
            <a:r>
              <a:rPr lang="fr-FR" b="1" i="1" dirty="0" smtClean="0"/>
              <a:t>Oedipe-roi, Antigone et Oedipe à </a:t>
            </a:r>
            <a:r>
              <a:rPr lang="fr-FR" b="1" i="1" dirty="0" err="1" smtClean="0"/>
              <a:t>Colone</a:t>
            </a:r>
            <a:r>
              <a:rPr lang="fr-FR" b="1" i="1" dirty="0" smtClean="0"/>
              <a:t>.</a:t>
            </a:r>
            <a:endParaRPr lang="fr-FR" dirty="0"/>
          </a:p>
        </p:txBody>
      </p:sp>
      <p:pic>
        <p:nvPicPr>
          <p:cNvPr id="25602" name="Picture 2" descr="Afficher l'image d'origine"/>
          <p:cNvPicPr>
            <a:picLocks noChangeAspect="1" noChangeArrowheads="1"/>
          </p:cNvPicPr>
          <p:nvPr/>
        </p:nvPicPr>
        <p:blipFill>
          <a:blip r:embed="rId3" cstate="print"/>
          <a:srcRect/>
          <a:stretch>
            <a:fillRect/>
          </a:stretch>
        </p:blipFill>
        <p:spPr bwMode="auto">
          <a:xfrm>
            <a:off x="2627784" y="2962275"/>
            <a:ext cx="3810000" cy="38957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2657"/>
            <a:ext cx="7772400" cy="1296143"/>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smtClean="0"/>
              <a:t>LA GRECE ANTIQUE</a:t>
            </a:r>
            <a:endParaRPr lang="fr-FR" dirty="0"/>
          </a:p>
        </p:txBody>
      </p:sp>
      <p:sp>
        <p:nvSpPr>
          <p:cNvPr id="3" name="Sous-titre 2"/>
          <p:cNvSpPr>
            <a:spLocks noGrp="1"/>
          </p:cNvSpPr>
          <p:nvPr>
            <p:ph type="subTitle" idx="1"/>
          </p:nvPr>
        </p:nvSpPr>
        <p:spPr/>
        <p:txBody>
          <a:bodyPr/>
          <a:lstStyle/>
          <a:p>
            <a:endParaRPr lang="fr-FR" dirty="0"/>
          </a:p>
        </p:txBody>
      </p:sp>
      <p:pic>
        <p:nvPicPr>
          <p:cNvPr id="19458" name="Picture 2" descr="Afficher l'image d'origine"/>
          <p:cNvPicPr>
            <a:picLocks noChangeAspect="1" noChangeArrowheads="1"/>
          </p:cNvPicPr>
          <p:nvPr/>
        </p:nvPicPr>
        <p:blipFill>
          <a:blip r:embed="rId2" cstate="print"/>
          <a:srcRect/>
          <a:stretch>
            <a:fillRect/>
          </a:stretch>
        </p:blipFill>
        <p:spPr bwMode="auto">
          <a:xfrm>
            <a:off x="899592" y="1700808"/>
            <a:ext cx="7488832" cy="478802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22532" name="Picture 4" descr="Afficher l'image d'origine"/>
          <p:cNvPicPr>
            <a:picLocks noChangeAspect="1" noChangeArrowheads="1"/>
          </p:cNvPicPr>
          <p:nvPr/>
        </p:nvPicPr>
        <p:blipFill>
          <a:blip r:embed="rId2" cstate="print"/>
          <a:srcRect/>
          <a:stretch>
            <a:fillRect/>
          </a:stretch>
        </p:blipFill>
        <p:spPr bwMode="auto">
          <a:xfrm>
            <a:off x="259669" y="476672"/>
            <a:ext cx="8416787" cy="604592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628801"/>
            <a:ext cx="7772400" cy="1971650"/>
          </a:xfrm>
        </p:spPr>
        <p:style>
          <a:lnRef idx="3">
            <a:schemeClr val="lt1"/>
          </a:lnRef>
          <a:fillRef idx="1">
            <a:schemeClr val="accent4"/>
          </a:fillRef>
          <a:effectRef idx="1">
            <a:schemeClr val="accent4"/>
          </a:effectRef>
          <a:fontRef idx="minor">
            <a:schemeClr val="lt1"/>
          </a:fontRef>
        </p:style>
        <p:txBody>
          <a:bodyPr>
            <a:normAutofit fontScale="90000"/>
          </a:bodyPr>
          <a:lstStyle/>
          <a:p>
            <a:r>
              <a:rPr lang="fr-FR" b="1" dirty="0" smtClean="0"/>
              <a:t>Chronologie</a:t>
            </a:r>
            <a:r>
              <a:rPr lang="fr-FR" dirty="0" smtClean="0"/>
              <a:t/>
            </a:r>
            <a:br>
              <a:rPr lang="fr-FR" dirty="0" smtClean="0"/>
            </a:br>
            <a:r>
              <a:rPr lang="fr-FR" b="1" dirty="0" smtClean="0"/>
              <a:t>Les grandes périodes</a:t>
            </a:r>
            <a:r>
              <a:rPr lang="fr-FR" dirty="0" smtClean="0"/>
              <a:t/>
            </a:r>
            <a:br>
              <a:rPr lang="fr-FR" dirty="0" smtClean="0"/>
            </a:br>
            <a:endParaRPr lang="fr-FR" dirty="0"/>
          </a:p>
        </p:txBody>
      </p:sp>
      <p:sp>
        <p:nvSpPr>
          <p:cNvPr id="3" name="Sous-titre 2"/>
          <p:cNvSpPr>
            <a:spLocks noGrp="1"/>
          </p:cNvSpPr>
          <p:nvPr>
            <p:ph type="subTitle" idx="1"/>
          </p:nvPr>
        </p:nvSpPr>
        <p:spPr/>
        <p:txBody>
          <a:bodyPr/>
          <a:lstStyle/>
          <a:p>
            <a:endParaRPr lang="fr-FR"/>
          </a:p>
        </p:txBody>
      </p:sp>
      <p:pic>
        <p:nvPicPr>
          <p:cNvPr id="18434" name="Picture 2" descr="http://soutien67.free.fr/histoire/pages/antiquite/grece/chrono01.gif"/>
          <p:cNvPicPr>
            <a:picLocks noChangeAspect="1" noChangeArrowheads="1"/>
          </p:cNvPicPr>
          <p:nvPr/>
        </p:nvPicPr>
        <p:blipFill>
          <a:blip r:embed="rId2" cstate="print"/>
          <a:srcRect/>
          <a:stretch>
            <a:fillRect/>
          </a:stretch>
        </p:blipFill>
        <p:spPr bwMode="auto">
          <a:xfrm>
            <a:off x="476250" y="3284984"/>
            <a:ext cx="8667750" cy="245134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424936" cy="581697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sz="2400" b="1" dirty="0" smtClean="0"/>
              <a:t>Chronologie</a:t>
            </a:r>
          </a:p>
          <a:p>
            <a:pPr algn="ctr"/>
            <a:r>
              <a:rPr lang="fr-FR" sz="2400" b="1" dirty="0" smtClean="0"/>
              <a:t>Les grandes périodes</a:t>
            </a:r>
          </a:p>
          <a:p>
            <a:pPr algn="ctr"/>
            <a:endParaRPr lang="fr-FR" sz="2400" dirty="0" smtClean="0"/>
          </a:p>
          <a:p>
            <a:r>
              <a:rPr lang="fr-FR" sz="2400" dirty="0" smtClean="0"/>
              <a:t>- La </a:t>
            </a:r>
            <a:r>
              <a:rPr lang="fr-FR" sz="2400" b="1" dirty="0" smtClean="0"/>
              <a:t>Grèce mycénienne</a:t>
            </a:r>
            <a:r>
              <a:rPr lang="fr-FR" sz="2400" dirty="0" smtClean="0"/>
              <a:t> (-1700 à -1050). Le monde grec est dominé par les Achéens qui pénètrent en Grèce progressivement à partir de -2000. Cette période est surtout connue par les témoignages archéologiques et les poèmes homériques. Sa formation doit beaucoup aux influences de la Crête minoenne.</a:t>
            </a:r>
          </a:p>
          <a:p>
            <a:pPr>
              <a:buFontTx/>
              <a:buChar char="-"/>
            </a:pPr>
            <a:r>
              <a:rPr lang="fr-FR" sz="2400" dirty="0" smtClean="0"/>
              <a:t>La </a:t>
            </a:r>
            <a:r>
              <a:rPr lang="fr-FR" sz="2400" b="1" dirty="0" smtClean="0"/>
              <a:t>Grèce archaïque</a:t>
            </a:r>
            <a:r>
              <a:rPr lang="fr-FR" sz="2400" dirty="0" smtClean="0"/>
              <a:t> (-1050 à -508). Cette période fait suite aux invasions doriennes et à la ruine de la civilisation mycénienne vers -1100. La Grèce s'organise en cités indépendantes, parmi lesquelles Sparte et Athènes deviennent rapidement les plus importantes : l'art et la littérature produisent leurs premières œuvres.</a:t>
            </a:r>
          </a:p>
          <a:p>
            <a:pPr>
              <a:buFontTx/>
              <a:buChar char="-"/>
            </a:pPr>
            <a:endParaRPr lang="fr-FR" dirty="0"/>
          </a:p>
          <a:p>
            <a:pPr>
              <a:buFontTx/>
              <a:buChar char="-"/>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028343"/>
            <a:ext cx="8064896" cy="489364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fr-FR" sz="2400" dirty="0" smtClean="0"/>
              <a:t>La </a:t>
            </a:r>
            <a:r>
              <a:rPr lang="fr-FR" sz="2400" b="1" dirty="0" smtClean="0"/>
              <a:t>Grèce classique</a:t>
            </a:r>
            <a:r>
              <a:rPr lang="fr-FR" sz="2400" dirty="0" smtClean="0"/>
              <a:t> (-508 à -338). Après la victoire sur les Perses, et les réformes démocratiques de Clisthène en -508, Athènes est devenue un brillant foyer de civilisation qui exerce une hégémonie politique et culturelle sur l'ensemble de la Grèce. Affaiblie à la fin du IV</a:t>
            </a:r>
            <a:r>
              <a:rPr lang="fr-FR" sz="2400" baseline="30000" dirty="0" smtClean="0"/>
              <a:t>ème</a:t>
            </a:r>
            <a:r>
              <a:rPr lang="fr-FR" sz="2400" dirty="0" smtClean="0"/>
              <a:t> siècle par des luttes incessantes entre cités, la Grèce tombe sous la domination du roi de Macédoine, Philippe II en -338.</a:t>
            </a:r>
          </a:p>
          <a:p>
            <a:r>
              <a:rPr lang="fr-FR" sz="2400" dirty="0" smtClean="0"/>
              <a:t>- La </a:t>
            </a:r>
            <a:r>
              <a:rPr lang="fr-FR" sz="2400" b="1" dirty="0" smtClean="0"/>
              <a:t>Grèce hellénistique</a:t>
            </a:r>
            <a:r>
              <a:rPr lang="fr-FR" sz="2400" dirty="0" smtClean="0"/>
              <a:t> (-338 à -30). Alexandre le Grand, le fils de Philippe II conquiert l'Empire Perse. Les civilisations de la Grèce et de l'Orient se mêlent et donnent naissance à la « Civilisation hellénistique ». Entre - 150 et -30, toutes les régions passent sous la domination romaine. De ce syncrétisme naîtra la civilisation gréco-romaine.</a:t>
            </a:r>
            <a:endParaRPr lang="fr-FR"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2218258"/>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fr-FR" sz="2200" dirty="0" smtClean="0"/>
              <a:t/>
            </a:r>
            <a:br>
              <a:rPr lang="fr-FR" sz="2200" dirty="0" smtClean="0"/>
            </a:br>
            <a:r>
              <a:rPr lang="fr-FR" sz="2200" b="1" dirty="0" smtClean="0">
                <a:solidFill>
                  <a:schemeClr val="tx1"/>
                </a:solidFill>
              </a:rPr>
              <a:t>E</a:t>
            </a:r>
            <a:r>
              <a:rPr lang="fr-FR" sz="2700" b="1" dirty="0" smtClean="0">
                <a:solidFill>
                  <a:schemeClr val="tx1"/>
                </a:solidFill>
              </a:rPr>
              <a:t>schyle</a:t>
            </a:r>
            <a:br>
              <a:rPr lang="fr-FR" sz="2700" b="1" dirty="0" smtClean="0">
                <a:solidFill>
                  <a:schemeClr val="tx1"/>
                </a:solidFill>
              </a:rPr>
            </a:br>
            <a:r>
              <a:rPr lang="fr-FR" sz="2700" b="1" dirty="0" smtClean="0">
                <a:solidFill>
                  <a:schemeClr val="tx1"/>
                </a:solidFill>
              </a:rPr>
              <a:t>Eschyle (né à Eleusis en -526, mort en Sicile en -456) est l’un des plus grands dramaturges grecs, et le premier des trois grands tragiques du Siècle de Périclès avant Sophocle</a:t>
            </a:r>
            <a:r>
              <a:rPr lang="fr-FR" sz="2700" b="1" dirty="0">
                <a:solidFill>
                  <a:schemeClr val="tx1"/>
                </a:solidFill>
              </a:rPr>
              <a:t> </a:t>
            </a:r>
            <a:r>
              <a:rPr lang="fr-FR" sz="2700" b="1" dirty="0" smtClean="0">
                <a:solidFill>
                  <a:schemeClr val="tx1"/>
                </a:solidFill>
              </a:rPr>
              <a:t>et Euripide. Il aurait écrit à peu près une centaine de pièces dont seulement sept nous sont parvenues. </a:t>
            </a:r>
            <a:r>
              <a:rPr lang="fr-FR" sz="2700" b="1" dirty="0" smtClean="0"/>
              <a:t/>
            </a:r>
            <a:br>
              <a:rPr lang="fr-FR" sz="2700" b="1" dirty="0" smtClean="0"/>
            </a:br>
            <a:endParaRPr lang="fr-FR" sz="2700" b="1" dirty="0"/>
          </a:p>
        </p:txBody>
      </p:sp>
      <p:sp>
        <p:nvSpPr>
          <p:cNvPr id="3" name="Espace réservé du contenu 2"/>
          <p:cNvSpPr>
            <a:spLocks noGrp="1"/>
          </p:cNvSpPr>
          <p:nvPr>
            <p:ph idx="1"/>
          </p:nvPr>
        </p:nvSpPr>
        <p:spPr>
          <a:xfrm>
            <a:off x="457200" y="2708920"/>
            <a:ext cx="8686800" cy="3417243"/>
          </a:xfrm>
        </p:spPr>
        <p:style>
          <a:lnRef idx="1">
            <a:schemeClr val="accent2"/>
          </a:lnRef>
          <a:fillRef idx="2">
            <a:schemeClr val="accent2"/>
          </a:fillRef>
          <a:effectRef idx="1">
            <a:schemeClr val="accent2"/>
          </a:effectRef>
          <a:fontRef idx="minor">
            <a:schemeClr val="dk1"/>
          </a:fontRef>
        </p:style>
        <p:txBody>
          <a:bodyPr/>
          <a:lstStyle/>
          <a:p>
            <a:endParaRPr lang="fr-FR" dirty="0"/>
          </a:p>
        </p:txBody>
      </p:sp>
      <p:pic>
        <p:nvPicPr>
          <p:cNvPr id="2050" name="Picture 2" descr="Afficher l'image d'origine"/>
          <p:cNvPicPr>
            <a:picLocks noChangeAspect="1" noChangeArrowheads="1"/>
          </p:cNvPicPr>
          <p:nvPr/>
        </p:nvPicPr>
        <p:blipFill>
          <a:blip r:embed="rId2" cstate="print"/>
          <a:srcRect/>
          <a:stretch>
            <a:fillRect/>
          </a:stretch>
        </p:blipFill>
        <p:spPr bwMode="auto">
          <a:xfrm>
            <a:off x="3851920" y="3501008"/>
            <a:ext cx="1800225" cy="240030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068960"/>
            <a:ext cx="7772400" cy="3096344"/>
          </a:xfrm>
        </p:spPr>
        <p:txBody>
          <a:bodyPr>
            <a:normAutofit/>
          </a:bodyPr>
          <a:lstStyle/>
          <a:p>
            <a:endParaRPr lang="fr-FR" dirty="0"/>
          </a:p>
        </p:txBody>
      </p:sp>
      <p:sp>
        <p:nvSpPr>
          <p:cNvPr id="3" name="Sous-titre 2"/>
          <p:cNvSpPr>
            <a:spLocks noGrp="1"/>
          </p:cNvSpPr>
          <p:nvPr>
            <p:ph type="subTitle" idx="1"/>
          </p:nvPr>
        </p:nvSpPr>
        <p:spPr>
          <a:xfrm>
            <a:off x="1331640" y="3140968"/>
            <a:ext cx="6440760" cy="3456384"/>
          </a:xfrm>
        </p:spPr>
        <p:style>
          <a:lnRef idx="1">
            <a:schemeClr val="accent2"/>
          </a:lnRef>
          <a:fillRef idx="2">
            <a:schemeClr val="accent2"/>
          </a:fillRef>
          <a:effectRef idx="1">
            <a:schemeClr val="accent2"/>
          </a:effectRef>
          <a:fontRef idx="minor">
            <a:schemeClr val="dk1"/>
          </a:fontRef>
        </p:style>
        <p:txBody>
          <a:bodyPr/>
          <a:lstStyle/>
          <a:p>
            <a:endParaRPr lang="fr-FR" dirty="0"/>
          </a:p>
        </p:txBody>
      </p:sp>
      <p:sp>
        <p:nvSpPr>
          <p:cNvPr id="16385" name="Rectangle 1"/>
          <p:cNvSpPr>
            <a:spLocks noChangeArrowheads="1"/>
          </p:cNvSpPr>
          <p:nvPr/>
        </p:nvSpPr>
        <p:spPr bwMode="auto">
          <a:xfrm>
            <a:off x="179512" y="117793"/>
            <a:ext cx="8712968" cy="3170099"/>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Sophocle</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(497-406) dont il ne reste que 7 tragédies, remporta plusieurs concours. Chez lui, « l’action héroïque d’un homme, libre et responsable, le mène parfois, par la souffrance, à la victoire mais le plus souvent le conduit à une chute qui est à la fois une victoire et une défaite. La souffrance et la gloire sont confondus dans une indissoluble unité. » (B. Knox,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The </a:t>
            </a:r>
            <a:r>
              <a:rPr kumimoji="0" lang="fr-FR" sz="2000" b="0" i="1"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Heroïc</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fr-FR" sz="2000" b="0" i="1"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Temper</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Le malheur d’Œdipe n’est plus justifié par une malédiction familiale, sa tragédie ne fait d’ailleurs pas partie d’une trilogie,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Antigone</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ayant été représentée avant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Œdipe roi</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et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Œdipe à </a:t>
            </a:r>
            <a:r>
              <a:rPr kumimoji="0" lang="fr-FR" sz="2000" b="0" i="1"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Colone</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ayant été jouée à la fin de la carrière de Sophocle.</a:t>
            </a:r>
          </a:p>
        </p:txBody>
      </p:sp>
      <p:pic>
        <p:nvPicPr>
          <p:cNvPr id="16387" name="Picture 3" descr="Afficher l'image d'origine"/>
          <p:cNvPicPr>
            <a:picLocks noChangeAspect="1" noChangeArrowheads="1"/>
          </p:cNvPicPr>
          <p:nvPr/>
        </p:nvPicPr>
        <p:blipFill>
          <a:blip r:embed="rId2" cstate="print"/>
          <a:srcRect/>
          <a:stretch>
            <a:fillRect/>
          </a:stretch>
        </p:blipFill>
        <p:spPr bwMode="auto">
          <a:xfrm>
            <a:off x="3131840" y="3645024"/>
            <a:ext cx="2857500" cy="288032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17409" name="Rectangle 1"/>
          <p:cNvSpPr>
            <a:spLocks noChangeArrowheads="1"/>
          </p:cNvSpPr>
          <p:nvPr/>
        </p:nvSpPr>
        <p:spPr bwMode="auto">
          <a:xfrm>
            <a:off x="395536" y="212088"/>
            <a:ext cx="8496944" cy="2246769"/>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Euripide</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(480-406) eut moins de succès que son rival Sophocle, mais privilégia la violence des passions et donna une dimension plus réaliste à ses intrigues, qui contiennent également des dialogues inspirés des débats intellectuels de son temps (le poète comique Aristote s’en moque, notamment dans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Les Grenouilles</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Sur les </a:t>
            </a:r>
            <a:r>
              <a:rPr kumimoji="0" lang="fr-FR" sz="20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Labdacides</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il reste la tragédie des </a:t>
            </a:r>
            <a:r>
              <a:rPr kumimoji="0" lang="fr-FR" sz="2000" b="0"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Phéniciennes</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où les fils d’Œdipe, Etéocle et Polynice, s’entretuent devant Jocaste, impuissante.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7411" name="Picture 3" descr="Afficher l'image d'origine"/>
          <p:cNvPicPr>
            <a:picLocks noChangeAspect="1" noChangeArrowheads="1"/>
          </p:cNvPicPr>
          <p:nvPr/>
        </p:nvPicPr>
        <p:blipFill>
          <a:blip r:embed="rId2" cstate="print"/>
          <a:srcRect/>
          <a:stretch>
            <a:fillRect/>
          </a:stretch>
        </p:blipFill>
        <p:spPr bwMode="auto">
          <a:xfrm>
            <a:off x="3419872" y="2492896"/>
            <a:ext cx="2592288" cy="4365104"/>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1262</TotalTime>
  <Words>928</Words>
  <Application>Microsoft Office PowerPoint</Application>
  <PresentationFormat>Affichage à l'écran (4:3)</PresentationFormat>
  <Paragraphs>71</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Oedipe Roi La tragédie de Sophocle et le film de Pier Paolo Pasolini</vt:lpstr>
      <vt:lpstr>LA GRECE ANTIQUE</vt:lpstr>
      <vt:lpstr>Diapositive 3</vt:lpstr>
      <vt:lpstr>Chronologie Les grandes périodes </vt:lpstr>
      <vt:lpstr>Diapositive 5</vt:lpstr>
      <vt:lpstr>Diapositive 6</vt:lpstr>
      <vt:lpstr> Eschyle Eschyle (né à Eleusis en -526, mort en Sicile en -456) est l’un des plus grands dramaturges grecs, et le premier des trois grands tragiques du Siècle de Périclès avant Sophocle et Euripide. Il aurait écrit à peu près une centaine de pièces dont seulement sept nous sont parvenues.  </vt:lpstr>
      <vt:lpstr>Diapositive 8</vt:lpstr>
      <vt:lpstr>Diapositive 9</vt:lpstr>
      <vt:lpstr>LES AUTEURS DE LA GRECE ANTIQUE</vt:lpstr>
      <vt:lpstr>LES GRANDES DYONISIES  Les grandes Dionysies ont lieu chaque printemps. Trois jours sont consacrés aux tragédies et aux comédies.  Les spectacles sont ouverts aux citoyens, à leurs femmes et aux métèques. Ils sont payants. Mais la cité offre la place aux citoyens les plus pauvres..</vt:lpstr>
      <vt:lpstr>Les lieux scéniques</vt:lpstr>
      <vt:lpstr>L’origine de la tragédie</vt:lpstr>
      <vt:lpstr>Diapositive 14</vt:lpstr>
      <vt:lpstr>DIONYSOS</vt:lpstr>
      <vt:lpstr>Diapositive 16</vt:lpstr>
      <vt:lpstr>Les Atrides et les Labdacides</vt:lpstr>
      <vt:lpstr>Diapositive 18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Caroline Naegellen</dc:creator>
  <cp:lastModifiedBy>Caroline Naegellen</cp:lastModifiedBy>
  <cp:revision>22</cp:revision>
  <dcterms:created xsi:type="dcterms:W3CDTF">2015-12-20T13:32:42Z</dcterms:created>
  <dcterms:modified xsi:type="dcterms:W3CDTF">2015-12-21T10:35:01Z</dcterms:modified>
</cp:coreProperties>
</file>