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82" r:id="rId6"/>
    <p:sldId id="283" r:id="rId7"/>
    <p:sldId id="259" r:id="rId8"/>
    <p:sldId id="260" r:id="rId9"/>
    <p:sldId id="261" r:id="rId10"/>
    <p:sldId id="264" r:id="rId11"/>
    <p:sldId id="262" r:id="rId12"/>
    <p:sldId id="263" r:id="rId13"/>
    <p:sldId id="265" r:id="rId14"/>
    <p:sldId id="277" r:id="rId15"/>
    <p:sldId id="278" r:id="rId16"/>
    <p:sldId id="279" r:id="rId17"/>
    <p:sldId id="280" r:id="rId18"/>
    <p:sldId id="281" r:id="rId19"/>
    <p:sldId id="266" r:id="rId20"/>
    <p:sldId id="267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6" r:id="rId2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75" d="100"/>
          <a:sy n="75" d="100"/>
        </p:scale>
        <p:origin x="1896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7044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894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5776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0634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659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48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44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875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206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35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651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9E0CB-FA97-41EF-BCD9-F96F96E9A3AC}" type="datetimeFigureOut">
              <a:rPr lang="fr-FR" smtClean="0"/>
              <a:t>16/09/2015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628387-EFD1-49D1-A131-EEDA0801C1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75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249737"/>
          </a:xfrm>
        </p:spPr>
        <p:txBody>
          <a:bodyPr>
            <a:normAutofit/>
          </a:bodyPr>
          <a:lstStyle/>
          <a:p>
            <a:r>
              <a:rPr lang="fr-FR" i="1" dirty="0" smtClean="0"/>
              <a:t>Fleurs du mal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créations poétiques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créations iconiques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840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05824" y="127000"/>
            <a:ext cx="2847975" cy="4025900"/>
          </a:xfrm>
        </p:spPr>
        <p:txBody>
          <a:bodyPr>
            <a:normAutofit/>
          </a:bodyPr>
          <a:lstStyle/>
          <a:p>
            <a:r>
              <a:rPr lang="fr-FR" i="1" dirty="0" smtClean="0"/>
              <a:t>Le Vampire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Munch, </a:t>
            </a:r>
            <a:br>
              <a:rPr lang="fr-FR" dirty="0" smtClean="0"/>
            </a:br>
            <a:r>
              <a:rPr lang="fr-FR" dirty="0" smtClean="0"/>
              <a:t>1895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3801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9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835900" y="301625"/>
            <a:ext cx="3543300" cy="1325563"/>
          </a:xfrm>
        </p:spPr>
        <p:txBody>
          <a:bodyPr/>
          <a:lstStyle/>
          <a:p>
            <a:pPr algn="ctr"/>
            <a:r>
              <a:rPr lang="fr-FR" dirty="0" smtClean="0"/>
              <a:t>Une charogne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25400" y="100191"/>
            <a:ext cx="8204200" cy="666890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fr-FR" sz="1200" dirty="0" smtClean="0"/>
              <a:t>Rappelez-vous l'objet que vous vîmes, mon âme,</a:t>
            </a:r>
          </a:p>
          <a:p>
            <a:r>
              <a:rPr lang="fr-FR" sz="1200" dirty="0" smtClean="0"/>
              <a:t>Ce beau matin d'été si doux:</a:t>
            </a:r>
          </a:p>
          <a:p>
            <a:r>
              <a:rPr lang="fr-FR" sz="1200" dirty="0" smtClean="0"/>
              <a:t>Au détour d'un sentier une charogne infâme</a:t>
            </a:r>
          </a:p>
          <a:p>
            <a:r>
              <a:rPr lang="fr-FR" sz="1200" dirty="0" smtClean="0"/>
              <a:t>Sur un lit semé de caillou,</a:t>
            </a:r>
          </a:p>
          <a:p>
            <a:endParaRPr lang="fr-FR" sz="1200" dirty="0" smtClean="0"/>
          </a:p>
          <a:p>
            <a:r>
              <a:rPr lang="fr-FR" sz="1200" dirty="0" smtClean="0"/>
              <a:t>Les jambes en l'air, comme une femme lubrique,</a:t>
            </a:r>
          </a:p>
          <a:p>
            <a:r>
              <a:rPr lang="fr-FR" sz="1200" dirty="0" smtClean="0"/>
              <a:t>Brûlante et suant les poisons,</a:t>
            </a:r>
          </a:p>
          <a:p>
            <a:r>
              <a:rPr lang="fr-FR" sz="1200" dirty="0" smtClean="0"/>
              <a:t>Ouvrait d'une façon nonchalante et cynique</a:t>
            </a:r>
          </a:p>
          <a:p>
            <a:r>
              <a:rPr lang="fr-FR" sz="1200" dirty="0" smtClean="0"/>
              <a:t>Son ventre plein d'exhalaisons.</a:t>
            </a:r>
          </a:p>
          <a:p>
            <a:endParaRPr lang="fr-FR" sz="1200" dirty="0" smtClean="0"/>
          </a:p>
          <a:p>
            <a:r>
              <a:rPr lang="fr-FR" sz="1200" dirty="0" smtClean="0"/>
              <a:t>Le soleil rayonnait sur cette pourriture,</a:t>
            </a:r>
          </a:p>
          <a:p>
            <a:r>
              <a:rPr lang="fr-FR" sz="1200" dirty="0" smtClean="0"/>
              <a:t>Comme afin de la cure à point,</a:t>
            </a:r>
          </a:p>
          <a:p>
            <a:r>
              <a:rPr lang="fr-FR" sz="1200" dirty="0" smtClean="0"/>
              <a:t>Et de rendre au centuple à la grande Nature</a:t>
            </a:r>
          </a:p>
          <a:p>
            <a:r>
              <a:rPr lang="fr-FR" sz="1200" dirty="0" smtClean="0"/>
              <a:t>Tout ce qu'ensemble elle avait joint;</a:t>
            </a:r>
          </a:p>
          <a:p>
            <a:endParaRPr lang="fr-FR" sz="1200" dirty="0" smtClean="0"/>
          </a:p>
          <a:p>
            <a:r>
              <a:rPr lang="fr-FR" sz="1200" dirty="0" smtClean="0"/>
              <a:t>Et le ciel regardait la carcasse superbe</a:t>
            </a:r>
          </a:p>
          <a:p>
            <a:r>
              <a:rPr lang="fr-FR" sz="1200" dirty="0" smtClean="0"/>
              <a:t>Comme une fleur s'épanouir.</a:t>
            </a:r>
          </a:p>
          <a:p>
            <a:r>
              <a:rPr lang="fr-FR" sz="1200" dirty="0" smtClean="0"/>
              <a:t>La puanteur était si forte, que sur l'herbe</a:t>
            </a:r>
          </a:p>
          <a:p>
            <a:r>
              <a:rPr lang="fr-FR" sz="1200" dirty="0" smtClean="0"/>
              <a:t>Vous crûtes vous évanouir.</a:t>
            </a:r>
          </a:p>
          <a:p>
            <a:r>
              <a:rPr lang="fr-FR" sz="1200" dirty="0" smtClean="0"/>
              <a:t>	</a:t>
            </a:r>
          </a:p>
          <a:p>
            <a:r>
              <a:rPr lang="fr-FR" sz="1200" dirty="0" smtClean="0"/>
              <a:t>Les mouches bourdonnaient sur ce ventre putride,</a:t>
            </a:r>
          </a:p>
          <a:p>
            <a:r>
              <a:rPr lang="fr-FR" sz="1200" dirty="0" smtClean="0"/>
              <a:t>D'où sortaient de noirs bataillons</a:t>
            </a:r>
          </a:p>
          <a:p>
            <a:r>
              <a:rPr lang="fr-FR" sz="1200" dirty="0" smtClean="0"/>
              <a:t>De larves, qui coulaient comme un épais liquide</a:t>
            </a:r>
          </a:p>
          <a:p>
            <a:r>
              <a:rPr lang="fr-FR" sz="1200" dirty="0" smtClean="0"/>
              <a:t>Le long de ces vivants haillons.</a:t>
            </a:r>
          </a:p>
          <a:p>
            <a:endParaRPr lang="fr-FR" sz="1200" dirty="0" smtClean="0"/>
          </a:p>
          <a:p>
            <a:r>
              <a:rPr lang="fr-FR" sz="1200" dirty="0" smtClean="0"/>
              <a:t>Tout cela descendait, montait comme une vague,</a:t>
            </a:r>
          </a:p>
          <a:p>
            <a:r>
              <a:rPr lang="fr-FR" sz="1200" dirty="0" smtClean="0"/>
              <a:t>Où s'élançant en pétillant;</a:t>
            </a:r>
          </a:p>
          <a:p>
            <a:r>
              <a:rPr lang="fr-FR" sz="1200" dirty="0" smtClean="0"/>
              <a:t>On eût dit que le corps, enflé d'un souffle vague,</a:t>
            </a:r>
          </a:p>
          <a:p>
            <a:r>
              <a:rPr lang="fr-FR" sz="1200" dirty="0" smtClean="0"/>
              <a:t>Vivait en se multipliant.</a:t>
            </a:r>
          </a:p>
          <a:p>
            <a:endParaRPr lang="fr-FR" sz="1200" dirty="0" smtClean="0"/>
          </a:p>
          <a:p>
            <a:r>
              <a:rPr lang="fr-FR" sz="1200" dirty="0" smtClean="0"/>
              <a:t>Et ce monde rendait une étrange musique,</a:t>
            </a:r>
          </a:p>
          <a:p>
            <a:r>
              <a:rPr lang="fr-FR" sz="1200" dirty="0" smtClean="0"/>
              <a:t>Comme l'eau courante et le vent,</a:t>
            </a:r>
          </a:p>
          <a:p>
            <a:r>
              <a:rPr lang="fr-FR" sz="1200" dirty="0" smtClean="0"/>
              <a:t>Ou le grain qu'un vanneur d'un mouvement </a:t>
            </a:r>
            <a:r>
              <a:rPr lang="fr-FR" sz="1200" dirty="0" err="1" smtClean="0"/>
              <a:t>rhythmique</a:t>
            </a:r>
            <a:endParaRPr lang="fr-FR" sz="1200" dirty="0" smtClean="0"/>
          </a:p>
          <a:p>
            <a:r>
              <a:rPr lang="fr-FR" sz="1200" dirty="0" smtClean="0"/>
              <a:t>Agite et tourne dans son van.</a:t>
            </a:r>
          </a:p>
          <a:p>
            <a:endParaRPr lang="fr-FR" sz="1200" dirty="0" smtClean="0"/>
          </a:p>
          <a:p>
            <a:r>
              <a:rPr lang="fr-FR" sz="1200" dirty="0" smtClean="0"/>
              <a:t>Les formes s'effaçaient et n'étaient plus qu'un rêve,</a:t>
            </a:r>
          </a:p>
          <a:p>
            <a:r>
              <a:rPr lang="fr-FR" sz="1200" dirty="0" smtClean="0"/>
              <a:t>Une ébauche lente à venir,</a:t>
            </a:r>
          </a:p>
          <a:p>
            <a:r>
              <a:rPr lang="fr-FR" sz="1200" dirty="0" smtClean="0"/>
              <a:t>Sur la toile oubliée, et que l'artiste achève</a:t>
            </a:r>
          </a:p>
          <a:p>
            <a:r>
              <a:rPr lang="fr-FR" sz="1200" dirty="0" smtClean="0"/>
              <a:t>Seulement par le souvenir.</a:t>
            </a:r>
          </a:p>
          <a:p>
            <a:r>
              <a:rPr lang="fr-FR" sz="1200" dirty="0" smtClean="0"/>
              <a:t>	</a:t>
            </a:r>
          </a:p>
          <a:p>
            <a:endParaRPr lang="fr-FR" sz="1200" dirty="0" smtClean="0"/>
          </a:p>
          <a:p>
            <a:r>
              <a:rPr lang="fr-FR" sz="1200" dirty="0" smtClean="0"/>
              <a:t>Derrière les rochers une chienne inquiète</a:t>
            </a:r>
          </a:p>
          <a:p>
            <a:r>
              <a:rPr lang="fr-FR" sz="1200" dirty="0" smtClean="0"/>
              <a:t>Nous regardait d'un œil fâché,</a:t>
            </a:r>
          </a:p>
          <a:p>
            <a:r>
              <a:rPr lang="fr-FR" sz="1200" dirty="0" err="1" smtClean="0"/>
              <a:t>Epiant</a:t>
            </a:r>
            <a:r>
              <a:rPr lang="fr-FR" sz="1200" dirty="0" smtClean="0"/>
              <a:t> le moment de reprendre au squelette</a:t>
            </a:r>
          </a:p>
          <a:p>
            <a:r>
              <a:rPr lang="fr-FR" sz="1200" dirty="0" smtClean="0"/>
              <a:t>Le morceau qu'elle avait lâché.</a:t>
            </a:r>
          </a:p>
          <a:p>
            <a:endParaRPr lang="fr-FR" sz="1200" dirty="0" smtClean="0"/>
          </a:p>
          <a:p>
            <a:r>
              <a:rPr lang="fr-FR" sz="1200" dirty="0" smtClean="0"/>
              <a:t>- Et pourtant vous serez semblable à cette ordure,</a:t>
            </a:r>
          </a:p>
          <a:p>
            <a:r>
              <a:rPr lang="fr-FR" sz="1200" dirty="0" smtClean="0"/>
              <a:t>A cette horrible infection,</a:t>
            </a:r>
          </a:p>
          <a:p>
            <a:r>
              <a:rPr lang="fr-FR" sz="1200" dirty="0" smtClean="0"/>
              <a:t>Etoile de mes yeux, soleil de ma nature,</a:t>
            </a:r>
          </a:p>
          <a:p>
            <a:r>
              <a:rPr lang="fr-FR" sz="1200" dirty="0" smtClean="0"/>
              <a:t>Vous, mon ange et ma passion!</a:t>
            </a:r>
          </a:p>
          <a:p>
            <a:endParaRPr lang="fr-FR" sz="1200" dirty="0" smtClean="0"/>
          </a:p>
          <a:p>
            <a:r>
              <a:rPr lang="fr-FR" sz="1200" dirty="0" smtClean="0"/>
              <a:t>Oui! telle vous serez, ô la reine des grâces,</a:t>
            </a:r>
          </a:p>
          <a:p>
            <a:r>
              <a:rPr lang="fr-FR" sz="1200" dirty="0" smtClean="0"/>
              <a:t>Après les derniers sacrements,</a:t>
            </a:r>
          </a:p>
          <a:p>
            <a:r>
              <a:rPr lang="fr-FR" sz="1200" dirty="0" smtClean="0"/>
              <a:t>Quand vous irez, sous l'herbe et les floraisons grasses,</a:t>
            </a:r>
          </a:p>
          <a:p>
            <a:r>
              <a:rPr lang="fr-FR" sz="1200" dirty="0" smtClean="0"/>
              <a:t>Moisir parmi les ossements.</a:t>
            </a:r>
          </a:p>
          <a:p>
            <a:endParaRPr lang="fr-FR" sz="1200" dirty="0" smtClean="0"/>
          </a:p>
          <a:p>
            <a:r>
              <a:rPr lang="fr-FR" sz="1200" dirty="0" smtClean="0"/>
              <a:t>Alors, ô ma beauté! dites à la vermine</a:t>
            </a:r>
          </a:p>
          <a:p>
            <a:r>
              <a:rPr lang="fr-FR" sz="1200" dirty="0" smtClean="0"/>
              <a:t>Qui vous mangera de baisers,</a:t>
            </a:r>
          </a:p>
          <a:p>
            <a:r>
              <a:rPr lang="fr-FR" sz="1200" dirty="0" smtClean="0"/>
              <a:t>Que j'ai gardé la forme et l'essence divine</a:t>
            </a:r>
          </a:p>
          <a:p>
            <a:r>
              <a:rPr lang="fr-FR" sz="1200" dirty="0" smtClean="0"/>
              <a:t>De mes amours décomposés!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2574240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29250" y="365125"/>
            <a:ext cx="5924550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Rembrandt , </a:t>
            </a:r>
            <a:br>
              <a:rPr lang="fr-FR" dirty="0" smtClean="0"/>
            </a:br>
            <a:r>
              <a:rPr lang="fr-FR" i="1" dirty="0" smtClean="0"/>
              <a:t>Le bœuf écorché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1665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00600" cy="687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388600" y="365125"/>
            <a:ext cx="1803400" cy="6302375"/>
          </a:xfrm>
        </p:spPr>
        <p:txBody>
          <a:bodyPr>
            <a:normAutofit/>
          </a:bodyPr>
          <a:lstStyle/>
          <a:p>
            <a:r>
              <a:rPr lang="fr-FR" sz="2400" dirty="0" smtClean="0"/>
              <a:t>Captation d’écran du film </a:t>
            </a:r>
            <a:br>
              <a:rPr lang="fr-FR" sz="2400" dirty="0" smtClean="0"/>
            </a:br>
            <a:r>
              <a:rPr lang="fr-FR" sz="2400" i="1" dirty="0" smtClean="0"/>
              <a:t>La Sorcellerie à travers les âges</a:t>
            </a:r>
            <a:r>
              <a:rPr lang="fr-FR" sz="2400" dirty="0" smtClean="0"/>
              <a:t>, de Benjamin Christensen, </a:t>
            </a:r>
            <a:br>
              <a:rPr lang="fr-FR" sz="2400" dirty="0" smtClean="0"/>
            </a:br>
            <a:r>
              <a:rPr lang="fr-FR" sz="2400" dirty="0" smtClean="0"/>
              <a:t>1922. </a:t>
            </a:r>
            <a:endParaRPr lang="fr-FR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51400" y="365125"/>
            <a:ext cx="6502400" cy="1325563"/>
          </a:xfrm>
        </p:spPr>
        <p:txBody>
          <a:bodyPr/>
          <a:lstStyle/>
          <a:p>
            <a:r>
              <a:rPr lang="fr-FR" dirty="0" smtClean="0"/>
              <a:t>Bernard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0278" t="25679" r="42222" b="31235"/>
          <a:stretch/>
        </p:blipFill>
        <p:spPr>
          <a:xfrm>
            <a:off x="0" y="-1"/>
            <a:ext cx="4978400" cy="689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14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35600" y="365125"/>
            <a:ext cx="5918200" cy="1325563"/>
          </a:xfrm>
        </p:spPr>
        <p:txBody>
          <a:bodyPr/>
          <a:lstStyle/>
          <a:p>
            <a:r>
              <a:rPr lang="fr-FR" dirty="0" smtClean="0"/>
              <a:t>Hervieu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8958" t="23210" r="38681" b="27284"/>
          <a:stretch/>
        </p:blipFill>
        <p:spPr>
          <a:xfrm>
            <a:off x="0" y="-1"/>
            <a:ext cx="5435600" cy="67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1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45100" y="365125"/>
            <a:ext cx="6108700" cy="1325563"/>
          </a:xfrm>
        </p:spPr>
        <p:txBody>
          <a:bodyPr/>
          <a:lstStyle/>
          <a:p>
            <a:r>
              <a:rPr lang="fr-FR" dirty="0" err="1" smtClean="0"/>
              <a:t>Lemagny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903" t="18765" r="36944" b="18025"/>
          <a:stretch/>
        </p:blipFill>
        <p:spPr>
          <a:xfrm>
            <a:off x="0" y="0"/>
            <a:ext cx="5245100" cy="686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16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62500" y="365125"/>
            <a:ext cx="6591300" cy="1325563"/>
          </a:xfrm>
        </p:spPr>
        <p:txBody>
          <a:bodyPr/>
          <a:lstStyle/>
          <a:p>
            <a:r>
              <a:rPr lang="fr-FR" dirty="0" smtClean="0"/>
              <a:t>Rops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0278" t="28271" r="43542" b="30864"/>
          <a:stretch/>
        </p:blipFill>
        <p:spPr>
          <a:xfrm>
            <a:off x="0" y="-1"/>
            <a:ext cx="4851400" cy="689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17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16184" y="250031"/>
            <a:ext cx="6311900" cy="1325563"/>
          </a:xfrm>
        </p:spPr>
        <p:txBody>
          <a:bodyPr/>
          <a:lstStyle/>
          <a:p>
            <a:r>
              <a:rPr lang="fr-FR" dirty="0" err="1" smtClean="0"/>
              <a:t>Roubille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9028" t="23457" r="39791" b="27037"/>
          <a:stretch/>
        </p:blipFill>
        <p:spPr>
          <a:xfrm>
            <a:off x="-1" y="0"/>
            <a:ext cx="52161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2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73800" y="365125"/>
            <a:ext cx="5080000" cy="1325563"/>
          </a:xfrm>
        </p:spPr>
        <p:txBody>
          <a:bodyPr/>
          <a:lstStyle/>
          <a:p>
            <a:pPr algn="ctr"/>
            <a:r>
              <a:rPr lang="fr-FR" dirty="0" smtClean="0"/>
              <a:t>Parfum exotique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 smtClean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7800" y="412750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Quand, les deux yeux fermés, en un soir chaud d'automne,</a:t>
            </a:r>
          </a:p>
          <a:p>
            <a:r>
              <a:rPr lang="fr-FR" dirty="0" smtClean="0"/>
              <a:t>Je respire l'odeur de ton sein chaleureux,</a:t>
            </a:r>
          </a:p>
          <a:p>
            <a:r>
              <a:rPr lang="fr-FR" dirty="0" smtClean="0"/>
              <a:t>Je vois se dérouler des rivages heureux</a:t>
            </a:r>
          </a:p>
          <a:p>
            <a:r>
              <a:rPr lang="fr-FR" dirty="0" smtClean="0"/>
              <a:t>qu'éblouissent les feux d'un soleil monotone;</a:t>
            </a:r>
          </a:p>
          <a:p>
            <a:endParaRPr lang="fr-FR" dirty="0" smtClean="0"/>
          </a:p>
          <a:p>
            <a:r>
              <a:rPr lang="fr-FR" dirty="0" smtClean="0"/>
              <a:t>Une île paresseuse où la nature donne</a:t>
            </a:r>
          </a:p>
          <a:p>
            <a:r>
              <a:rPr lang="fr-FR" dirty="0" smtClean="0"/>
              <a:t>Des arbres singuliers et des fruits savoureux;</a:t>
            </a:r>
          </a:p>
          <a:p>
            <a:r>
              <a:rPr lang="fr-FR" dirty="0" smtClean="0"/>
              <a:t>Des hommes dont le corps est mince et vigoureux,</a:t>
            </a:r>
          </a:p>
          <a:p>
            <a:r>
              <a:rPr lang="fr-FR" dirty="0" smtClean="0"/>
              <a:t>Et des femmes dont l' œil par sa franchise étonne.</a:t>
            </a:r>
          </a:p>
          <a:p>
            <a:r>
              <a:rPr lang="fr-FR" dirty="0" smtClean="0"/>
              <a:t>	</a:t>
            </a:r>
          </a:p>
          <a:p>
            <a:endParaRPr lang="fr-FR" dirty="0" smtClean="0"/>
          </a:p>
          <a:p>
            <a:r>
              <a:rPr lang="fr-FR" dirty="0" smtClean="0"/>
              <a:t> </a:t>
            </a:r>
          </a:p>
          <a:p>
            <a:r>
              <a:rPr lang="fr-FR" dirty="0" smtClean="0"/>
              <a:t>Guidé par ton odeur vers de charmants climats,</a:t>
            </a:r>
          </a:p>
          <a:p>
            <a:r>
              <a:rPr lang="fr-FR" dirty="0" smtClean="0"/>
              <a:t>Je vois un port rempli de voiles et de mâts</a:t>
            </a:r>
          </a:p>
          <a:p>
            <a:r>
              <a:rPr lang="fr-FR" dirty="0" err="1" smtClean="0"/>
              <a:t>Encor</a:t>
            </a:r>
            <a:r>
              <a:rPr lang="fr-FR" dirty="0" smtClean="0"/>
              <a:t> tout fatigués par la vague marine,</a:t>
            </a:r>
          </a:p>
          <a:p>
            <a:endParaRPr lang="fr-FR" dirty="0" smtClean="0"/>
          </a:p>
          <a:p>
            <a:r>
              <a:rPr lang="fr-FR" dirty="0" smtClean="0"/>
              <a:t>Pendant que le parfum des verts tamariniers,</a:t>
            </a:r>
          </a:p>
          <a:p>
            <a:r>
              <a:rPr lang="fr-FR" dirty="0" smtClean="0"/>
              <a:t>Qui circule dans l'air et m'enfle la narine,</a:t>
            </a:r>
          </a:p>
          <a:p>
            <a:r>
              <a:rPr lang="fr-FR" dirty="0" smtClean="0"/>
              <a:t>Se mêle dans mon âme au chant des mariniers.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0280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38700" y="365125"/>
            <a:ext cx="6515100" cy="1325563"/>
          </a:xfrm>
        </p:spPr>
        <p:txBody>
          <a:bodyPr/>
          <a:lstStyle/>
          <a:p>
            <a:pPr algn="ctr"/>
            <a:r>
              <a:rPr lang="fr-FR" dirty="0" smtClean="0"/>
              <a:t>À une passante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77800" y="719316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fr-FR" dirty="0" smtClean="0"/>
          </a:p>
          <a:p>
            <a:r>
              <a:rPr lang="fr-FR" dirty="0" smtClean="0"/>
              <a:t>La rue assourdissante autour de moi hurlait.</a:t>
            </a:r>
          </a:p>
          <a:p>
            <a:r>
              <a:rPr lang="fr-FR" dirty="0" smtClean="0"/>
              <a:t>Longue, mince, en grand deuil, douleur majestueuse,</a:t>
            </a:r>
          </a:p>
          <a:p>
            <a:r>
              <a:rPr lang="fr-FR" dirty="0" smtClean="0"/>
              <a:t>Une femme passa, d'une main fastueuse</a:t>
            </a:r>
          </a:p>
          <a:p>
            <a:r>
              <a:rPr lang="fr-FR" dirty="0" smtClean="0"/>
              <a:t>Soulevant, balançant le feston et l'ourlet;</a:t>
            </a:r>
          </a:p>
          <a:p>
            <a:endParaRPr lang="fr-FR" dirty="0" smtClean="0"/>
          </a:p>
          <a:p>
            <a:r>
              <a:rPr lang="fr-FR" dirty="0" smtClean="0"/>
              <a:t>Agile et noble, avec sa jambe de statue.</a:t>
            </a:r>
          </a:p>
          <a:p>
            <a:r>
              <a:rPr lang="fr-FR" dirty="0" smtClean="0"/>
              <a:t>Moi je buvais, crispé comme un extravagant,</a:t>
            </a:r>
          </a:p>
          <a:p>
            <a:r>
              <a:rPr lang="fr-FR" dirty="0" smtClean="0"/>
              <a:t>Dans son œil, ciel livide où germe l'ouragan,</a:t>
            </a:r>
          </a:p>
          <a:p>
            <a:r>
              <a:rPr lang="fr-FR" dirty="0" smtClean="0"/>
              <a:t>Là douceur qui fascine et le plaisir qui tue.</a:t>
            </a:r>
          </a:p>
          <a:p>
            <a:r>
              <a:rPr lang="fr-FR" dirty="0" smtClean="0"/>
              <a:t>	</a:t>
            </a:r>
          </a:p>
          <a:p>
            <a:r>
              <a:rPr lang="fr-FR" dirty="0" smtClean="0"/>
              <a:t>Un éclair... puis la nuit! Fugitive beauté</a:t>
            </a:r>
          </a:p>
          <a:p>
            <a:r>
              <a:rPr lang="fr-FR" dirty="0" smtClean="0"/>
              <a:t>Dont le regard m'a fait soudainement renaître,</a:t>
            </a:r>
          </a:p>
          <a:p>
            <a:r>
              <a:rPr lang="fr-FR" dirty="0" smtClean="0"/>
              <a:t>Ne te verrai-je plus que dans l'éternité?</a:t>
            </a:r>
          </a:p>
          <a:p>
            <a:endParaRPr lang="fr-FR" dirty="0" smtClean="0"/>
          </a:p>
          <a:p>
            <a:r>
              <a:rPr lang="fr-FR" dirty="0" smtClean="0"/>
              <a:t>Ailleurs, bien loin d'ici! trop tard! jamais peut-être!</a:t>
            </a:r>
          </a:p>
          <a:p>
            <a:r>
              <a:rPr lang="fr-FR" dirty="0" smtClean="0"/>
              <a:t>Car j'ignore où tu fuis, tu ne sais où je vais,</a:t>
            </a:r>
          </a:p>
          <a:p>
            <a:r>
              <a:rPr lang="fr-FR" dirty="0" smtClean="0"/>
              <a:t>O toi que j'eusse aimée, ô toi qui le savais!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1050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29700" y="365125"/>
            <a:ext cx="2324100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Munch, </a:t>
            </a:r>
            <a:br>
              <a:rPr lang="fr-FR" dirty="0" smtClean="0"/>
            </a:br>
            <a:r>
              <a:rPr lang="fr-FR" i="1" dirty="0" smtClean="0"/>
              <a:t>Madonna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1893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3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51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65486" y="365125"/>
            <a:ext cx="6288314" cy="1325563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Rena </a:t>
            </a:r>
            <a:r>
              <a:rPr lang="fr-FR" dirty="0" err="1" smtClean="0"/>
              <a:t>Tzolakis</a:t>
            </a:r>
            <a:r>
              <a:rPr lang="fr-FR" dirty="0" smtClean="0"/>
              <a:t>, </a:t>
            </a:r>
            <a:br>
              <a:rPr lang="fr-FR" dirty="0" smtClean="0"/>
            </a:br>
            <a:r>
              <a:rPr lang="fr-FR" dirty="0" smtClean="0"/>
              <a:t>illustration des </a:t>
            </a:r>
            <a:r>
              <a:rPr lang="fr-FR" i="1" dirty="0" smtClean="0"/>
              <a:t>FM,</a:t>
            </a:r>
            <a:br>
              <a:rPr lang="fr-FR" i="1" dirty="0" smtClean="0"/>
            </a:br>
            <a:r>
              <a:rPr lang="fr-FR" dirty="0" smtClean="0"/>
              <a:t>1999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50158" t="17729" r="24445" b="14726"/>
          <a:stretch/>
        </p:blipFill>
        <p:spPr>
          <a:xfrm>
            <a:off x="-1" y="0"/>
            <a:ext cx="4760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65700" y="365125"/>
            <a:ext cx="6388100" cy="1325563"/>
          </a:xfrm>
        </p:spPr>
        <p:txBody>
          <a:bodyPr/>
          <a:lstStyle/>
          <a:p>
            <a:r>
              <a:rPr lang="fr-FR" dirty="0" err="1" smtClean="0"/>
              <a:t>Bantziger</a:t>
            </a:r>
            <a:r>
              <a:rPr lang="fr-FR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6181" t="16790" r="37083" b="17778"/>
          <a:stretch/>
        </p:blipFill>
        <p:spPr>
          <a:xfrm>
            <a:off x="0" y="-1"/>
            <a:ext cx="4965700" cy="68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4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27700" y="365125"/>
            <a:ext cx="5626100" cy="1325563"/>
          </a:xfrm>
        </p:spPr>
        <p:txBody>
          <a:bodyPr/>
          <a:lstStyle/>
          <a:p>
            <a:r>
              <a:rPr lang="fr-FR" dirty="0" err="1" smtClean="0"/>
              <a:t>Beltran</a:t>
            </a:r>
            <a:r>
              <a:rPr lang="fr-FR" dirty="0" smtClean="0"/>
              <a:t>-Masses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8472" t="26667" r="39931" b="27284"/>
          <a:stretch/>
        </p:blipFill>
        <p:spPr>
          <a:xfrm>
            <a:off x="0" y="-1"/>
            <a:ext cx="5727700" cy="686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44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590370" y="365125"/>
            <a:ext cx="4763430" cy="1325563"/>
          </a:xfrm>
        </p:spPr>
        <p:txBody>
          <a:bodyPr/>
          <a:lstStyle/>
          <a:p>
            <a:r>
              <a:rPr lang="fr-FR" dirty="0" err="1" smtClean="0"/>
              <a:t>Drouart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4968" t="27934" r="40970" b="45918"/>
          <a:stretch/>
        </p:blipFill>
        <p:spPr>
          <a:xfrm>
            <a:off x="-1" y="0"/>
            <a:ext cx="6590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1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46600" y="365125"/>
            <a:ext cx="6807200" cy="1325563"/>
          </a:xfrm>
        </p:spPr>
        <p:txBody>
          <a:bodyPr/>
          <a:lstStyle/>
          <a:p>
            <a:r>
              <a:rPr lang="fr-FR" dirty="0" err="1" smtClean="0"/>
              <a:t>Laboceta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9861" t="27901" r="43403" b="27531"/>
          <a:stretch/>
        </p:blipFill>
        <p:spPr>
          <a:xfrm>
            <a:off x="0" y="-1"/>
            <a:ext cx="4546600" cy="68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29200" y="365125"/>
            <a:ext cx="6324600" cy="1325563"/>
          </a:xfrm>
        </p:spPr>
        <p:txBody>
          <a:bodyPr/>
          <a:lstStyle/>
          <a:p>
            <a:r>
              <a:rPr lang="fr-FR" dirty="0" err="1" smtClean="0"/>
              <a:t>Lemagny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0972" t="27037" r="39167" b="24815"/>
          <a:stretch/>
        </p:blipFill>
        <p:spPr>
          <a:xfrm>
            <a:off x="0" y="0"/>
            <a:ext cx="5029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32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978400" y="365125"/>
            <a:ext cx="6375400" cy="1325563"/>
          </a:xfrm>
        </p:spPr>
        <p:txBody>
          <a:bodyPr/>
          <a:lstStyle/>
          <a:p>
            <a:r>
              <a:rPr lang="fr-FR" dirty="0" err="1" smtClean="0"/>
              <a:t>Pipard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0625" t="23827" r="41111" b="31482"/>
          <a:stretch/>
        </p:blipFill>
        <p:spPr>
          <a:xfrm>
            <a:off x="0" y="0"/>
            <a:ext cx="4978400" cy="6852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66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45562" y="365125"/>
            <a:ext cx="5408238" cy="1325563"/>
          </a:xfrm>
        </p:spPr>
        <p:txBody>
          <a:bodyPr/>
          <a:lstStyle/>
          <a:p>
            <a:r>
              <a:rPr lang="fr-FR" dirty="0" err="1" smtClean="0"/>
              <a:t>Rochegrosse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2361" t="30494" r="43611" b="40741"/>
          <a:stretch/>
        </p:blipFill>
        <p:spPr>
          <a:xfrm>
            <a:off x="0" y="0"/>
            <a:ext cx="5945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095445" y="365125"/>
            <a:ext cx="4010829" cy="4654550"/>
          </a:xfrm>
        </p:spPr>
        <p:txBody>
          <a:bodyPr>
            <a:normAutofit/>
          </a:bodyPr>
          <a:lstStyle/>
          <a:p>
            <a:r>
              <a:rPr lang="en-GB" dirty="0"/>
              <a:t>John Singer Sargent 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i="1" dirty="0" smtClean="0"/>
              <a:t>Street </a:t>
            </a:r>
            <a:r>
              <a:rPr lang="en-GB" i="1" dirty="0"/>
              <a:t>in Venice</a:t>
            </a:r>
            <a:r>
              <a:rPr lang="en-GB" dirty="0"/>
              <a:t>,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1892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0954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366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962400" y="365125"/>
            <a:ext cx="7391400" cy="1325563"/>
          </a:xfrm>
        </p:spPr>
        <p:txBody>
          <a:bodyPr/>
          <a:lstStyle/>
          <a:p>
            <a:r>
              <a:rPr lang="fr-FR" dirty="0" err="1" smtClean="0"/>
              <a:t>Rochegrosse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3461" t="12555" r="23461" b="18950"/>
          <a:stretch/>
        </p:blipFill>
        <p:spPr>
          <a:xfrm>
            <a:off x="0" y="0"/>
            <a:ext cx="3340100" cy="6846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0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45000" y="365125"/>
            <a:ext cx="6908800" cy="1325563"/>
          </a:xfrm>
        </p:spPr>
        <p:txBody>
          <a:bodyPr/>
          <a:lstStyle/>
          <a:p>
            <a:r>
              <a:rPr lang="fr-FR" dirty="0" err="1" smtClean="0"/>
              <a:t>Lemagny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48750" t="59753" r="43333" b="17901"/>
          <a:stretch/>
        </p:blipFill>
        <p:spPr>
          <a:xfrm>
            <a:off x="0" y="0"/>
            <a:ext cx="4255412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83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160000" y="365125"/>
            <a:ext cx="2032000" cy="1325563"/>
          </a:xfrm>
        </p:spPr>
        <p:txBody>
          <a:bodyPr/>
          <a:lstStyle/>
          <a:p>
            <a:r>
              <a:rPr lang="fr-FR" dirty="0" smtClean="0"/>
              <a:t>Legrand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35068" t="16667" r="40557" b="53827"/>
          <a:stretch/>
        </p:blipFill>
        <p:spPr>
          <a:xfrm>
            <a:off x="0" y="0"/>
            <a:ext cx="10071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81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63600" y="187325"/>
            <a:ext cx="10515600" cy="43813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	</a:t>
            </a:r>
            <a:r>
              <a:rPr lang="fr-FR" dirty="0" smtClean="0"/>
              <a:t>Les métamorphoses du vampire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0" y="803264"/>
            <a:ext cx="10236200" cy="6054736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fr-FR" dirty="0" smtClean="0"/>
              <a:t>La femme cependant, de sa bouche de fraise,</a:t>
            </a:r>
          </a:p>
          <a:p>
            <a:r>
              <a:rPr lang="fr-FR" dirty="0" smtClean="0"/>
              <a:t>En se tordant ainsi qu'un serpent sur la braise,</a:t>
            </a:r>
          </a:p>
          <a:p>
            <a:r>
              <a:rPr lang="fr-FR" dirty="0" smtClean="0"/>
              <a:t>Et pétrissant ses seins sur le fer de son busc,</a:t>
            </a:r>
          </a:p>
          <a:p>
            <a:r>
              <a:rPr lang="fr-FR" dirty="0" smtClean="0"/>
              <a:t>Laissait couler ces mots tout imprégnés de musc :</a:t>
            </a:r>
          </a:p>
          <a:p>
            <a:r>
              <a:rPr lang="fr-FR" dirty="0" smtClean="0"/>
              <a:t>" Moi, j'ai la lèvre humide, et je sais la science</a:t>
            </a:r>
          </a:p>
          <a:p>
            <a:r>
              <a:rPr lang="fr-FR" dirty="0" smtClean="0"/>
              <a:t>De perdre au fond d'un lit l'antique conscience.</a:t>
            </a:r>
          </a:p>
          <a:p>
            <a:r>
              <a:rPr lang="fr-FR" dirty="0" smtClean="0"/>
              <a:t>Je sèche tous les pleurs sur mes seins triomphants,</a:t>
            </a:r>
          </a:p>
          <a:p>
            <a:r>
              <a:rPr lang="fr-FR" dirty="0" smtClean="0"/>
              <a:t>Et fais rire les vieux du rire des enfants.</a:t>
            </a:r>
          </a:p>
          <a:p>
            <a:r>
              <a:rPr lang="fr-FR" dirty="0" smtClean="0"/>
              <a:t>Je remplace, pour qui me voit nue et sans voiles,</a:t>
            </a:r>
          </a:p>
          <a:p>
            <a:r>
              <a:rPr lang="fr-FR" dirty="0" smtClean="0"/>
              <a:t>La lune, le soleil, le ciel et les étoiles !</a:t>
            </a:r>
          </a:p>
          <a:p>
            <a:r>
              <a:rPr lang="fr-FR" dirty="0" smtClean="0"/>
              <a:t>Je suis, mon cher savant, si docte aux Voluptés,</a:t>
            </a:r>
          </a:p>
          <a:p>
            <a:r>
              <a:rPr lang="fr-FR" dirty="0" smtClean="0"/>
              <a:t>Lorsque j'étouffe un homme en mes bras redoutés,</a:t>
            </a:r>
          </a:p>
          <a:p>
            <a:r>
              <a:rPr lang="fr-FR" dirty="0" smtClean="0"/>
              <a:t>Ou lorsque j'abandonne aux morsures mon buste,</a:t>
            </a:r>
          </a:p>
          <a:p>
            <a:r>
              <a:rPr lang="fr-FR" dirty="0" smtClean="0"/>
              <a:t>Timide et libertine, et fragile et robuste,</a:t>
            </a:r>
          </a:p>
          <a:p>
            <a:r>
              <a:rPr lang="fr-FR" dirty="0" smtClean="0"/>
              <a:t>Que sur ces matelas qui se pâment d'émoi,</a:t>
            </a:r>
          </a:p>
          <a:p>
            <a:r>
              <a:rPr lang="fr-FR" dirty="0" smtClean="0"/>
              <a:t>Les anges impuissants se damneraient pour moi ! "</a:t>
            </a:r>
          </a:p>
          <a:p>
            <a:endParaRPr lang="fr-FR" dirty="0" smtClean="0"/>
          </a:p>
          <a:p>
            <a:r>
              <a:rPr lang="fr-FR" dirty="0" smtClean="0"/>
              <a:t>Quand elle eut de mes os sucé toute la moelle,</a:t>
            </a:r>
          </a:p>
          <a:p>
            <a:r>
              <a:rPr lang="fr-FR" dirty="0" smtClean="0"/>
              <a:t>Et que languissamment je me tournai vers elle</a:t>
            </a:r>
          </a:p>
          <a:p>
            <a:r>
              <a:rPr lang="fr-FR" dirty="0" smtClean="0"/>
              <a:t>Pour lui rendre un baiser d'amour, je ne vis plus</a:t>
            </a:r>
          </a:p>
          <a:p>
            <a:r>
              <a:rPr lang="fr-FR" dirty="0" smtClean="0"/>
              <a:t>Qu'une outre aux flancs gluants, toute pleine de pus !</a:t>
            </a:r>
          </a:p>
          <a:p>
            <a:r>
              <a:rPr lang="fr-FR" dirty="0" smtClean="0"/>
              <a:t>Je fermai les deux yeux, dans ma froide épouvante,</a:t>
            </a:r>
          </a:p>
          <a:p>
            <a:r>
              <a:rPr lang="fr-FR" dirty="0" smtClean="0"/>
              <a:t>Et quand je les rouvris à la clarté vivante,</a:t>
            </a:r>
          </a:p>
          <a:p>
            <a:r>
              <a:rPr lang="fr-FR" dirty="0" smtClean="0"/>
              <a:t>A mes côtés, au lieu du mannequin puissant</a:t>
            </a:r>
          </a:p>
          <a:p>
            <a:r>
              <a:rPr lang="fr-FR" dirty="0" smtClean="0"/>
              <a:t>Qui semblait avoir fait provision de sang,</a:t>
            </a:r>
          </a:p>
          <a:p>
            <a:r>
              <a:rPr lang="fr-FR" dirty="0" smtClean="0"/>
              <a:t>Tremblaient confusément des débris de squelette,</a:t>
            </a:r>
          </a:p>
          <a:p>
            <a:r>
              <a:rPr lang="fr-FR" dirty="0" smtClean="0"/>
              <a:t>Qui d'eux-mêmes rendaient le cri d'une girouette</a:t>
            </a:r>
          </a:p>
          <a:p>
            <a:r>
              <a:rPr lang="fr-FR" dirty="0" smtClean="0"/>
              <a:t>Ou d'une enseigne, au bout d'une tringle de fer,</a:t>
            </a:r>
          </a:p>
          <a:p>
            <a:r>
              <a:rPr lang="fr-FR" dirty="0" smtClean="0"/>
              <a:t>Que balance le vent pendant les nuits d'hiver.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4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05324" y="365125"/>
            <a:ext cx="6848475" cy="1325563"/>
          </a:xfrm>
        </p:spPr>
        <p:txBody>
          <a:bodyPr>
            <a:normAutofit/>
          </a:bodyPr>
          <a:lstStyle/>
          <a:p>
            <a:r>
              <a:rPr lang="fr-FR" dirty="0" smtClean="0"/>
              <a:t>van Maele,</a:t>
            </a:r>
            <a:br>
              <a:rPr lang="fr-FR" dirty="0" smtClean="0"/>
            </a:br>
            <a:r>
              <a:rPr lang="fr-FR" dirty="0" smtClean="0"/>
              <a:t>1917 </a:t>
            </a:r>
            <a:endParaRPr lang="fr-FR" dirty="0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4400550" cy="687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9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620000" y="365125"/>
            <a:ext cx="4572000" cy="3711575"/>
          </a:xfrm>
        </p:spPr>
        <p:txBody>
          <a:bodyPr>
            <a:normAutofit/>
          </a:bodyPr>
          <a:lstStyle/>
          <a:p>
            <a:r>
              <a:rPr lang="fr-FR" dirty="0" smtClean="0">
                <a:effectLst/>
              </a:rPr>
              <a:t>Le Vampire ou Amour et douleur, </a:t>
            </a:r>
            <a:br>
              <a:rPr lang="fr-FR" dirty="0" smtClean="0">
                <a:effectLst/>
              </a:rPr>
            </a:br>
            <a:r>
              <a:rPr lang="fr-FR" dirty="0" smtClean="0">
                <a:effectLst/>
              </a:rPr>
              <a:t>Munch, </a:t>
            </a:r>
            <a:br>
              <a:rPr lang="fr-FR" dirty="0" smtClean="0">
                <a:effectLst/>
              </a:rPr>
            </a:br>
            <a:r>
              <a:rPr lang="fr-FR" dirty="0" smtClean="0"/>
              <a:t>1893-1894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V="1">
            <a:off x="0" y="0"/>
            <a:ext cx="748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4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587</Words>
  <Application>Microsoft Office PowerPoint</Application>
  <PresentationFormat>Grand écran</PresentationFormat>
  <Paragraphs>155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Thème Office</vt:lpstr>
      <vt:lpstr>Fleurs du mal,   créations poétiques  créations iconiques </vt:lpstr>
      <vt:lpstr>À une passante </vt:lpstr>
      <vt:lpstr>John Singer Sargent   Street in Venice,  1892</vt:lpstr>
      <vt:lpstr>Rochegrosse</vt:lpstr>
      <vt:lpstr>Lemagny</vt:lpstr>
      <vt:lpstr>Legrand</vt:lpstr>
      <vt:lpstr> Les métamorphoses du vampire</vt:lpstr>
      <vt:lpstr>van Maele, 1917 </vt:lpstr>
      <vt:lpstr>Le Vampire ou Amour et douleur,  Munch,  1893-1894 </vt:lpstr>
      <vt:lpstr>Le Vampire,  Munch,  1895 </vt:lpstr>
      <vt:lpstr>Une charogne</vt:lpstr>
      <vt:lpstr>Rembrandt ,  Le bœuf écorché 1665</vt:lpstr>
      <vt:lpstr>Captation d’écran du film  La Sorcellerie à travers les âges, de Benjamin Christensen,  1922. </vt:lpstr>
      <vt:lpstr>Bernard</vt:lpstr>
      <vt:lpstr>Hervieu</vt:lpstr>
      <vt:lpstr>Lemagny</vt:lpstr>
      <vt:lpstr>Rops</vt:lpstr>
      <vt:lpstr>Roubille</vt:lpstr>
      <vt:lpstr>Parfum exotique</vt:lpstr>
      <vt:lpstr>Munch,  Madonna,  1893</vt:lpstr>
      <vt:lpstr>Rena Tzolakis,  illustration des FM, 1999</vt:lpstr>
      <vt:lpstr>Bantziger </vt:lpstr>
      <vt:lpstr>Beltran-Masses</vt:lpstr>
      <vt:lpstr>Drouart</vt:lpstr>
      <vt:lpstr>Laboceta</vt:lpstr>
      <vt:lpstr>Lemagny</vt:lpstr>
      <vt:lpstr>Pipard</vt:lpstr>
      <vt:lpstr>Rochegrosse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Fleurs du mal,  création poétique</dc:title>
  <dc:creator>magalie diguet</dc:creator>
  <cp:lastModifiedBy>magalie diguet</cp:lastModifiedBy>
  <cp:revision>9</cp:revision>
  <dcterms:created xsi:type="dcterms:W3CDTF">2015-09-16T14:13:10Z</dcterms:created>
  <dcterms:modified xsi:type="dcterms:W3CDTF">2015-09-16T15:19:24Z</dcterms:modified>
</cp:coreProperties>
</file>