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94" r:id="rId4"/>
    <p:sldId id="295" r:id="rId5"/>
    <p:sldId id="296" r:id="rId6"/>
    <p:sldId id="297" r:id="rId7"/>
    <p:sldId id="298" r:id="rId8"/>
    <p:sldId id="299" r:id="rId9"/>
    <p:sldId id="305" r:id="rId10"/>
    <p:sldId id="306" r:id="rId11"/>
    <p:sldId id="268" r:id="rId12"/>
    <p:sldId id="285" r:id="rId13"/>
    <p:sldId id="286" r:id="rId14"/>
    <p:sldId id="289" r:id="rId15"/>
    <p:sldId id="287" r:id="rId16"/>
    <p:sldId id="288" r:id="rId17"/>
    <p:sldId id="272" r:id="rId18"/>
    <p:sldId id="273" r:id="rId19"/>
    <p:sldId id="316" r:id="rId20"/>
    <p:sldId id="257" r:id="rId21"/>
    <p:sldId id="274" r:id="rId22"/>
    <p:sldId id="290" r:id="rId23"/>
    <p:sldId id="276" r:id="rId24"/>
    <p:sldId id="277" r:id="rId25"/>
    <p:sldId id="278" r:id="rId26"/>
    <p:sldId id="279" r:id="rId27"/>
    <p:sldId id="292" r:id="rId28"/>
    <p:sldId id="291" r:id="rId29"/>
    <p:sldId id="302" r:id="rId30"/>
    <p:sldId id="318" r:id="rId31"/>
    <p:sldId id="307" r:id="rId32"/>
    <p:sldId id="308" r:id="rId33"/>
    <p:sldId id="303" r:id="rId34"/>
    <p:sldId id="319" r:id="rId35"/>
    <p:sldId id="320" r:id="rId36"/>
    <p:sldId id="313" r:id="rId37"/>
    <p:sldId id="321" r:id="rId38"/>
    <p:sldId id="280" r:id="rId39"/>
    <p:sldId id="293"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phine HERVE" initials="DH"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p:scale>
          <a:sx n="118" d="100"/>
          <a:sy n="118" d="100"/>
        </p:scale>
        <p:origin x="-108"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5/27/2019</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_ZlBiAoMTBo"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2ABB248-7A93-4613-92F1-06180117D0DD}"/>
              </a:ext>
            </a:extLst>
          </p:cNvPr>
          <p:cNvSpPr>
            <a:spLocks noGrp="1"/>
          </p:cNvSpPr>
          <p:nvPr>
            <p:ph type="ctrTitle"/>
          </p:nvPr>
        </p:nvSpPr>
        <p:spPr>
          <a:xfrm>
            <a:off x="622852" y="1669774"/>
            <a:ext cx="10999305" cy="2478156"/>
          </a:xfrm>
        </p:spPr>
        <p:txBody>
          <a:bodyPr>
            <a:normAutofit fontScale="90000"/>
          </a:bodyPr>
          <a:lstStyle/>
          <a:p>
            <a:pPr algn="ctr"/>
            <a:r>
              <a:rPr lang="fr-FR" sz="5400" b="1" i="1" dirty="0" smtClean="0">
                <a:solidFill>
                  <a:srgbClr val="FFFF00"/>
                </a:solidFill>
                <a:effectLst>
                  <a:outerShdw blurRad="38100" dist="38100" dir="2700000" algn="tl">
                    <a:srgbClr val="000000">
                      <a:alpha val="43137"/>
                    </a:srgbClr>
                  </a:outerShdw>
                </a:effectLst>
              </a:rPr>
              <a:t>la langue française </a:t>
            </a:r>
            <a:br>
              <a:rPr lang="fr-FR" sz="5400" b="1" i="1" dirty="0" smtClean="0">
                <a:solidFill>
                  <a:srgbClr val="FFFF00"/>
                </a:solidFill>
                <a:effectLst>
                  <a:outerShdw blurRad="38100" dist="38100" dir="2700000" algn="tl">
                    <a:srgbClr val="000000">
                      <a:alpha val="43137"/>
                    </a:srgbClr>
                  </a:outerShdw>
                </a:effectLst>
              </a:rPr>
            </a:br>
            <a:r>
              <a:rPr lang="fr-FR" sz="5400" b="1" i="1" dirty="0" smtClean="0">
                <a:solidFill>
                  <a:srgbClr val="FFFF00"/>
                </a:solidFill>
                <a:effectLst>
                  <a:outerShdw blurRad="38100" dist="38100" dir="2700000" algn="tl">
                    <a:srgbClr val="000000">
                      <a:alpha val="43137"/>
                    </a:srgbClr>
                  </a:outerShdw>
                </a:effectLst>
              </a:rPr>
              <a:t>comme langue seconde</a:t>
            </a:r>
            <a:r>
              <a:rPr lang="fr-FR" sz="4000" i="1" dirty="0" smtClean="0">
                <a:solidFill>
                  <a:srgbClr val="FFFF00"/>
                </a:solidFill>
                <a:effectLst>
                  <a:outerShdw blurRad="38100" dist="38100" dir="2700000" algn="tl">
                    <a:srgbClr val="000000">
                      <a:alpha val="43137"/>
                    </a:srgbClr>
                  </a:outerShdw>
                </a:effectLst>
              </a:rPr>
              <a:t/>
            </a:r>
            <a:br>
              <a:rPr lang="fr-FR" sz="4000" i="1" dirty="0" smtClean="0">
                <a:solidFill>
                  <a:srgbClr val="FFFF00"/>
                </a:solidFill>
                <a:effectLst>
                  <a:outerShdw blurRad="38100" dist="38100" dir="2700000" algn="tl">
                    <a:srgbClr val="000000">
                      <a:alpha val="43137"/>
                    </a:srgbClr>
                  </a:outerShdw>
                </a:effectLst>
              </a:rPr>
            </a:br>
            <a:r>
              <a:rPr lang="fr-FR" sz="4000" b="1" i="1" cap="none" dirty="0" smtClean="0">
                <a:effectLst>
                  <a:outerShdw blurRad="38100" dist="38100" dir="2700000" algn="tl">
                    <a:srgbClr val="000000">
                      <a:alpha val="43137"/>
                    </a:srgbClr>
                  </a:outerShdw>
                </a:effectLst>
              </a:rPr>
              <a:t>Collège Madame de SÉVIGNÉ</a:t>
            </a:r>
            <a:br>
              <a:rPr lang="fr-FR" sz="4000" b="1" i="1" cap="none" dirty="0" smtClean="0">
                <a:effectLst>
                  <a:outerShdw blurRad="38100" dist="38100" dir="2700000" algn="tl">
                    <a:srgbClr val="000000">
                      <a:alpha val="43137"/>
                    </a:srgbClr>
                  </a:outerShdw>
                </a:effectLst>
              </a:rPr>
            </a:br>
            <a:r>
              <a:rPr lang="fr-FR" sz="2200" b="1" i="1" dirty="0" smtClean="0">
                <a:effectLst>
                  <a:outerShdw blurRad="38100" dist="38100" dir="2700000" algn="tl">
                    <a:srgbClr val="000000">
                      <a:alpha val="43137"/>
                    </a:srgbClr>
                  </a:outerShdw>
                </a:effectLst>
              </a:rPr>
              <a:t>23 Mai 2019</a:t>
            </a:r>
            <a:endParaRPr lang="fr-FR" sz="2200" b="1" i="1" dirty="0">
              <a:effectLst>
                <a:outerShdw blurRad="38100" dist="38100" dir="2700000" algn="tl">
                  <a:srgbClr val="000000">
                    <a:alpha val="43137"/>
                  </a:srgbClr>
                </a:outerShdw>
              </a:effectLst>
            </a:endParaRPr>
          </a:p>
        </p:txBody>
      </p:sp>
      <p:sp>
        <p:nvSpPr>
          <p:cNvPr id="3" name="ZoneTexte 2"/>
          <p:cNvSpPr txBox="1"/>
          <p:nvPr/>
        </p:nvSpPr>
        <p:spPr>
          <a:xfrm>
            <a:off x="4687910" y="5950039"/>
            <a:ext cx="7109138" cy="461665"/>
          </a:xfrm>
          <a:prstGeom prst="rect">
            <a:avLst/>
          </a:prstGeom>
          <a:noFill/>
        </p:spPr>
        <p:txBody>
          <a:bodyPr wrap="square" rtlCol="0">
            <a:spAutoFit/>
          </a:bodyPr>
          <a:lstStyle/>
          <a:p>
            <a:pPr algn="r"/>
            <a:r>
              <a:rPr lang="fr-FR" sz="2400" dirty="0" smtClean="0">
                <a:solidFill>
                  <a:srgbClr val="FFFF00"/>
                </a:solidFill>
              </a:rPr>
              <a:t>Delphine HERVÉ – Chargée de mission CASNAV</a:t>
            </a:r>
            <a:endParaRPr lang="fr-FR" sz="2400" dirty="0">
              <a:solidFill>
                <a:srgbClr val="FFFF00"/>
              </a:solidFill>
            </a:endParaRPr>
          </a:p>
        </p:txBody>
      </p:sp>
    </p:spTree>
    <p:extLst>
      <p:ext uri="{BB962C8B-B14F-4D97-AF65-F5344CB8AC3E}">
        <p14:creationId xmlns:p14="http://schemas.microsoft.com/office/powerpoint/2010/main" val="1945354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0"/>
            <a:ext cx="10131425" cy="845713"/>
          </a:xfrm>
        </p:spPr>
        <p:txBody>
          <a:bodyPr/>
          <a:lstStyle/>
          <a:p>
            <a:r>
              <a:rPr lang="fr-FR" b="1" u="sng" dirty="0" smtClean="0">
                <a:solidFill>
                  <a:srgbClr val="FFFF00"/>
                </a:solidFill>
              </a:rPr>
              <a:t>Le français Langue de Scolarisation</a:t>
            </a:r>
            <a:endParaRPr lang="fr-FR" b="1" u="sng" dirty="0">
              <a:solidFill>
                <a:srgbClr val="FFFF00"/>
              </a:solidFill>
            </a:endParaRPr>
          </a:p>
        </p:txBody>
      </p:sp>
      <p:sp>
        <p:nvSpPr>
          <p:cNvPr id="3" name="Espace réservé du contenu 2"/>
          <p:cNvSpPr>
            <a:spLocks noGrp="1"/>
          </p:cNvSpPr>
          <p:nvPr>
            <p:ph idx="1"/>
          </p:nvPr>
        </p:nvSpPr>
        <p:spPr>
          <a:xfrm>
            <a:off x="685801" y="1481071"/>
            <a:ext cx="10840791" cy="4945488"/>
          </a:xfrm>
        </p:spPr>
        <p:txBody>
          <a:bodyPr>
            <a:normAutofit/>
          </a:bodyPr>
          <a:lstStyle/>
          <a:p>
            <a:r>
              <a:rPr lang="fr-FR" sz="2800" dirty="0"/>
              <a:t>Le </a:t>
            </a:r>
            <a:r>
              <a:rPr lang="fr-FR" sz="2800" dirty="0" err="1"/>
              <a:t>FLSco</a:t>
            </a:r>
            <a:r>
              <a:rPr lang="fr-FR" sz="2800" dirty="0"/>
              <a:t> </a:t>
            </a:r>
            <a:r>
              <a:rPr lang="fr-FR" sz="2800" dirty="0">
                <a:solidFill>
                  <a:srgbClr val="FFFF00"/>
                </a:solidFill>
              </a:rPr>
              <a:t>concerne l’enseignement et l’apprentissage du français à des élèves dont la langue maternelle n’est pas le français, qui vivent dans une région ou un pays francophone, </a:t>
            </a:r>
            <a:r>
              <a:rPr lang="fr-FR" sz="2800" b="1" u="sng" dirty="0"/>
              <a:t>dans lequel ils sont scolarisés</a:t>
            </a:r>
            <a:r>
              <a:rPr lang="fr-FR" sz="2800" dirty="0"/>
              <a:t>. </a:t>
            </a:r>
            <a:endParaRPr lang="fr-FR" sz="2800" dirty="0" smtClean="0"/>
          </a:p>
          <a:p>
            <a:endParaRPr lang="fr-FR" sz="2800" dirty="0">
              <a:solidFill>
                <a:srgbClr val="FFFF00"/>
              </a:solidFill>
            </a:endParaRPr>
          </a:p>
          <a:p>
            <a:r>
              <a:rPr lang="fr-FR" sz="2800" b="1" u="sng" dirty="0"/>
              <a:t>Le </a:t>
            </a:r>
            <a:r>
              <a:rPr lang="fr-FR" sz="2800" b="1" u="sng" dirty="0" err="1"/>
              <a:t>FLSco</a:t>
            </a:r>
            <a:r>
              <a:rPr lang="fr-FR" sz="2800" b="1" u="sng" dirty="0"/>
              <a:t> vise à la maîtrise</a:t>
            </a:r>
            <a:r>
              <a:rPr lang="fr-FR" sz="2800" dirty="0"/>
              <a:t>:</a:t>
            </a:r>
          </a:p>
          <a:p>
            <a:pPr marL="0" indent="0" algn="just">
              <a:buNone/>
            </a:pPr>
            <a:r>
              <a:rPr lang="fr-FR" sz="2800" dirty="0">
                <a:solidFill>
                  <a:srgbClr val="FFFF00"/>
                </a:solidFill>
              </a:rPr>
              <a:t>- d’un </a:t>
            </a:r>
            <a:r>
              <a:rPr lang="fr-FR" sz="2800" b="1" dirty="0"/>
              <a:t>vocabulaire spécifique </a:t>
            </a:r>
            <a:r>
              <a:rPr lang="fr-FR" sz="2800" b="1" dirty="0">
                <a:solidFill>
                  <a:srgbClr val="FFFF00"/>
                </a:solidFill>
              </a:rPr>
              <a:t>(lexique des différentes disciplines de l’école ; le lexique du métalangage en français)</a:t>
            </a:r>
          </a:p>
          <a:p>
            <a:pPr marL="0" indent="0" algn="just">
              <a:buNone/>
            </a:pPr>
            <a:r>
              <a:rPr lang="fr-FR" sz="2800" dirty="0">
                <a:solidFill>
                  <a:srgbClr val="FFFF00"/>
                </a:solidFill>
              </a:rPr>
              <a:t>- </a:t>
            </a:r>
            <a:r>
              <a:rPr lang="fr-FR" sz="2800" b="1" dirty="0">
                <a:solidFill>
                  <a:srgbClr val="FFFF00"/>
                </a:solidFill>
              </a:rPr>
              <a:t>des </a:t>
            </a:r>
            <a:r>
              <a:rPr lang="fr-FR" sz="2800" b="1" dirty="0"/>
              <a:t>actes de langage </a:t>
            </a:r>
            <a:r>
              <a:rPr lang="fr-FR" sz="2800" b="1" dirty="0">
                <a:solidFill>
                  <a:srgbClr val="FFFF00"/>
                </a:solidFill>
              </a:rPr>
              <a:t>utilisés en classe pour comprendre ses pairs et ses enseignants (énoncés et consignes). </a:t>
            </a:r>
            <a:endParaRPr lang="fr-FR" sz="2800" dirty="0">
              <a:solidFill>
                <a:srgbClr val="FFFF00"/>
              </a:solidFill>
            </a:endParaRPr>
          </a:p>
          <a:p>
            <a:endParaRPr lang="fr-FR" dirty="0"/>
          </a:p>
        </p:txBody>
      </p:sp>
    </p:spTree>
    <p:extLst>
      <p:ext uri="{BB962C8B-B14F-4D97-AF65-F5344CB8AC3E}">
        <p14:creationId xmlns:p14="http://schemas.microsoft.com/office/powerpoint/2010/main" val="4068195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2770" y="327436"/>
            <a:ext cx="10131425" cy="1274618"/>
          </a:xfrm>
        </p:spPr>
        <p:txBody>
          <a:bodyPr>
            <a:normAutofit fontScale="90000"/>
          </a:bodyPr>
          <a:lstStyle/>
          <a:p>
            <a:r>
              <a:rPr lang="fr-FR" b="1" i="1" dirty="0" smtClean="0"/>
              <a:t/>
            </a:r>
            <a:br>
              <a:rPr lang="fr-FR" b="1" i="1" dirty="0" smtClean="0"/>
            </a:br>
            <a:r>
              <a:rPr lang="fr-FR" b="1" i="1" u="sng" dirty="0" smtClean="0"/>
              <a:t/>
            </a:r>
            <a:br>
              <a:rPr lang="fr-FR" b="1" i="1" u="sng" dirty="0" smtClean="0"/>
            </a:br>
            <a:r>
              <a:rPr lang="fr-FR" sz="3200" dirty="0" smtClean="0"/>
              <a:t/>
            </a:r>
            <a:br>
              <a:rPr lang="fr-FR" sz="3200" dirty="0" smtClean="0"/>
            </a:br>
            <a:r>
              <a:rPr lang="fr-FR" sz="3100" b="1" dirty="0" smtClean="0">
                <a:solidFill>
                  <a:srgbClr val="FFFF00"/>
                </a:solidFill>
              </a:rPr>
              <a:t>a/ </a:t>
            </a:r>
            <a:r>
              <a:rPr lang="fr-FR" sz="3100" b="1" u="sng" dirty="0" smtClean="0">
                <a:solidFill>
                  <a:srgbClr val="FFFF00"/>
                </a:solidFill>
              </a:rPr>
              <a:t>FLS : </a:t>
            </a:r>
            <a:r>
              <a:rPr lang="fr-FR" sz="3100" b="1" i="1" u="sng" dirty="0" smtClean="0">
                <a:solidFill>
                  <a:srgbClr val="FFFF00"/>
                </a:solidFill>
              </a:rPr>
              <a:t>La perspective actionnelle adoptée par le CECRL</a:t>
            </a:r>
            <a:r>
              <a:rPr lang="fr-FR" b="1" i="1" u="sng" dirty="0" smtClean="0"/>
              <a:t/>
            </a:r>
            <a:br>
              <a:rPr lang="fr-FR" b="1" i="1" u="sng" dirty="0" smtClean="0"/>
            </a:br>
            <a:r>
              <a:rPr lang="fr-FR" b="1" i="1" u="sng" dirty="0" smtClean="0"/>
              <a:t/>
            </a:r>
            <a:br>
              <a:rPr lang="fr-FR" b="1" i="1" u="sng" dirty="0" smtClean="0"/>
            </a:br>
            <a:r>
              <a:rPr lang="fr-FR" dirty="0" smtClean="0"/>
              <a:t/>
            </a:r>
            <a:br>
              <a:rPr lang="fr-FR" dirty="0" smtClean="0"/>
            </a:br>
            <a:r>
              <a:rPr lang="fr-FR" b="1" u="sng" dirty="0" smtClean="0"/>
              <a:t/>
            </a:r>
            <a:br>
              <a:rPr lang="fr-FR" b="1" u="sng" dirty="0" smtClean="0"/>
            </a:br>
            <a:endParaRPr lang="fr-FR" dirty="0"/>
          </a:p>
        </p:txBody>
      </p:sp>
      <p:sp>
        <p:nvSpPr>
          <p:cNvPr id="3" name="Espace réservé du contenu 2"/>
          <p:cNvSpPr>
            <a:spLocks noGrp="1"/>
          </p:cNvSpPr>
          <p:nvPr>
            <p:ph idx="1"/>
          </p:nvPr>
        </p:nvSpPr>
        <p:spPr>
          <a:xfrm>
            <a:off x="685801" y="1094704"/>
            <a:ext cx="11008216" cy="5315332"/>
          </a:xfrm>
        </p:spPr>
        <p:txBody>
          <a:bodyPr>
            <a:normAutofit fontScale="70000" lnSpcReduction="20000"/>
          </a:bodyPr>
          <a:lstStyle/>
          <a:p>
            <a:endParaRPr lang="fr-FR" sz="2400" dirty="0" smtClean="0"/>
          </a:p>
          <a:p>
            <a:endParaRPr lang="fr-FR" sz="2400" dirty="0" smtClean="0"/>
          </a:p>
          <a:p>
            <a:pPr>
              <a:buNone/>
            </a:pPr>
            <a:r>
              <a:rPr lang="fr-FR" sz="2600" dirty="0" smtClean="0"/>
              <a:t>-</a:t>
            </a:r>
            <a:r>
              <a:rPr lang="fr-FR" sz="3600" dirty="0" smtClean="0">
                <a:solidFill>
                  <a:srgbClr val="FFFF00"/>
                </a:solidFill>
              </a:rPr>
              <a:t>considère les apprenants d’une langue comme des </a:t>
            </a:r>
            <a:r>
              <a:rPr lang="fr-FR" sz="3600" u="sng" dirty="0" smtClean="0"/>
              <a:t>acteurs sociaux</a:t>
            </a:r>
            <a:r>
              <a:rPr lang="fr-FR" sz="3600" dirty="0" smtClean="0">
                <a:solidFill>
                  <a:srgbClr val="FFFF00"/>
                </a:solidFill>
              </a:rPr>
              <a:t>, l’interaction comme une façon d’agir avec l’autre.</a:t>
            </a:r>
          </a:p>
          <a:p>
            <a:pPr>
              <a:buNone/>
            </a:pPr>
            <a:r>
              <a:rPr lang="fr-FR" sz="3600" dirty="0" smtClean="0">
                <a:solidFill>
                  <a:srgbClr val="FFFF00"/>
                </a:solidFill>
              </a:rPr>
              <a:t>-propose de mettre l’accent sur les </a:t>
            </a:r>
            <a:r>
              <a:rPr lang="fr-FR" sz="3600" u="sng" dirty="0" smtClean="0"/>
              <a:t>tâches à réaliser </a:t>
            </a:r>
            <a:r>
              <a:rPr lang="fr-FR" sz="3600" dirty="0" smtClean="0">
                <a:solidFill>
                  <a:srgbClr val="FFFF00"/>
                </a:solidFill>
              </a:rPr>
              <a:t>à l’intérieur d’un projet global scolaire et social. </a:t>
            </a:r>
          </a:p>
          <a:p>
            <a:pPr>
              <a:buNone/>
            </a:pPr>
            <a:r>
              <a:rPr lang="fr-FR" sz="3600" dirty="0" smtClean="0">
                <a:solidFill>
                  <a:srgbClr val="FFFF00"/>
                </a:solidFill>
              </a:rPr>
              <a:t>-L’action doit susciter l’interaction qui stimule le développement des </a:t>
            </a:r>
            <a:r>
              <a:rPr lang="fr-FR" sz="3600" u="sng" dirty="0" smtClean="0"/>
              <a:t>compétences réceptives et interactives.</a:t>
            </a:r>
          </a:p>
          <a:p>
            <a:pPr>
              <a:buNone/>
            </a:pPr>
            <a:endParaRPr lang="fr-FR" sz="3600" dirty="0" smtClean="0">
              <a:solidFill>
                <a:srgbClr val="FFFF00"/>
              </a:solidFill>
            </a:endParaRPr>
          </a:p>
          <a:p>
            <a:pPr>
              <a:buFont typeface="Wingdings"/>
              <a:buChar char="à"/>
            </a:pPr>
            <a:r>
              <a:rPr lang="fr-FR" sz="3600" b="1" u="sng" dirty="0" smtClean="0"/>
              <a:t>L’élève est acteur de ses apprentissages</a:t>
            </a:r>
          </a:p>
          <a:p>
            <a:pPr marL="0" indent="0">
              <a:buNone/>
            </a:pPr>
            <a:endParaRPr lang="fr-FR" sz="3600" dirty="0" smtClean="0">
              <a:solidFill>
                <a:srgbClr val="FFFF00"/>
              </a:solidFill>
            </a:endParaRPr>
          </a:p>
          <a:p>
            <a:pPr>
              <a:buNone/>
            </a:pPr>
            <a:r>
              <a:rPr lang="fr-FR" sz="3600" dirty="0" smtClean="0">
                <a:sym typeface="Wingdings" pitchFamily="2" charset="2"/>
              </a:rPr>
              <a:t></a:t>
            </a:r>
            <a:r>
              <a:rPr lang="fr-FR" sz="3600" dirty="0" smtClean="0"/>
              <a:t> </a:t>
            </a:r>
            <a:r>
              <a:rPr lang="fr-FR" sz="3600" b="1" u="sng" dirty="0" smtClean="0"/>
              <a:t>Les formes verbales, les structures grammaticales, le lexique, la phonétique- </a:t>
            </a:r>
            <a:r>
              <a:rPr lang="fr-FR" sz="3600" dirty="0" smtClean="0"/>
              <a:t>sont des outils linguistiques  et non des objets d’étude décontextualisés.  </a:t>
            </a:r>
          </a:p>
          <a:p>
            <a:pPr marL="0" indent="0">
              <a:buNone/>
            </a:pPr>
            <a:endParaRPr lang="fr-FR" sz="3200" dirty="0" smtClean="0"/>
          </a:p>
          <a:p>
            <a:pPr>
              <a:buNone/>
            </a:pPr>
            <a:endParaRPr lang="fr-FR" sz="29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i="1" dirty="0" smtClean="0">
                <a:solidFill>
                  <a:srgbClr val="FFFF00"/>
                </a:solidFill>
              </a:rPr>
              <a:t>b</a:t>
            </a:r>
            <a:r>
              <a:rPr lang="fr-FR" b="1" i="1" dirty="0" smtClean="0">
                <a:solidFill>
                  <a:srgbClr val="FFFF00"/>
                </a:solidFill>
              </a:rPr>
              <a:t>/ </a:t>
            </a:r>
            <a:r>
              <a:rPr lang="fr-FR" b="1" i="1" u="sng" dirty="0" smtClean="0">
                <a:solidFill>
                  <a:srgbClr val="FFFF00"/>
                </a:solidFill>
              </a:rPr>
              <a:t>L’apports des neurosciences</a:t>
            </a:r>
            <a:endParaRPr lang="fr-FR" i="1" dirty="0">
              <a:solidFill>
                <a:srgbClr val="FFFF00"/>
              </a:solidFill>
            </a:endParaRPr>
          </a:p>
        </p:txBody>
      </p:sp>
      <p:sp>
        <p:nvSpPr>
          <p:cNvPr id="3" name="Espace réservé du contenu 2"/>
          <p:cNvSpPr>
            <a:spLocks noGrp="1"/>
          </p:cNvSpPr>
          <p:nvPr>
            <p:ph idx="1"/>
          </p:nvPr>
        </p:nvSpPr>
        <p:spPr>
          <a:xfrm>
            <a:off x="685802" y="1815921"/>
            <a:ext cx="11059730" cy="3975279"/>
          </a:xfrm>
        </p:spPr>
        <p:txBody>
          <a:bodyPr/>
          <a:lstStyle/>
          <a:p>
            <a:pPr algn="just">
              <a:buNone/>
            </a:pPr>
            <a:r>
              <a:rPr lang="fr-FR" sz="2800" dirty="0" smtClean="0"/>
              <a:t>A.-M. Voise,( linguiste et didacticienne - Université Paris Est), lors du Symposium de Neuro-éducation, tenu le 19/03/16, à l’ESPE de Perpignan , donne  </a:t>
            </a:r>
            <a:r>
              <a:rPr lang="fr-FR" sz="2800" b="1" u="sng" dirty="0" smtClean="0">
                <a:solidFill>
                  <a:srgbClr val="FFFF00"/>
                </a:solidFill>
              </a:rPr>
              <a:t>3 invariants nécessaires à l’apprentissage des langues</a:t>
            </a:r>
            <a:r>
              <a:rPr lang="fr-FR" sz="2800" dirty="0" smtClean="0">
                <a:solidFill>
                  <a:srgbClr val="FFFF00"/>
                </a:solidFill>
              </a:rPr>
              <a:t> :</a:t>
            </a:r>
          </a:p>
          <a:p>
            <a:endParaRPr lang="fr-FR" sz="2800" dirty="0" smtClean="0">
              <a:solidFill>
                <a:srgbClr val="FFFF00"/>
              </a:solidFill>
            </a:endParaRPr>
          </a:p>
          <a:p>
            <a:pPr>
              <a:buNone/>
            </a:pPr>
            <a:r>
              <a:rPr lang="fr-FR" sz="2800" b="1" dirty="0" smtClean="0">
                <a:solidFill>
                  <a:srgbClr val="FFFF00"/>
                </a:solidFill>
              </a:rPr>
              <a:t>- La répétition</a:t>
            </a:r>
          </a:p>
          <a:p>
            <a:pPr>
              <a:buNone/>
            </a:pPr>
            <a:r>
              <a:rPr lang="fr-FR" sz="2800" b="1" dirty="0" smtClean="0">
                <a:solidFill>
                  <a:srgbClr val="FFFF00"/>
                </a:solidFill>
              </a:rPr>
              <a:t>- L’imitation</a:t>
            </a:r>
          </a:p>
          <a:p>
            <a:pPr>
              <a:buNone/>
            </a:pPr>
            <a:r>
              <a:rPr lang="fr-FR" sz="2800" b="1" dirty="0" smtClean="0">
                <a:solidFill>
                  <a:srgbClr val="FFFF00"/>
                </a:solidFill>
              </a:rPr>
              <a:t>- l’émotion</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FF00"/>
                </a:solidFill>
              </a:rPr>
              <a:t>-La répétition</a:t>
            </a:r>
            <a:br>
              <a:rPr lang="fr-FR" b="1" dirty="0" smtClean="0">
                <a:solidFill>
                  <a:srgbClr val="FFFF00"/>
                </a:solidFill>
              </a:rPr>
            </a:br>
            <a:r>
              <a:rPr lang="fr-FR" b="1" dirty="0" smtClean="0">
                <a:solidFill>
                  <a:srgbClr val="FFFF00"/>
                </a:solidFill>
              </a:rPr>
              <a:t/>
            </a:r>
            <a:br>
              <a:rPr lang="fr-FR" b="1" dirty="0" smtClean="0">
                <a:solidFill>
                  <a:srgbClr val="FFFF00"/>
                </a:solidFill>
              </a:rPr>
            </a:br>
            <a:endParaRPr lang="fr-FR" dirty="0"/>
          </a:p>
        </p:txBody>
      </p:sp>
      <p:sp>
        <p:nvSpPr>
          <p:cNvPr id="3" name="Espace réservé du contenu 2"/>
          <p:cNvSpPr>
            <a:spLocks noGrp="1"/>
          </p:cNvSpPr>
          <p:nvPr>
            <p:ph idx="1"/>
          </p:nvPr>
        </p:nvSpPr>
        <p:spPr>
          <a:xfrm>
            <a:off x="365761" y="515155"/>
            <a:ext cx="11326368" cy="6141677"/>
          </a:xfrm>
        </p:spPr>
        <p:txBody>
          <a:bodyPr>
            <a:normAutofit fontScale="47500" lnSpcReduction="20000"/>
          </a:bodyPr>
          <a:lstStyle/>
          <a:p>
            <a:endParaRPr lang="fr-FR" i="1" dirty="0" smtClean="0"/>
          </a:p>
          <a:p>
            <a:pPr>
              <a:buNone/>
            </a:pPr>
            <a:r>
              <a:rPr lang="fr-FR" sz="3200" i="1" dirty="0" smtClean="0"/>
              <a:t> </a:t>
            </a:r>
          </a:p>
          <a:p>
            <a:pPr>
              <a:buNone/>
            </a:pPr>
            <a:endParaRPr lang="fr-FR" sz="3200" i="1" dirty="0" smtClean="0"/>
          </a:p>
          <a:p>
            <a:endParaRPr lang="fr-FR" sz="3900" dirty="0" smtClean="0">
              <a:solidFill>
                <a:srgbClr val="FF0000"/>
              </a:solidFill>
            </a:endParaRPr>
          </a:p>
          <a:p>
            <a:pPr>
              <a:buNone/>
            </a:pPr>
            <a:r>
              <a:rPr lang="fr-FR" sz="4400" dirty="0" smtClean="0"/>
              <a:t>« </a:t>
            </a:r>
            <a:r>
              <a:rPr lang="fr-FR" sz="4400" i="1" dirty="0" smtClean="0"/>
              <a:t>Le psychanalyste René Roussillon dit « </a:t>
            </a:r>
            <a:r>
              <a:rPr lang="fr-FR" sz="4400" i="1" dirty="0" smtClean="0">
                <a:solidFill>
                  <a:srgbClr val="FFFF00"/>
                </a:solidFill>
              </a:rPr>
              <a:t>Dans le cerveau du nouveau-né, une nouvelle information qui se fraye une voie ressemble presque à un trauma. » Au début, ce frayage absorbe une énergie folle. Mais lorsque la même information survient une deuxième fois, elle prend beaucoup plus facilement le canal déjà ébauché. Ensuite ça va à toute allure. Et ce bourgeonnement ne cesse pas, il est permanent toute notre vie durant</a:t>
            </a:r>
            <a:r>
              <a:rPr lang="fr-FR" sz="4400" dirty="0" smtClean="0"/>
              <a:t>. »</a:t>
            </a:r>
          </a:p>
          <a:p>
            <a:pPr algn="r">
              <a:buNone/>
            </a:pPr>
            <a:r>
              <a:rPr lang="fr-FR" sz="4400" dirty="0" smtClean="0"/>
              <a:t>Entretien avec Boris </a:t>
            </a:r>
            <a:r>
              <a:rPr lang="fr-FR" sz="4400" dirty="0" err="1" smtClean="0"/>
              <a:t>Cyrulnik</a:t>
            </a:r>
            <a:endParaRPr lang="fr-FR" sz="4400" dirty="0" smtClean="0"/>
          </a:p>
          <a:p>
            <a:pPr>
              <a:buNone/>
            </a:pPr>
            <a:r>
              <a:rPr lang="fr-FR" sz="4500" dirty="0" smtClean="0">
                <a:solidFill>
                  <a:srgbClr val="FF0000"/>
                </a:solidFill>
              </a:rPr>
              <a:t>-   </a:t>
            </a:r>
            <a:r>
              <a:rPr lang="fr-FR" sz="5900" dirty="0" smtClean="0">
                <a:solidFill>
                  <a:srgbClr val="FF0000"/>
                </a:solidFill>
              </a:rPr>
              <a:t>Le cerveau humain est plastique</a:t>
            </a:r>
            <a:endParaRPr lang="fr-FR" sz="5900" i="1" dirty="0" smtClean="0"/>
          </a:p>
          <a:p>
            <a:pPr>
              <a:buNone/>
            </a:pPr>
            <a:r>
              <a:rPr lang="fr-FR" sz="5900" i="1" dirty="0" smtClean="0">
                <a:sym typeface="Wingdings" pitchFamily="2" charset="2"/>
              </a:rPr>
              <a:t>- </a:t>
            </a:r>
            <a:r>
              <a:rPr lang="fr-FR" sz="5900" i="1" dirty="0" smtClean="0"/>
              <a:t> </a:t>
            </a:r>
            <a:r>
              <a:rPr lang="fr-FR" sz="5900" dirty="0" smtClean="0"/>
              <a:t>Pour développer le langage le cerveau a besoin </a:t>
            </a:r>
            <a:r>
              <a:rPr lang="fr-FR" sz="5900" dirty="0" smtClean="0">
                <a:solidFill>
                  <a:srgbClr val="FF0000"/>
                </a:solidFill>
              </a:rPr>
              <a:t>d’attention  pour une répétition  conforme des structures </a:t>
            </a:r>
            <a:r>
              <a:rPr lang="fr-FR" sz="5900" dirty="0" smtClean="0"/>
              <a:t>langagières proposées</a:t>
            </a:r>
          </a:p>
          <a:p>
            <a:pPr>
              <a:buNone/>
            </a:pPr>
            <a:r>
              <a:rPr lang="fr-FR" sz="5900" dirty="0" smtClean="0">
                <a:sym typeface="Wingdings" pitchFamily="2" charset="2"/>
              </a:rPr>
              <a:t>- </a:t>
            </a:r>
            <a:r>
              <a:rPr lang="fr-FR" sz="5900" dirty="0" smtClean="0">
                <a:sym typeface="Wingdings"/>
              </a:rPr>
              <a:t>Les structures sont ainsi </a:t>
            </a:r>
            <a:r>
              <a:rPr lang="fr-FR" sz="5900" dirty="0" smtClean="0">
                <a:solidFill>
                  <a:srgbClr val="FF0000"/>
                </a:solidFill>
                <a:sym typeface="Wingdings"/>
              </a:rPr>
              <a:t>mémorisées</a:t>
            </a:r>
          </a:p>
          <a:p>
            <a:pPr>
              <a:buNone/>
            </a:pPr>
            <a:r>
              <a:rPr lang="fr-FR" sz="5900" dirty="0" smtClean="0">
                <a:sym typeface="Wingdings" pitchFamily="2" charset="2"/>
              </a:rPr>
              <a:t>- </a:t>
            </a:r>
            <a:r>
              <a:rPr lang="fr-FR" sz="5900" dirty="0" smtClean="0">
                <a:sym typeface="Wingdings"/>
              </a:rPr>
              <a:t>La </a:t>
            </a:r>
            <a:r>
              <a:rPr lang="fr-FR" sz="5900" dirty="0" smtClean="0">
                <a:solidFill>
                  <a:srgbClr val="FF0000"/>
                </a:solidFill>
                <a:sym typeface="Wingdings"/>
              </a:rPr>
              <a:t>réactivation régulière </a:t>
            </a:r>
            <a:r>
              <a:rPr lang="fr-FR" sz="5900" dirty="0" smtClean="0">
                <a:sym typeface="Wingdings"/>
              </a:rPr>
              <a:t>de ces structures enclenchera l’</a:t>
            </a:r>
            <a:r>
              <a:rPr lang="fr-FR" sz="5900" dirty="0" smtClean="0"/>
              <a:t>apprentissage</a:t>
            </a:r>
          </a:p>
          <a:p>
            <a:endParaRPr lang="fr-FR" dirty="0" smtClean="0"/>
          </a:p>
          <a:p>
            <a:endParaRPr lang="fr-FR" i="1" dirty="0" smtClean="0"/>
          </a:p>
          <a:p>
            <a:endParaRPr lang="fr-FR" i="1" dirty="0" smtClean="0"/>
          </a:p>
          <a:p>
            <a:endParaRPr lang="fr-FR" i="1" dirty="0" smtClean="0"/>
          </a:p>
          <a:p>
            <a:endParaRPr lang="fr-FR" i="1" dirty="0" smtClean="0"/>
          </a:p>
          <a:p>
            <a:endParaRPr lang="fr-FR" i="1"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neurosciences"/>
          <p:cNvPicPr/>
          <p:nvPr/>
        </p:nvPicPr>
        <p:blipFill>
          <a:blip r:embed="rId2"/>
          <a:srcRect/>
          <a:stretch>
            <a:fillRect/>
          </a:stretch>
        </p:blipFill>
        <p:spPr bwMode="auto">
          <a:xfrm>
            <a:off x="1658112" y="195072"/>
            <a:ext cx="8168640" cy="640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0"/>
            <a:ext cx="10131425" cy="729803"/>
          </a:xfrm>
        </p:spPr>
        <p:txBody>
          <a:bodyPr>
            <a:normAutofit fontScale="90000"/>
          </a:bodyPr>
          <a:lstStyle/>
          <a:p>
            <a:r>
              <a:rPr lang="fr-FR" b="1" dirty="0" smtClean="0">
                <a:solidFill>
                  <a:srgbClr val="FFFF00"/>
                </a:solidFill>
              </a:rPr>
              <a:t>- </a:t>
            </a:r>
            <a:r>
              <a:rPr lang="fr-FR" b="1" u="sng" dirty="0" smtClean="0">
                <a:solidFill>
                  <a:srgbClr val="FFFF00"/>
                </a:solidFill>
              </a:rPr>
              <a:t>L’imitation</a:t>
            </a:r>
            <a:br>
              <a:rPr lang="fr-FR" b="1" u="sng" dirty="0" smtClean="0">
                <a:solidFill>
                  <a:srgbClr val="FFFF00"/>
                </a:solidFill>
              </a:rPr>
            </a:br>
            <a:endParaRPr lang="fr-FR" u="sng" dirty="0"/>
          </a:p>
        </p:txBody>
      </p:sp>
      <p:sp>
        <p:nvSpPr>
          <p:cNvPr id="3" name="Espace réservé du contenu 2"/>
          <p:cNvSpPr>
            <a:spLocks noGrp="1"/>
          </p:cNvSpPr>
          <p:nvPr>
            <p:ph idx="1"/>
          </p:nvPr>
        </p:nvSpPr>
        <p:spPr>
          <a:xfrm>
            <a:off x="660043" y="1169574"/>
            <a:ext cx="10945367" cy="5023103"/>
          </a:xfrm>
        </p:spPr>
        <p:txBody>
          <a:bodyPr>
            <a:noAutofit/>
          </a:bodyPr>
          <a:lstStyle/>
          <a:p>
            <a:r>
              <a:rPr lang="fr-FR" sz="2800" dirty="0" smtClean="0">
                <a:solidFill>
                  <a:srgbClr val="FF0000"/>
                </a:solidFill>
              </a:rPr>
              <a:t>Le corps a une mémoire</a:t>
            </a:r>
          </a:p>
          <a:p>
            <a:r>
              <a:rPr lang="fr-FR" sz="2800" dirty="0" smtClean="0"/>
              <a:t>« </a:t>
            </a:r>
            <a:r>
              <a:rPr lang="fr-FR" sz="2800" i="1" dirty="0" smtClean="0">
                <a:solidFill>
                  <a:srgbClr val="FFFF00"/>
                </a:solidFill>
              </a:rPr>
              <a:t>On ne peut mémoriser ni conscientiser que ce que l’on a expérimenté du point de vue moteur ,</a:t>
            </a:r>
            <a:r>
              <a:rPr lang="fr-FR" sz="2800" dirty="0" smtClean="0"/>
              <a:t> </a:t>
            </a:r>
            <a:r>
              <a:rPr lang="fr-FR" sz="2800" i="1" dirty="0" smtClean="0">
                <a:solidFill>
                  <a:srgbClr val="FFFF00"/>
                </a:solidFill>
              </a:rPr>
              <a:t>il y a une mémoire des gestes, il n’y a pas une mémoire des idées </a:t>
            </a:r>
            <a:r>
              <a:rPr lang="fr-FR" sz="2800" dirty="0" smtClean="0"/>
              <a:t>» (M. Jousse)</a:t>
            </a:r>
            <a:endParaRPr lang="fr-FR" sz="2800" dirty="0" smtClean="0">
              <a:solidFill>
                <a:srgbClr val="FF0000"/>
              </a:solidFill>
            </a:endParaRPr>
          </a:p>
          <a:p>
            <a:r>
              <a:rPr lang="fr-FR" sz="2800" dirty="0" smtClean="0">
                <a:sym typeface="Wingdings"/>
              </a:rPr>
              <a:t></a:t>
            </a:r>
            <a:r>
              <a:rPr lang="fr-FR" sz="2800" dirty="0" smtClean="0"/>
              <a:t> Simuler, associer le geste à la parole: Association de la mémoire du corps avec la mémoire cognitive linguistique</a:t>
            </a:r>
          </a:p>
          <a:p>
            <a:r>
              <a:rPr lang="fr-FR" sz="2800" dirty="0" smtClean="0"/>
              <a:t>Construire le sens ensemble et par le corps</a:t>
            </a:r>
          </a:p>
          <a:p>
            <a:r>
              <a:rPr lang="fr-FR" sz="2800" dirty="0" smtClean="0"/>
              <a:t>«  </a:t>
            </a:r>
            <a:r>
              <a:rPr lang="fr-FR" sz="2800" i="1" dirty="0" smtClean="0">
                <a:solidFill>
                  <a:srgbClr val="FFFF00"/>
                </a:solidFill>
              </a:rPr>
              <a:t>Le corps sait des choses que la pensée ne sait pas encore </a:t>
            </a:r>
            <a:r>
              <a:rPr lang="fr-FR" sz="2800" dirty="0" smtClean="0"/>
              <a:t>»</a:t>
            </a:r>
          </a:p>
          <a:p>
            <a:r>
              <a:rPr lang="fr-FR" sz="2800" b="1" u="sng" dirty="0" smtClean="0"/>
              <a:t>J. Bruner</a:t>
            </a:r>
            <a:r>
              <a:rPr lang="fr-FR" sz="2800" dirty="0" smtClean="0"/>
              <a:t> : « </a:t>
            </a:r>
            <a:r>
              <a:rPr lang="fr-FR" sz="2800" i="1" dirty="0" smtClean="0">
                <a:solidFill>
                  <a:srgbClr val="FFFF00"/>
                </a:solidFill>
              </a:rPr>
              <a:t>la démonstration ou présentation de modèles consiste en la présentation d'un modèle par l'adulte, d'un essai de solution. L'enfant, l'élève peut alors l'imiter et parachever sa réalisation</a:t>
            </a:r>
            <a:r>
              <a:rPr lang="fr-FR" sz="2800" dirty="0" smtClean="0">
                <a:solidFill>
                  <a:srgbClr val="FFFF00"/>
                </a:solidFill>
              </a:rPr>
              <a:t>.</a:t>
            </a:r>
            <a:r>
              <a:rPr lang="fr-FR" sz="2800" dirty="0" smtClean="0"/>
              <a:t>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8680" y="377781"/>
            <a:ext cx="10131425" cy="613892"/>
          </a:xfrm>
        </p:spPr>
        <p:txBody>
          <a:bodyPr>
            <a:normAutofit fontScale="90000"/>
          </a:bodyPr>
          <a:lstStyle/>
          <a:p>
            <a:r>
              <a:rPr lang="fr-FR" b="1" dirty="0" smtClean="0">
                <a:solidFill>
                  <a:srgbClr val="FFFF00"/>
                </a:solidFill>
              </a:rPr>
              <a:t>- </a:t>
            </a:r>
            <a:r>
              <a:rPr lang="fr-FR" b="1" u="sng" dirty="0" smtClean="0">
                <a:solidFill>
                  <a:srgbClr val="FFFF00"/>
                </a:solidFill>
              </a:rPr>
              <a:t>l’émotion</a:t>
            </a:r>
            <a:endParaRPr lang="fr-FR" u="sng" dirty="0"/>
          </a:p>
        </p:txBody>
      </p:sp>
      <p:sp>
        <p:nvSpPr>
          <p:cNvPr id="3" name="Espace réservé du contenu 2"/>
          <p:cNvSpPr>
            <a:spLocks noGrp="1"/>
          </p:cNvSpPr>
          <p:nvPr>
            <p:ph idx="1"/>
          </p:nvPr>
        </p:nvSpPr>
        <p:spPr>
          <a:xfrm>
            <a:off x="685801" y="1468192"/>
            <a:ext cx="10131425" cy="4323008"/>
          </a:xfrm>
        </p:spPr>
        <p:txBody>
          <a:bodyPr>
            <a:noAutofit/>
          </a:bodyPr>
          <a:lstStyle/>
          <a:p>
            <a:pPr>
              <a:buNone/>
            </a:pPr>
            <a:r>
              <a:rPr lang="fr-FR" sz="2800" u="sng" dirty="0" smtClean="0"/>
              <a:t>Rôle cortical</a:t>
            </a:r>
            <a:r>
              <a:rPr lang="fr-FR" sz="2800" dirty="0" smtClean="0"/>
              <a:t>:</a:t>
            </a:r>
          </a:p>
          <a:p>
            <a:r>
              <a:rPr lang="fr-FR" sz="2800" dirty="0" smtClean="0"/>
              <a:t>« </a:t>
            </a:r>
            <a:r>
              <a:rPr lang="fr-FR" sz="2800" i="1" dirty="0" smtClean="0">
                <a:solidFill>
                  <a:srgbClr val="FF0000"/>
                </a:solidFill>
              </a:rPr>
              <a:t>Rien ne crée en nous de plus puissants réseaux neuronaux que ce qui nous émeut</a:t>
            </a:r>
            <a:r>
              <a:rPr lang="fr-FR" sz="2800" b="1" i="1" dirty="0" smtClean="0">
                <a:solidFill>
                  <a:srgbClr val="FF0000"/>
                </a:solidFill>
              </a:rPr>
              <a:t> </a:t>
            </a:r>
            <a:r>
              <a:rPr lang="fr-FR" sz="2800" dirty="0" smtClean="0"/>
              <a:t>» (DAMASIO - USA)</a:t>
            </a:r>
          </a:p>
          <a:p>
            <a:r>
              <a:rPr lang="fr-FR" sz="2800" u="sng" dirty="0" smtClean="0"/>
              <a:t>Les centres endocriniens contrôlant nos émotions sont considérés comme chefs d’orchestre de notre activité cérébrale.</a:t>
            </a:r>
          </a:p>
          <a:p>
            <a:r>
              <a:rPr lang="fr-FR" sz="2800" dirty="0" err="1" smtClean="0">
                <a:solidFill>
                  <a:srgbClr val="FFFF00"/>
                </a:solidFill>
              </a:rPr>
              <a:t>Berthoz</a:t>
            </a:r>
            <a:r>
              <a:rPr lang="fr-FR" sz="2800" dirty="0" smtClean="0">
                <a:solidFill>
                  <a:srgbClr val="FFFF00"/>
                </a:solidFill>
              </a:rPr>
              <a:t> (</a:t>
            </a:r>
            <a:r>
              <a:rPr lang="fr-FR" sz="2800" dirty="0" err="1" smtClean="0">
                <a:solidFill>
                  <a:srgbClr val="FFFF00"/>
                </a:solidFill>
              </a:rPr>
              <a:t>neuropsy</a:t>
            </a:r>
            <a:r>
              <a:rPr lang="fr-FR" sz="2800" dirty="0" smtClean="0">
                <a:solidFill>
                  <a:srgbClr val="FFFF00"/>
                </a:solidFill>
              </a:rPr>
              <a:t> sociologiste de l’action) </a:t>
            </a:r>
            <a:r>
              <a:rPr lang="fr-FR" sz="2800" dirty="0" smtClean="0"/>
              <a:t>: « </a:t>
            </a:r>
            <a:r>
              <a:rPr lang="fr-FR" sz="2800" i="1" dirty="0" smtClean="0"/>
              <a:t>Pour comprendre une action, un sujet utilise son répertoire moteur sans passer par le processus d’analyse, de raisonnement référentiel </a:t>
            </a:r>
            <a:r>
              <a:rPr lang="fr-FR" sz="2800" dirty="0" smtClean="0"/>
              <a:t>»</a:t>
            </a:r>
          </a:p>
          <a:p>
            <a:r>
              <a:rPr lang="fr-FR" sz="2800" dirty="0" smtClean="0">
                <a:sym typeface="Wingdings"/>
              </a:rPr>
              <a:t></a:t>
            </a:r>
            <a:r>
              <a:rPr lang="fr-FR" sz="2800" dirty="0" smtClean="0"/>
              <a:t> </a:t>
            </a:r>
            <a:r>
              <a:rPr lang="fr-FR" sz="2800" b="1" u="sng" dirty="0" smtClean="0">
                <a:solidFill>
                  <a:srgbClr val="FFFF00"/>
                </a:solidFill>
              </a:rPr>
              <a:t>Le système est holistique</a:t>
            </a:r>
            <a:r>
              <a:rPr lang="fr-FR" sz="2800" dirty="0" smtClean="0"/>
              <a:t> : technique et affectif </a:t>
            </a:r>
            <a:r>
              <a:rPr lang="fr-FR" sz="2800" dirty="0" smtClean="0">
                <a:sym typeface="Wingdings" pitchFamily="2" charset="2"/>
              </a:rPr>
              <a:t></a:t>
            </a:r>
            <a:r>
              <a:rPr lang="fr-FR" sz="2800" dirty="0" smtClean="0"/>
              <a:t> besoin d’affect pour apprendre, Savoir aimer une langue  (</a:t>
            </a:r>
            <a:r>
              <a:rPr lang="fr-FR" sz="2800" dirty="0" err="1" smtClean="0"/>
              <a:t>cf</a:t>
            </a:r>
            <a:r>
              <a:rPr lang="fr-FR" sz="2800" dirty="0" smtClean="0"/>
              <a:t> : Le corps poétique, J. Lecoq, Paris, 1999).</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0"/>
            <a:ext cx="10908791" cy="1456267"/>
          </a:xfrm>
        </p:spPr>
        <p:txBody>
          <a:bodyPr>
            <a:noAutofit/>
          </a:bodyPr>
          <a:lstStyle/>
          <a:p>
            <a:r>
              <a:rPr lang="fr-FR" sz="3200" b="1" u="sng" dirty="0" smtClean="0">
                <a:solidFill>
                  <a:srgbClr val="FFFF00"/>
                </a:solidFill>
              </a:rPr>
              <a:t>Quelles sont les activités pédagogiques qui portent les principes de ces approches?</a:t>
            </a:r>
            <a:r>
              <a:rPr lang="fr-FR" sz="3200" b="1" u="sng" dirty="0" smtClean="0"/>
              <a:t/>
            </a:r>
            <a:br>
              <a:rPr lang="fr-FR" sz="3200" b="1" u="sng" dirty="0" smtClean="0"/>
            </a:br>
            <a:endParaRPr lang="fr-FR" sz="3200" b="1" u="sng" dirty="0"/>
          </a:p>
        </p:txBody>
      </p:sp>
      <p:sp>
        <p:nvSpPr>
          <p:cNvPr id="3" name="Espace réservé du contenu 2"/>
          <p:cNvSpPr>
            <a:spLocks noGrp="1"/>
          </p:cNvSpPr>
          <p:nvPr>
            <p:ph idx="1"/>
          </p:nvPr>
        </p:nvSpPr>
        <p:spPr>
          <a:xfrm>
            <a:off x="685801" y="2048257"/>
            <a:ext cx="10131425" cy="4072128"/>
          </a:xfrm>
        </p:spPr>
        <p:txBody>
          <a:bodyPr>
            <a:normAutofit/>
          </a:bodyPr>
          <a:lstStyle/>
          <a:p>
            <a:pPr>
              <a:buNone/>
            </a:pPr>
            <a:r>
              <a:rPr lang="fr-FR" sz="3200" b="1" dirty="0" smtClean="0"/>
              <a:t>a/</a:t>
            </a:r>
            <a:r>
              <a:rPr lang="fr-FR" sz="3200" b="1" i="1" dirty="0" smtClean="0"/>
              <a:t> </a:t>
            </a:r>
            <a:r>
              <a:rPr lang="fr-FR" sz="3200" b="1" u="sng" dirty="0" smtClean="0"/>
              <a:t>La résolution de problèmes langagiers</a:t>
            </a:r>
          </a:p>
          <a:p>
            <a:pPr>
              <a:buNone/>
            </a:pPr>
            <a:r>
              <a:rPr lang="fr-FR" sz="3200" b="1" dirty="0" smtClean="0"/>
              <a:t>b/</a:t>
            </a:r>
            <a:r>
              <a:rPr lang="fr-FR" sz="3200" b="1" u="sng" dirty="0" smtClean="0"/>
              <a:t> Les jeux ou activités pédagogiques alternatives</a:t>
            </a:r>
            <a:endParaRPr lang="fr-FR" sz="3200" dirty="0" smtClean="0"/>
          </a:p>
          <a:p>
            <a:pPr>
              <a:buNone/>
            </a:pPr>
            <a:r>
              <a:rPr lang="fr-FR" sz="3200" b="1" dirty="0" smtClean="0"/>
              <a:t>c/ </a:t>
            </a:r>
            <a:r>
              <a:rPr lang="fr-FR" sz="3200" b="1" u="sng" dirty="0" smtClean="0"/>
              <a:t>La simulation globale</a:t>
            </a:r>
          </a:p>
          <a:p>
            <a:pPr>
              <a:buNone/>
            </a:pPr>
            <a:r>
              <a:rPr lang="fr-FR" sz="3200" b="1" dirty="0" smtClean="0"/>
              <a:t>d/ </a:t>
            </a:r>
            <a:r>
              <a:rPr lang="fr-FR" sz="3200" b="1" u="sng" dirty="0" smtClean="0"/>
              <a:t>Les activités théâtrales</a:t>
            </a:r>
          </a:p>
          <a:p>
            <a:pPr>
              <a:buNone/>
            </a:pPr>
            <a:r>
              <a:rPr lang="fr-FR" sz="3200" b="1" dirty="0" smtClean="0"/>
              <a:t>e/ </a:t>
            </a:r>
            <a:r>
              <a:rPr lang="fr-FR" sz="3200" b="1" u="sng" dirty="0" smtClean="0"/>
              <a:t>Le chant</a:t>
            </a:r>
          </a:p>
          <a:p>
            <a:pPr>
              <a:buNone/>
            </a:pPr>
            <a:r>
              <a:rPr lang="fr-FR" sz="3200" b="1" dirty="0" smtClean="0"/>
              <a:t>f/ Les « </a:t>
            </a:r>
            <a:r>
              <a:rPr lang="fr-FR" sz="3200" b="1" u="sng" dirty="0" smtClean="0"/>
              <a:t>Routines langagières </a:t>
            </a:r>
            <a:r>
              <a:rPr lang="fr-FR" sz="3200" b="1" dirty="0" smtClean="0"/>
              <a:t>» (Bruner)</a:t>
            </a:r>
            <a:endParaRPr lang="fr-FR" sz="32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218941"/>
            <a:ext cx="10131425" cy="1043189"/>
          </a:xfrm>
        </p:spPr>
        <p:txBody>
          <a:bodyPr>
            <a:normAutofit/>
          </a:bodyPr>
          <a:lstStyle/>
          <a:p>
            <a:r>
              <a:rPr lang="fr-FR" sz="3100" b="1" i="1" u="sng" dirty="0" smtClean="0">
                <a:solidFill>
                  <a:srgbClr val="FFFF00"/>
                </a:solidFill>
              </a:rPr>
              <a:t>a/ </a:t>
            </a:r>
            <a:r>
              <a:rPr lang="fr-FR" sz="3100" b="1" u="sng" dirty="0" smtClean="0">
                <a:solidFill>
                  <a:srgbClr val="FFFF00"/>
                </a:solidFill>
              </a:rPr>
              <a:t>La résolution de problèmes langagiers</a:t>
            </a:r>
            <a:endParaRPr lang="fr-FR" dirty="0"/>
          </a:p>
        </p:txBody>
      </p:sp>
      <p:sp>
        <p:nvSpPr>
          <p:cNvPr id="3" name="Espace réservé du contenu 2"/>
          <p:cNvSpPr>
            <a:spLocks noGrp="1"/>
          </p:cNvSpPr>
          <p:nvPr>
            <p:ph idx="1"/>
          </p:nvPr>
        </p:nvSpPr>
        <p:spPr>
          <a:xfrm>
            <a:off x="685801" y="1159099"/>
            <a:ext cx="10131425" cy="1635615"/>
          </a:xfrm>
        </p:spPr>
        <p:txBody>
          <a:bodyPr>
            <a:normAutofit fontScale="92500" lnSpcReduction="10000"/>
          </a:bodyPr>
          <a:lstStyle/>
          <a:p>
            <a:pPr>
              <a:buNone/>
            </a:pPr>
            <a:endParaRPr lang="fr-FR" sz="3200" b="1" dirty="0" smtClean="0"/>
          </a:p>
          <a:p>
            <a:pPr>
              <a:buNone/>
            </a:pPr>
            <a:r>
              <a:rPr lang="fr-FR" sz="3200" b="1" dirty="0" smtClean="0"/>
              <a:t>Le métalangage</a:t>
            </a:r>
          </a:p>
          <a:p>
            <a:pPr>
              <a:buNone/>
            </a:pPr>
            <a:r>
              <a:rPr lang="fr-FR" sz="3200" b="1" dirty="0" smtClean="0">
                <a:solidFill>
                  <a:srgbClr val="FFFF00"/>
                </a:solidFill>
              </a:rPr>
              <a:t>« </a:t>
            </a:r>
            <a:r>
              <a:rPr lang="fr-FR" sz="3200" b="1" i="1" dirty="0" smtClean="0">
                <a:solidFill>
                  <a:srgbClr val="FFFF00"/>
                </a:solidFill>
              </a:rPr>
              <a:t>Comparons nos langues</a:t>
            </a:r>
            <a:r>
              <a:rPr lang="fr-FR" sz="3200" b="1" dirty="0" smtClean="0">
                <a:solidFill>
                  <a:srgbClr val="FFFF00"/>
                </a:solidFill>
              </a:rPr>
              <a:t> » (N.AUGER)</a:t>
            </a:r>
            <a:endParaRPr lang="fr-FR" sz="3200" dirty="0" smtClean="0">
              <a:solidFill>
                <a:srgbClr val="FFFF00"/>
              </a:solidFill>
            </a:endParaRPr>
          </a:p>
        </p:txBody>
      </p:sp>
      <p:sp>
        <p:nvSpPr>
          <p:cNvPr id="9" name="Rectangle 8"/>
          <p:cNvSpPr/>
          <p:nvPr/>
        </p:nvSpPr>
        <p:spPr>
          <a:xfrm>
            <a:off x="809480" y="1983789"/>
            <a:ext cx="11082528" cy="3477875"/>
          </a:xfrm>
          <a:prstGeom prst="rect">
            <a:avLst/>
          </a:prstGeom>
        </p:spPr>
        <p:txBody>
          <a:bodyPr wrap="square">
            <a:spAutoFit/>
          </a:bodyPr>
          <a:lstStyle/>
          <a:p>
            <a:pPr lvl="0" defTabSz="914400" eaLnBrk="0" fontAlgn="base" hangingPunct="0">
              <a:spcBef>
                <a:spcPct val="0"/>
              </a:spcBef>
              <a:spcAft>
                <a:spcPct val="0"/>
              </a:spcAft>
            </a:pPr>
            <a:endParaRPr lang="fr-FR" sz="1600" dirty="0" smtClean="0">
              <a:ea typeface="Times New Roman" pitchFamily="18" charset="0"/>
              <a:cs typeface="Times New Roman" pitchFamily="18" charset="0"/>
            </a:endParaRPr>
          </a:p>
          <a:p>
            <a:pPr lvl="0" defTabSz="914400" eaLnBrk="0" fontAlgn="base" hangingPunct="0">
              <a:spcBef>
                <a:spcPct val="0"/>
              </a:spcBef>
              <a:spcAft>
                <a:spcPct val="0"/>
              </a:spcAft>
            </a:pPr>
            <a:endParaRPr lang="fr-FR" sz="1600" dirty="0" smtClean="0">
              <a:ea typeface="Times New Roman" pitchFamily="18" charset="0"/>
              <a:cs typeface="Times New Roman" pitchFamily="18" charset="0"/>
            </a:endParaRPr>
          </a:p>
          <a:p>
            <a:pPr lvl="0" defTabSz="914400" eaLnBrk="0" fontAlgn="base" hangingPunct="0">
              <a:spcBef>
                <a:spcPct val="0"/>
              </a:spcBef>
              <a:spcAft>
                <a:spcPct val="0"/>
              </a:spcAft>
            </a:pPr>
            <a:endParaRPr lang="fr-FR" sz="1600" dirty="0">
              <a:latin typeface="Times New Roman" pitchFamily="18" charset="0"/>
              <a:ea typeface="Times New Roman" pitchFamily="18" charset="0"/>
              <a:cs typeface="Times New Roman" pitchFamily="18" charset="0"/>
            </a:endParaRPr>
          </a:p>
          <a:p>
            <a:pPr lvl="0" defTabSz="914400" eaLnBrk="0" fontAlgn="base" hangingPunct="0">
              <a:spcBef>
                <a:spcPct val="0"/>
              </a:spcBef>
              <a:spcAft>
                <a:spcPct val="0"/>
              </a:spcAft>
            </a:pPr>
            <a:endParaRPr lang="fr-FR" sz="1600" dirty="0" smtClean="0">
              <a:latin typeface="Times New Roman" pitchFamily="18" charset="0"/>
              <a:ea typeface="Times New Roman" pitchFamily="18" charset="0"/>
              <a:cs typeface="Times New Roman" pitchFamily="18" charset="0"/>
            </a:endParaRPr>
          </a:p>
          <a:p>
            <a:pPr lvl="0" defTabSz="914400" eaLnBrk="0" fontAlgn="base" hangingPunct="0">
              <a:spcBef>
                <a:spcPct val="0"/>
              </a:spcBef>
              <a:spcAft>
                <a:spcPct val="0"/>
              </a:spcAft>
            </a:pPr>
            <a:endParaRPr lang="fr-FR" sz="1600" dirty="0">
              <a:latin typeface="Times New Roman" pitchFamily="18" charset="0"/>
              <a:ea typeface="Times New Roman" pitchFamily="18" charset="0"/>
              <a:cs typeface="Times New Roman" pitchFamily="18" charset="0"/>
            </a:endParaRPr>
          </a:p>
          <a:p>
            <a:pPr lvl="0" defTabSz="914400" eaLnBrk="0" fontAlgn="base" hangingPunct="0">
              <a:spcBef>
                <a:spcPct val="0"/>
              </a:spcBef>
              <a:spcAft>
                <a:spcPct val="0"/>
              </a:spcAft>
            </a:pPr>
            <a:endParaRPr lang="fr-FR" sz="1600" dirty="0" smtClean="0">
              <a:latin typeface="Times New Roman" pitchFamily="18" charset="0"/>
              <a:ea typeface="Times New Roman" pitchFamily="18" charset="0"/>
              <a:cs typeface="Times New Roman" pitchFamily="18" charset="0"/>
            </a:endParaRPr>
          </a:p>
          <a:p>
            <a:pPr lvl="0" defTabSz="914400" eaLnBrk="0" fontAlgn="base" hangingPunct="0">
              <a:spcBef>
                <a:spcPct val="0"/>
              </a:spcBef>
              <a:spcAft>
                <a:spcPct val="0"/>
              </a:spcAft>
            </a:pPr>
            <a:endParaRPr lang="fr-FR" sz="1600" dirty="0">
              <a:latin typeface="Times New Roman" pitchFamily="18" charset="0"/>
              <a:ea typeface="Times New Roman" pitchFamily="18" charset="0"/>
              <a:cs typeface="Times New Roman" pitchFamily="18" charset="0"/>
            </a:endParaRPr>
          </a:p>
          <a:p>
            <a:pPr lvl="0" defTabSz="914400" eaLnBrk="0" fontAlgn="base" hangingPunct="0">
              <a:spcBef>
                <a:spcPct val="0"/>
              </a:spcBef>
              <a:spcAft>
                <a:spcPct val="0"/>
              </a:spcAft>
            </a:pPr>
            <a:r>
              <a:rPr lang="fr-FR" sz="1600" dirty="0" smtClean="0">
                <a:latin typeface="Times New Roman" pitchFamily="18" charset="0"/>
                <a:ea typeface="Times New Roman" pitchFamily="18" charset="0"/>
                <a:cs typeface="Times New Roman" pitchFamily="18" charset="0"/>
              </a:rPr>
              <a:t> </a:t>
            </a:r>
            <a:r>
              <a:rPr lang="fr-FR" sz="3600" b="1" i="1" dirty="0" smtClean="0">
                <a:solidFill>
                  <a:srgbClr val="FFFF00"/>
                </a:solidFill>
                <a:latin typeface="Times New Roman" pitchFamily="18" charset="0"/>
                <a:ea typeface="Times New Roman" pitchFamily="18" charset="0"/>
                <a:cs typeface="Times New Roman" pitchFamily="18" charset="0"/>
              </a:rPr>
              <a:t>On n</a:t>
            </a:r>
            <a:r>
              <a:rPr lang="fr-FR" sz="3600" b="1" i="1" dirty="0" smtClean="0">
                <a:solidFill>
                  <a:srgbClr val="FFFF00"/>
                </a:solidFill>
                <a:ea typeface="Times New Roman" pitchFamily="18" charset="0"/>
                <a:cs typeface="Times New Roman" pitchFamily="18" charset="0"/>
              </a:rPr>
              <a:t>’</a:t>
            </a:r>
            <a:r>
              <a:rPr lang="fr-FR" sz="3600" b="1" i="1" dirty="0" smtClean="0">
                <a:solidFill>
                  <a:srgbClr val="FFFF00"/>
                </a:solidFill>
                <a:latin typeface="Times New Roman" pitchFamily="18" charset="0"/>
                <a:ea typeface="Times New Roman" pitchFamily="18" charset="0"/>
                <a:cs typeface="Times New Roman" pitchFamily="18" charset="0"/>
              </a:rPr>
              <a:t>apprend jamais une autre langue que par rapport </a:t>
            </a:r>
            <a:r>
              <a:rPr lang="fr-FR" sz="3600" b="1" i="1" dirty="0" smtClean="0">
                <a:solidFill>
                  <a:srgbClr val="FFFF00"/>
                </a:solidFill>
                <a:ea typeface="Times New Roman" pitchFamily="18" charset="0"/>
                <a:cs typeface="Times New Roman" pitchFamily="18" charset="0"/>
              </a:rPr>
              <a:t>à</a:t>
            </a:r>
            <a:r>
              <a:rPr lang="fr-FR" sz="3600" b="1" i="1" dirty="0" smtClean="0">
                <a:solidFill>
                  <a:srgbClr val="FFFF00"/>
                </a:solidFill>
                <a:latin typeface="Times New Roman" pitchFamily="18" charset="0"/>
                <a:ea typeface="Times New Roman" pitchFamily="18" charset="0"/>
                <a:cs typeface="Times New Roman" pitchFamily="18" charset="0"/>
              </a:rPr>
              <a:t> sa propre langue</a:t>
            </a:r>
            <a:r>
              <a:rPr lang="fr-FR" sz="3600" i="1" dirty="0" smtClean="0">
                <a:solidFill>
                  <a:srgbClr val="FFFF00"/>
                </a:solidFill>
                <a:latin typeface="Times New Roman" pitchFamily="18" charset="0"/>
                <a:ea typeface="Times New Roman" pitchFamily="18" charset="0"/>
                <a:cs typeface="Times New Roman" pitchFamily="18" charset="0"/>
              </a:rPr>
              <a:t>.</a:t>
            </a:r>
            <a:r>
              <a:rPr lang="fr-FR" sz="3600" dirty="0" smtClean="0">
                <a:latin typeface="Times New Roman" pitchFamily="18" charset="0"/>
                <a:ea typeface="Times New Roman" pitchFamily="18" charset="0"/>
                <a:cs typeface="Times New Roman" pitchFamily="18" charset="0"/>
              </a:rPr>
              <a:t> </a:t>
            </a:r>
            <a:r>
              <a:rPr lang="fr-FR" sz="3600" dirty="0" smtClean="0">
                <a:ea typeface="Times New Roman" pitchFamily="18" charset="0"/>
                <a:cs typeface="Times New Roman" pitchFamily="18" charset="0"/>
              </a:rPr>
              <a:t>»</a:t>
            </a:r>
            <a:r>
              <a:rPr lang="fr-FR" sz="3600" dirty="0" smtClean="0">
                <a:latin typeface="Times New Roman" pitchFamily="18" charset="0"/>
                <a:ea typeface="Times New Roman" pitchFamily="18" charset="0"/>
                <a:cs typeface="Times New Roman" pitchFamily="18" charset="0"/>
              </a:rPr>
              <a:t> </a:t>
            </a:r>
            <a:r>
              <a:rPr lang="fr-FR" sz="3600" dirty="0" err="1" smtClean="0">
                <a:latin typeface="Calibri" pitchFamily="34" charset="0"/>
                <a:ea typeface="Times New Roman" pitchFamily="18" charset="0"/>
                <a:cs typeface="Times New Roman" pitchFamily="18" charset="0"/>
              </a:rPr>
              <a:t>Vigner</a:t>
            </a:r>
            <a:r>
              <a:rPr lang="fr-FR" sz="3600" dirty="0" smtClean="0">
                <a:latin typeface="Calibri" pitchFamily="34" charset="0"/>
                <a:ea typeface="Times New Roman" pitchFamily="18" charset="0"/>
                <a:cs typeface="Times New Roman" pitchFamily="18" charset="0"/>
              </a:rPr>
              <a:t> (2009)</a:t>
            </a:r>
          </a:p>
          <a:p>
            <a:pPr lvl="0" defTabSz="914400" eaLnBrk="0" fontAlgn="base" hangingPunct="0">
              <a:spcBef>
                <a:spcPct val="0"/>
              </a:spcBef>
              <a:spcAft>
                <a:spcPct val="0"/>
              </a:spcAft>
            </a:pPr>
            <a:endParaRPr lang="fr-FR" sz="36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H="1" flipV="1">
            <a:off x="228599" y="389964"/>
            <a:ext cx="11672048" cy="143865"/>
          </a:xfrm>
        </p:spPr>
        <p:txBody>
          <a:bodyPr>
            <a:normAutofit fontScale="90000"/>
          </a:bodyPr>
          <a:lstStyle/>
          <a:p>
            <a:endParaRPr lang="fr-FR" dirty="0"/>
          </a:p>
        </p:txBody>
      </p:sp>
      <p:sp>
        <p:nvSpPr>
          <p:cNvPr id="3" name="Espace réservé du contenu 2"/>
          <p:cNvSpPr>
            <a:spLocks noGrp="1"/>
          </p:cNvSpPr>
          <p:nvPr>
            <p:ph idx="1"/>
          </p:nvPr>
        </p:nvSpPr>
        <p:spPr>
          <a:xfrm>
            <a:off x="592428" y="798489"/>
            <a:ext cx="11243257" cy="5473522"/>
          </a:xfrm>
        </p:spPr>
        <p:txBody>
          <a:bodyPr>
            <a:normAutofit/>
          </a:bodyPr>
          <a:lstStyle/>
          <a:p>
            <a:pPr marL="0" lvl="0" indent="0" defTabSz="914400" eaLnBrk="0" fontAlgn="base" hangingPunct="0">
              <a:spcBef>
                <a:spcPct val="0"/>
              </a:spcBef>
              <a:spcAft>
                <a:spcPct val="0"/>
              </a:spcAft>
              <a:buNone/>
            </a:pPr>
            <a:r>
              <a:rPr lang="fr-FR" sz="3200" b="1" dirty="0">
                <a:latin typeface="Times New Roman" pitchFamily="18" charset="0"/>
                <a:ea typeface="Times New Roman" pitchFamily="18" charset="0"/>
                <a:cs typeface="Times New Roman" pitchFamily="18" charset="0"/>
              </a:rPr>
              <a:t>Apprendre une autre langue c'est toujours </a:t>
            </a:r>
            <a:r>
              <a:rPr lang="fr-FR" sz="3200" b="1" dirty="0">
                <a:solidFill>
                  <a:srgbClr val="FF0000"/>
                </a:solidFill>
                <a:latin typeface="Times New Roman" pitchFamily="18" charset="0"/>
                <a:ea typeface="Times New Roman" pitchFamily="18" charset="0"/>
                <a:cs typeface="Times New Roman" pitchFamily="18" charset="0"/>
              </a:rPr>
              <a:t>calquer le syst</a:t>
            </a:r>
            <a:r>
              <a:rPr lang="fr-FR" sz="3200" b="1" dirty="0">
                <a:solidFill>
                  <a:srgbClr val="FF0000"/>
                </a:solidFill>
                <a:ea typeface="Times New Roman" pitchFamily="18" charset="0"/>
                <a:cs typeface="Times New Roman" pitchFamily="18" charset="0"/>
              </a:rPr>
              <a:t>è</a:t>
            </a:r>
            <a:r>
              <a:rPr lang="fr-FR" sz="3200" b="1" dirty="0">
                <a:solidFill>
                  <a:srgbClr val="FF0000"/>
                </a:solidFill>
                <a:latin typeface="Times New Roman" pitchFamily="18" charset="0"/>
                <a:ea typeface="Times New Roman" pitchFamily="18" charset="0"/>
                <a:cs typeface="Times New Roman" pitchFamily="18" charset="0"/>
              </a:rPr>
              <a:t>me </a:t>
            </a:r>
            <a:r>
              <a:rPr lang="fr-FR" sz="3200" b="1" dirty="0">
                <a:solidFill>
                  <a:srgbClr val="FF0000"/>
                </a:solidFill>
                <a:ea typeface="Times New Roman" pitchFamily="18" charset="0"/>
                <a:cs typeface="Times New Roman" pitchFamily="18" charset="0"/>
              </a:rPr>
              <a:t>à</a:t>
            </a:r>
            <a:r>
              <a:rPr lang="fr-FR" sz="3200" b="1" dirty="0">
                <a:solidFill>
                  <a:srgbClr val="FF0000"/>
                </a:solidFill>
                <a:latin typeface="Times New Roman" pitchFamily="18" charset="0"/>
                <a:ea typeface="Times New Roman" pitchFamily="18" charset="0"/>
                <a:cs typeface="Times New Roman" pitchFamily="18" charset="0"/>
              </a:rPr>
              <a:t> atteindre sur son syst</a:t>
            </a:r>
            <a:r>
              <a:rPr lang="fr-FR" sz="3200" b="1" dirty="0">
                <a:solidFill>
                  <a:srgbClr val="FF0000"/>
                </a:solidFill>
                <a:ea typeface="Times New Roman" pitchFamily="18" charset="0"/>
                <a:cs typeface="Times New Roman" pitchFamily="18" charset="0"/>
              </a:rPr>
              <a:t>è</a:t>
            </a:r>
            <a:r>
              <a:rPr lang="fr-FR" sz="3200" b="1" dirty="0">
                <a:solidFill>
                  <a:srgbClr val="FF0000"/>
                </a:solidFill>
                <a:latin typeface="Times New Roman" pitchFamily="18" charset="0"/>
                <a:ea typeface="Times New Roman" pitchFamily="18" charset="0"/>
                <a:cs typeface="Times New Roman" pitchFamily="18" charset="0"/>
              </a:rPr>
              <a:t>me d'origine</a:t>
            </a:r>
            <a:r>
              <a:rPr lang="fr-FR" sz="3200" b="1" dirty="0">
                <a:latin typeface="Times New Roman" pitchFamily="18" charset="0"/>
                <a:ea typeface="Times New Roman" pitchFamily="18" charset="0"/>
                <a:cs typeface="Times New Roman" pitchFamily="18" charset="0"/>
              </a:rPr>
              <a:t>, quel que soit le niveau linguistique (phon</a:t>
            </a:r>
            <a:r>
              <a:rPr lang="fr-FR" sz="3200" b="1" dirty="0">
                <a:ea typeface="Times New Roman" pitchFamily="18" charset="0"/>
                <a:cs typeface="Times New Roman" pitchFamily="18" charset="0"/>
              </a:rPr>
              <a:t>é</a:t>
            </a:r>
            <a:r>
              <a:rPr lang="fr-FR" sz="3200" b="1" dirty="0">
                <a:latin typeface="Times New Roman" pitchFamily="18" charset="0"/>
                <a:ea typeface="Times New Roman" pitchFamily="18" charset="0"/>
                <a:cs typeface="Times New Roman" pitchFamily="18" charset="0"/>
              </a:rPr>
              <a:t>tique, syntaxe, lexique</a:t>
            </a:r>
            <a:r>
              <a:rPr lang="fr-FR" sz="3200" b="1" dirty="0">
                <a:ea typeface="Times New Roman" pitchFamily="18" charset="0"/>
                <a:cs typeface="Times New Roman" pitchFamily="18" charset="0"/>
              </a:rPr>
              <a:t>…</a:t>
            </a:r>
            <a:r>
              <a:rPr lang="fr-FR" sz="3200" b="1" dirty="0">
                <a:latin typeface="Times New Roman" pitchFamily="18" charset="0"/>
                <a:ea typeface="Times New Roman" pitchFamily="18" charset="0"/>
                <a:cs typeface="Times New Roman" pitchFamily="18" charset="0"/>
              </a:rPr>
              <a:t> etc.). </a:t>
            </a:r>
          </a:p>
          <a:p>
            <a:pPr lvl="0" defTabSz="914400" eaLnBrk="0" fontAlgn="base" hangingPunct="0">
              <a:spcBef>
                <a:spcPct val="0"/>
              </a:spcBef>
              <a:spcAft>
                <a:spcPct val="0"/>
              </a:spcAft>
            </a:pPr>
            <a:endParaRPr lang="fr-FR" sz="3200" dirty="0">
              <a:latin typeface="Arial" pitchFamily="34" charset="0"/>
              <a:cs typeface="Arial" pitchFamily="34" charset="0"/>
            </a:endParaRPr>
          </a:p>
          <a:p>
            <a:pPr marL="0" lvl="0" indent="0" defTabSz="914400" eaLnBrk="0" fontAlgn="base" hangingPunct="0">
              <a:spcBef>
                <a:spcPct val="0"/>
              </a:spcBef>
              <a:spcAft>
                <a:spcPct val="0"/>
              </a:spcAft>
              <a:buNone/>
            </a:pPr>
            <a:r>
              <a:rPr lang="fr-FR" sz="3200" dirty="0" smtClean="0">
                <a:latin typeface="Arial" pitchFamily="34" charset="0"/>
                <a:ea typeface="Times New Roman" pitchFamily="18" charset="0"/>
                <a:cs typeface="Arial" pitchFamily="34" charset="0"/>
              </a:rPr>
              <a:t>Cette </a:t>
            </a:r>
            <a:r>
              <a:rPr lang="fr-FR" sz="3200" dirty="0">
                <a:latin typeface="Arial" pitchFamily="34" charset="0"/>
                <a:ea typeface="Times New Roman" pitchFamily="18" charset="0"/>
                <a:cs typeface="Arial" pitchFamily="34" charset="0"/>
              </a:rPr>
              <a:t>démarche s’inscrit dans un modèle issu du constructivisme : partir et construire à partir de ce que nos apprenants connaissent, de leur langue, du langage universel.</a:t>
            </a:r>
          </a:p>
          <a:p>
            <a:pPr lvl="0" defTabSz="914400" eaLnBrk="0" fontAlgn="base" hangingPunct="0">
              <a:spcBef>
                <a:spcPct val="0"/>
              </a:spcBef>
              <a:spcAft>
                <a:spcPct val="0"/>
              </a:spcAft>
            </a:pPr>
            <a:endParaRPr lang="fr-FR" sz="3200" dirty="0">
              <a:latin typeface="Arial" pitchFamily="34" charset="0"/>
              <a:cs typeface="Arial" pitchFamily="34" charset="0"/>
            </a:endParaRPr>
          </a:p>
          <a:p>
            <a:pPr marL="0" lvl="0" indent="0" defTabSz="914400" eaLnBrk="0" fontAlgn="base" hangingPunct="0">
              <a:spcBef>
                <a:spcPct val="0"/>
              </a:spcBef>
              <a:spcAft>
                <a:spcPct val="0"/>
              </a:spcAft>
              <a:buNone/>
            </a:pPr>
            <a:r>
              <a:rPr lang="fr-FR" sz="3200" b="1" i="1" dirty="0" smtClean="0">
                <a:solidFill>
                  <a:srgbClr val="FF0000"/>
                </a:solidFill>
                <a:latin typeface="Times New Roman" pitchFamily="18" charset="0"/>
                <a:ea typeface="Times New Roman" pitchFamily="18" charset="0"/>
                <a:cs typeface="Times New Roman" pitchFamily="18" charset="0"/>
              </a:rPr>
              <a:t>Toutes </a:t>
            </a:r>
            <a:r>
              <a:rPr lang="fr-FR" sz="3200" b="1" i="1" dirty="0">
                <a:solidFill>
                  <a:srgbClr val="FF0000"/>
                </a:solidFill>
                <a:latin typeface="Times New Roman" pitchFamily="18" charset="0"/>
                <a:ea typeface="Times New Roman" pitchFamily="18" charset="0"/>
                <a:cs typeface="Times New Roman" pitchFamily="18" charset="0"/>
              </a:rPr>
              <a:t>les langues ont une </a:t>
            </a:r>
            <a:r>
              <a:rPr lang="fr-FR" sz="3200" b="1" i="1" dirty="0" smtClean="0">
                <a:solidFill>
                  <a:srgbClr val="FF0000"/>
                </a:solidFill>
                <a:latin typeface="Times New Roman" pitchFamily="18" charset="0"/>
                <a:ea typeface="Times New Roman" pitchFamily="18" charset="0"/>
                <a:cs typeface="Times New Roman" pitchFamily="18" charset="0"/>
              </a:rPr>
              <a:t>syntaxe</a:t>
            </a:r>
            <a:r>
              <a:rPr lang="fr-FR" sz="3200" dirty="0">
                <a:ea typeface="Times New Roman" pitchFamily="18" charset="0"/>
                <a:cs typeface="Times New Roman" pitchFamily="18" charset="0"/>
              </a:rPr>
              <a:t> </a:t>
            </a:r>
            <a:r>
              <a:rPr lang="fr-FR" sz="3200" dirty="0">
                <a:latin typeface="Times New Roman" pitchFamily="18" charset="0"/>
                <a:ea typeface="Times New Roman" pitchFamily="18" charset="0"/>
                <a:cs typeface="Times New Roman" pitchFamily="18" charset="0"/>
                <a:sym typeface="Wingdings" pitchFamily="2" charset="2"/>
              </a:rPr>
              <a:t> </a:t>
            </a:r>
            <a:r>
              <a:rPr lang="fr-FR" sz="3200" dirty="0">
                <a:latin typeface="Times New Roman" pitchFamily="18" charset="0"/>
                <a:ea typeface="Times New Roman" pitchFamily="18" charset="0"/>
                <a:cs typeface="Times New Roman" pitchFamily="18" charset="0"/>
              </a:rPr>
              <a:t> </a:t>
            </a:r>
            <a:r>
              <a:rPr lang="fr-FR" sz="3200" dirty="0">
                <a:ea typeface="Times New Roman" pitchFamily="18" charset="0"/>
                <a:cs typeface="Times New Roman" pitchFamily="18" charset="0"/>
              </a:rPr>
              <a:t>« </a:t>
            </a:r>
            <a:r>
              <a:rPr lang="fr-FR" sz="3200" b="1" i="1" dirty="0">
                <a:solidFill>
                  <a:srgbClr val="FFFF00"/>
                </a:solidFill>
                <a:latin typeface="Times New Roman" pitchFamily="18" charset="0"/>
                <a:ea typeface="Times New Roman" pitchFamily="18" charset="0"/>
                <a:cs typeface="Times New Roman" pitchFamily="18" charset="0"/>
              </a:rPr>
              <a:t>les universaux singuliers</a:t>
            </a:r>
            <a:r>
              <a:rPr lang="fr-FR" sz="3200" b="1" dirty="0">
                <a:ea typeface="Times New Roman" pitchFamily="18" charset="0"/>
                <a:cs typeface="Times New Roman" pitchFamily="18" charset="0"/>
              </a:rPr>
              <a:t>»</a:t>
            </a:r>
            <a:r>
              <a:rPr lang="fr-FR" sz="3200" b="1" dirty="0">
                <a:latin typeface="Times New Roman" pitchFamily="18" charset="0"/>
                <a:ea typeface="Times New Roman" pitchFamily="18" charset="0"/>
                <a:cs typeface="Times New Roman" pitchFamily="18" charset="0"/>
              </a:rPr>
              <a:t>.</a:t>
            </a:r>
            <a:endParaRPr lang="fr-FR" sz="3200" dirty="0">
              <a:latin typeface="Arial" pitchFamily="34" charset="0"/>
              <a:cs typeface="Arial" pitchFamily="34" charset="0"/>
            </a:endParaRPr>
          </a:p>
          <a:p>
            <a:endParaRPr lang="fr-FR" dirty="0"/>
          </a:p>
        </p:txBody>
      </p:sp>
    </p:spTree>
    <p:extLst>
      <p:ext uri="{BB962C8B-B14F-4D97-AF65-F5344CB8AC3E}">
        <p14:creationId xmlns:p14="http://schemas.microsoft.com/office/powerpoint/2010/main" val="242491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438913"/>
            <a:ext cx="10131425" cy="902208"/>
          </a:xfrm>
        </p:spPr>
        <p:txBody>
          <a:bodyPr>
            <a:normAutofit fontScale="90000"/>
          </a:bodyPr>
          <a:lstStyle/>
          <a:p>
            <a:r>
              <a:rPr lang="fr-FR" dirty="0" smtClean="0">
                <a:solidFill>
                  <a:srgbClr val="FFFF00"/>
                </a:solidFill>
              </a:rPr>
              <a:t>1/ </a:t>
            </a:r>
            <a:r>
              <a:rPr lang="fr-FR" b="1" u="sng" dirty="0" smtClean="0">
                <a:solidFill>
                  <a:srgbClr val="FFFF00"/>
                </a:solidFill>
              </a:rPr>
              <a:t>Comment acquérir une langue seconde</a:t>
            </a:r>
            <a:r>
              <a:rPr lang="fr-FR" dirty="0" smtClean="0">
                <a:solidFill>
                  <a:srgbClr val="FFFF00"/>
                </a:solidFill>
              </a:rPr>
              <a:t>:</a:t>
            </a:r>
            <a:br>
              <a:rPr lang="fr-FR" dirty="0" smtClean="0">
                <a:solidFill>
                  <a:srgbClr val="FFFF00"/>
                </a:solidFill>
              </a:rPr>
            </a:br>
            <a:r>
              <a:rPr lang="fr-FR" u="sng" dirty="0" smtClean="0">
                <a:solidFill>
                  <a:srgbClr val="FFFF00"/>
                </a:solidFill>
              </a:rPr>
              <a:t>Les </a:t>
            </a:r>
            <a:r>
              <a:rPr lang="fr-FR" u="sng" dirty="0">
                <a:solidFill>
                  <a:srgbClr val="FFFF00"/>
                </a:solidFill>
              </a:rPr>
              <a:t>grands principes pédagogiques</a:t>
            </a:r>
            <a:endParaRPr lang="fr-FR" dirty="0">
              <a:solidFill>
                <a:srgbClr val="FFFF00"/>
              </a:solidFill>
            </a:endParaRPr>
          </a:p>
        </p:txBody>
      </p:sp>
      <p:sp>
        <p:nvSpPr>
          <p:cNvPr id="3" name="Espace réservé du contenu 2"/>
          <p:cNvSpPr>
            <a:spLocks noGrp="1"/>
          </p:cNvSpPr>
          <p:nvPr>
            <p:ph idx="1"/>
          </p:nvPr>
        </p:nvSpPr>
        <p:spPr>
          <a:xfrm>
            <a:off x="685801" y="1571223"/>
            <a:ext cx="11250167" cy="4829576"/>
          </a:xfrm>
        </p:spPr>
        <p:txBody>
          <a:bodyPr>
            <a:normAutofit fontScale="70000" lnSpcReduction="20000"/>
          </a:bodyPr>
          <a:lstStyle/>
          <a:p>
            <a:endParaRPr lang="fr-FR" sz="3600" b="1" dirty="0" smtClean="0">
              <a:solidFill>
                <a:schemeClr val="accent2">
                  <a:lumMod val="75000"/>
                </a:schemeClr>
              </a:solidFill>
            </a:endParaRPr>
          </a:p>
          <a:p>
            <a:endParaRPr lang="fr-FR" sz="3600" dirty="0" smtClean="0">
              <a:solidFill>
                <a:srgbClr val="FFFF00"/>
              </a:solidFill>
            </a:endParaRPr>
          </a:p>
          <a:p>
            <a:endParaRPr lang="fr-FR" sz="3600" dirty="0">
              <a:solidFill>
                <a:srgbClr val="FFFF00"/>
              </a:solidFill>
            </a:endParaRPr>
          </a:p>
          <a:p>
            <a:pPr marL="0" indent="0">
              <a:buNone/>
            </a:pPr>
            <a:r>
              <a:rPr lang="fr-FR" sz="4600" dirty="0" smtClean="0">
                <a:solidFill>
                  <a:srgbClr val="FFFF00"/>
                </a:solidFill>
              </a:rPr>
              <a:t>- </a:t>
            </a:r>
            <a:r>
              <a:rPr lang="fr-FR" sz="4600" dirty="0" smtClean="0"/>
              <a:t>Privilégier </a:t>
            </a:r>
            <a:r>
              <a:rPr lang="fr-FR" sz="4600" dirty="0"/>
              <a:t>la </a:t>
            </a:r>
            <a:r>
              <a:rPr lang="fr-FR" sz="4600" b="1" u="sng" dirty="0"/>
              <a:t>compréhension</a:t>
            </a:r>
            <a:r>
              <a:rPr lang="fr-FR" sz="4600" b="1" dirty="0"/>
              <a:t> orale et écrite</a:t>
            </a:r>
            <a:r>
              <a:rPr lang="fr-FR" sz="4600" dirty="0"/>
              <a:t>(le langage oral et la lecture sont interdépendants</a:t>
            </a:r>
            <a:r>
              <a:rPr lang="fr-FR" sz="4600" dirty="0" smtClean="0"/>
              <a:t>)</a:t>
            </a:r>
          </a:p>
          <a:p>
            <a:endParaRPr lang="fr-FR" sz="1500" dirty="0"/>
          </a:p>
          <a:p>
            <a:pPr marL="0" indent="0">
              <a:buNone/>
            </a:pPr>
            <a:r>
              <a:rPr lang="fr-FR" sz="4600" dirty="0" smtClean="0"/>
              <a:t>- Revaloriser </a:t>
            </a:r>
            <a:r>
              <a:rPr lang="fr-FR" sz="4600" dirty="0"/>
              <a:t>l’acquisition du </a:t>
            </a:r>
            <a:r>
              <a:rPr lang="fr-FR" sz="4600" b="1" dirty="0" smtClean="0"/>
              <a:t>vocabulaire</a:t>
            </a:r>
          </a:p>
          <a:p>
            <a:endParaRPr lang="fr-FR" sz="1700" b="1" dirty="0"/>
          </a:p>
          <a:p>
            <a:pPr marL="0" indent="0">
              <a:buNone/>
            </a:pPr>
            <a:r>
              <a:rPr lang="fr-FR" sz="4600" dirty="0" smtClean="0"/>
              <a:t>- Apprentissage </a:t>
            </a:r>
            <a:r>
              <a:rPr lang="fr-FR" sz="4600" dirty="0"/>
              <a:t>explicite des </a:t>
            </a:r>
            <a:r>
              <a:rPr lang="fr-FR" sz="4600" b="1" dirty="0" smtClean="0"/>
              <a:t>consignes</a:t>
            </a:r>
          </a:p>
          <a:p>
            <a:endParaRPr lang="fr-FR" sz="1900" b="1" dirty="0"/>
          </a:p>
          <a:p>
            <a:pPr marL="0" indent="0">
              <a:buNone/>
            </a:pPr>
            <a:r>
              <a:rPr lang="fr-FR" sz="4600" dirty="0" smtClean="0"/>
              <a:t>- Appropriation </a:t>
            </a:r>
            <a:r>
              <a:rPr lang="fr-FR" sz="4600" dirty="0"/>
              <a:t>du </a:t>
            </a:r>
            <a:r>
              <a:rPr lang="fr-FR" sz="4600" b="1" dirty="0"/>
              <a:t>manuel scolaire </a:t>
            </a:r>
            <a:r>
              <a:rPr lang="fr-FR" sz="4600" dirty="0"/>
              <a:t>par l’élève</a:t>
            </a:r>
          </a:p>
          <a:p>
            <a:pPr>
              <a:buNone/>
            </a:pPr>
            <a:endParaRPr lang="fr-FR" sz="3600" b="1" dirty="0" smtClean="0">
              <a:solidFill>
                <a:srgbClr val="FFFF00"/>
              </a:solidFill>
            </a:endParaRPr>
          </a:p>
          <a:p>
            <a:pPr algn="ctr">
              <a:buNone/>
            </a:pPr>
            <a:endParaRPr lang="fr-FR" sz="5100" i="1" dirty="0" smtClean="0"/>
          </a:p>
          <a:p>
            <a:pPr>
              <a:buNone/>
            </a:pPr>
            <a:endParaRPr lang="fr-FR" sz="3600" b="1"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Média en ligne 1">
            <a:hlinkClick r:id="" action="ppaction://media"/>
            <a:extLst>
              <a:ext uri="{FF2B5EF4-FFF2-40B4-BE49-F238E27FC236}">
                <a16:creationId xmlns:a16="http://schemas.microsoft.com/office/drawing/2014/main" xmlns="" id="{D4917FC5-03C4-4A3B-B352-3510EE284B35}"/>
              </a:ext>
            </a:extLst>
          </p:cNvPr>
          <p:cNvPicPr>
            <a:picLocks noRot="1" noChangeAspect="1"/>
          </p:cNvPicPr>
          <p:nvPr>
            <a:videoFile r:link="rId1"/>
          </p:nvPr>
        </p:nvPicPr>
        <p:blipFill>
          <a:blip r:embed="rId3"/>
          <a:stretch>
            <a:fillRect/>
          </a:stretch>
        </p:blipFill>
        <p:spPr>
          <a:xfrm>
            <a:off x="1889944" y="767364"/>
            <a:ext cx="8647428" cy="4864179"/>
          </a:xfrm>
          <a:prstGeom prst="rect">
            <a:avLst/>
          </a:prstGeom>
          <a:ln>
            <a:solidFill>
              <a:schemeClr val="accent2">
                <a:lumMod val="20000"/>
                <a:lumOff val="80000"/>
              </a:schemeClr>
            </a:solidFill>
          </a:ln>
        </p:spPr>
      </p:pic>
      <p:sp>
        <p:nvSpPr>
          <p:cNvPr id="5" name="ZoneTexte 4">
            <a:extLst>
              <a:ext uri="{FF2B5EF4-FFF2-40B4-BE49-F238E27FC236}">
                <a16:creationId xmlns:a16="http://schemas.microsoft.com/office/drawing/2014/main" xmlns="" id="{F55A091B-D18F-4124-A504-50AB82EAF0AA}"/>
              </a:ext>
            </a:extLst>
          </p:cNvPr>
          <p:cNvSpPr txBox="1"/>
          <p:nvPr/>
        </p:nvSpPr>
        <p:spPr>
          <a:xfrm>
            <a:off x="1654630" y="5834743"/>
            <a:ext cx="8882742" cy="400110"/>
          </a:xfrm>
          <a:prstGeom prst="rect">
            <a:avLst/>
          </a:prstGeom>
          <a:noFill/>
        </p:spPr>
        <p:txBody>
          <a:bodyPr wrap="square" rtlCol="0">
            <a:spAutoFit/>
          </a:bodyPr>
          <a:lstStyle/>
          <a:p>
            <a:pPr algn="ctr"/>
            <a:r>
              <a:rPr lang="fr-FR" sz="2000" b="1" dirty="0">
                <a:latin typeface="Arial Black" panose="020B0A04020102020204" pitchFamily="34" charset="0"/>
              </a:rPr>
              <a:t>Comparons nos langues – Nathalie AUGER- Montpellier 2015</a:t>
            </a:r>
          </a:p>
        </p:txBody>
      </p:sp>
    </p:spTree>
    <p:extLst>
      <p:ext uri="{BB962C8B-B14F-4D97-AF65-F5344CB8AC3E}">
        <p14:creationId xmlns:p14="http://schemas.microsoft.com/office/powerpoint/2010/main" val="978093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451105"/>
            <a:ext cx="10762487" cy="792480"/>
          </a:xfrm>
        </p:spPr>
        <p:txBody>
          <a:bodyPr>
            <a:normAutofit fontScale="90000"/>
          </a:bodyPr>
          <a:lstStyle/>
          <a:p>
            <a:r>
              <a:rPr lang="fr-FR" sz="3100" b="1" u="sng" dirty="0" smtClean="0">
                <a:solidFill>
                  <a:srgbClr val="FFFF00"/>
                </a:solidFill>
              </a:rPr>
              <a:t>b/ Les jeux ou activités pédagogiques alternatives</a:t>
            </a:r>
            <a:r>
              <a:rPr lang="fr-FR" dirty="0" smtClean="0"/>
              <a:t/>
            </a:r>
            <a:br>
              <a:rPr lang="fr-FR" dirty="0" smtClean="0"/>
            </a:br>
            <a:endParaRPr lang="fr-FR" dirty="0"/>
          </a:p>
        </p:txBody>
      </p:sp>
      <p:sp>
        <p:nvSpPr>
          <p:cNvPr id="3" name="Espace réservé du contenu 2"/>
          <p:cNvSpPr>
            <a:spLocks noGrp="1"/>
          </p:cNvSpPr>
          <p:nvPr>
            <p:ph idx="1"/>
          </p:nvPr>
        </p:nvSpPr>
        <p:spPr>
          <a:xfrm>
            <a:off x="685801" y="938784"/>
            <a:ext cx="11116055" cy="5388865"/>
          </a:xfrm>
        </p:spPr>
        <p:txBody>
          <a:bodyPr>
            <a:noAutofit/>
          </a:bodyPr>
          <a:lstStyle/>
          <a:p>
            <a:r>
              <a:rPr lang="fr-FR" sz="2800" dirty="0" smtClean="0"/>
              <a:t>Supports authentiques avec des contenus culturels</a:t>
            </a:r>
          </a:p>
          <a:p>
            <a:endParaRPr lang="fr-FR" sz="2800" dirty="0" smtClean="0"/>
          </a:p>
          <a:p>
            <a:r>
              <a:rPr lang="fr-FR" sz="2800" dirty="0" smtClean="0">
                <a:solidFill>
                  <a:srgbClr val="FFFF00"/>
                </a:solidFill>
              </a:rPr>
              <a:t>Le jeu donne la parole aux élèves et permet une participation accrue mais non moins organisée dans un  cadre fortement structuré imposé par le jeu </a:t>
            </a:r>
            <a:r>
              <a:rPr lang="fr-FR" sz="2800" dirty="0" smtClean="0"/>
              <a:t>(règles ; tours de paroles établis…</a:t>
            </a:r>
            <a:r>
              <a:rPr lang="fr-FR" sz="2800" dirty="0" err="1" smtClean="0"/>
              <a:t>etc</a:t>
            </a:r>
            <a:r>
              <a:rPr lang="fr-FR" sz="2800" dirty="0" smtClean="0"/>
              <a:t>). </a:t>
            </a:r>
          </a:p>
          <a:p>
            <a:endParaRPr lang="fr-FR" sz="2800" dirty="0" smtClean="0"/>
          </a:p>
          <a:p>
            <a:r>
              <a:rPr lang="fr-FR" sz="2800" dirty="0" smtClean="0"/>
              <a:t>« </a:t>
            </a:r>
            <a:r>
              <a:rPr lang="fr-FR" sz="2800" i="1" dirty="0" smtClean="0"/>
              <a:t>Les jeux offrent souvent la première occasion à l'enfant d'employer de manière systématique le langage avec un adulte. Ils lui donnent la première occasion d'explorer comment faire quelque chose avec des mots </a:t>
            </a:r>
            <a:r>
              <a:rPr lang="fr-FR" sz="2800" dirty="0" smtClean="0"/>
              <a:t>». (Bruner)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5801" y="182880"/>
            <a:ext cx="11116055" cy="6385345"/>
          </a:xfrm>
        </p:spPr>
        <p:txBody>
          <a:bodyPr>
            <a:normAutofit lnSpcReduction="10000"/>
          </a:bodyPr>
          <a:lstStyle/>
          <a:p>
            <a:pPr>
              <a:buNone/>
            </a:pPr>
            <a:r>
              <a:rPr lang="fr-FR" sz="3200" b="1" i="1" u="sng" dirty="0" smtClean="0">
                <a:solidFill>
                  <a:srgbClr val="FFFF00"/>
                </a:solidFill>
              </a:rPr>
              <a:t>QUELS JEUX POUR LA CLASSE?</a:t>
            </a:r>
          </a:p>
          <a:p>
            <a:endParaRPr lang="fr-FR" b="1" i="1" u="sng" dirty="0" smtClean="0"/>
          </a:p>
          <a:p>
            <a:pPr>
              <a:buNone/>
            </a:pPr>
            <a:r>
              <a:rPr lang="fr-FR" b="1" i="1" dirty="0" smtClean="0"/>
              <a:t>-  </a:t>
            </a:r>
            <a:r>
              <a:rPr lang="fr-FR" sz="2800" b="1" u="sng" dirty="0" smtClean="0">
                <a:solidFill>
                  <a:srgbClr val="FF0000"/>
                </a:solidFill>
              </a:rPr>
              <a:t>Jeux polyvalents, « JEU CADRE » </a:t>
            </a:r>
            <a:r>
              <a:rPr lang="fr-FR" sz="2800" b="1" u="sng" dirty="0" err="1" smtClean="0"/>
              <a:t>cf</a:t>
            </a:r>
            <a:r>
              <a:rPr lang="fr-FR" sz="2800" b="1" u="sng" dirty="0" smtClean="0"/>
              <a:t>  S. </a:t>
            </a:r>
            <a:r>
              <a:rPr lang="fr-FR" sz="2800" b="1" u="sng" dirty="0" err="1" smtClean="0"/>
              <a:t>Thiagarajan</a:t>
            </a:r>
            <a:r>
              <a:rPr lang="fr-FR" sz="2800" b="1" u="sng" dirty="0" smtClean="0"/>
              <a:t> </a:t>
            </a:r>
            <a:r>
              <a:rPr lang="fr-FR" sz="2800" b="1" dirty="0" smtClean="0"/>
              <a:t> :  concept qui considère un jeu comme une structure vide pouvant être rempli de différents contenus permettant ainsi de l’adapter à de nombreuses circonstances d’apprentissage</a:t>
            </a:r>
            <a:endParaRPr lang="fr-FR" sz="2800" dirty="0" smtClean="0"/>
          </a:p>
          <a:p>
            <a:pPr>
              <a:buFont typeface="Wingdings"/>
              <a:buChar char="à"/>
            </a:pPr>
            <a:r>
              <a:rPr lang="fr-FR" sz="2800" b="1" i="1" u="sng" dirty="0" smtClean="0"/>
              <a:t>Exemples : </a:t>
            </a:r>
            <a:r>
              <a:rPr lang="fr-FR" sz="2800" b="1" i="1" u="sng" dirty="0" err="1" smtClean="0"/>
              <a:t>memory</a:t>
            </a:r>
            <a:r>
              <a:rPr lang="fr-FR" sz="2800" b="1" i="1" u="sng" dirty="0" smtClean="0"/>
              <a:t> ; domino ; </a:t>
            </a:r>
            <a:r>
              <a:rPr lang="fr-FR" sz="2800" b="1" i="1" u="sng" dirty="0" err="1" smtClean="0"/>
              <a:t>monopoly</a:t>
            </a:r>
            <a:r>
              <a:rPr lang="fr-FR" sz="2800" b="1" i="1" u="sng" dirty="0" smtClean="0"/>
              <a:t>; Jeu des 7 familles…</a:t>
            </a:r>
            <a:r>
              <a:rPr lang="fr-FR" sz="2800" b="1" i="1" u="sng" dirty="0" err="1" smtClean="0"/>
              <a:t>etc</a:t>
            </a:r>
            <a:endParaRPr lang="fr-FR" sz="2800" i="1" dirty="0" smtClean="0"/>
          </a:p>
          <a:p>
            <a:pPr>
              <a:buNone/>
            </a:pPr>
            <a:r>
              <a:rPr lang="fr-FR" sz="2800" dirty="0" smtClean="0"/>
              <a:t>- </a:t>
            </a:r>
            <a:r>
              <a:rPr lang="fr-FR" sz="2800" b="1" u="sng" dirty="0" smtClean="0">
                <a:solidFill>
                  <a:srgbClr val="FF0000"/>
                </a:solidFill>
              </a:rPr>
              <a:t>Les jeux de société </a:t>
            </a:r>
            <a:r>
              <a:rPr lang="fr-FR" sz="2800" b="1" dirty="0" smtClean="0"/>
              <a:t>: </a:t>
            </a:r>
            <a:r>
              <a:rPr lang="fr-FR" sz="2800" dirty="0" smtClean="0"/>
              <a:t>« </a:t>
            </a:r>
            <a:r>
              <a:rPr lang="fr-FR" sz="2800" i="1" dirty="0" smtClean="0"/>
              <a:t>Qui est-ce</a:t>
            </a:r>
            <a:r>
              <a:rPr lang="fr-FR" sz="2800" dirty="0" smtClean="0"/>
              <a:t>? »; </a:t>
            </a:r>
            <a:r>
              <a:rPr lang="fr-FR" sz="2800" dirty="0" err="1" smtClean="0"/>
              <a:t>Cluedo</a:t>
            </a:r>
            <a:r>
              <a:rPr lang="fr-FR" sz="2800" dirty="0" smtClean="0"/>
              <a:t>; </a:t>
            </a:r>
            <a:r>
              <a:rPr lang="fr-FR" sz="2800" dirty="0" err="1" smtClean="0"/>
              <a:t>Duplik</a:t>
            </a:r>
            <a:r>
              <a:rPr lang="fr-FR" sz="2800" dirty="0" smtClean="0"/>
              <a:t>; …</a:t>
            </a:r>
          </a:p>
          <a:p>
            <a:pPr>
              <a:buNone/>
            </a:pPr>
            <a:r>
              <a:rPr lang="fr-FR" sz="2800" dirty="0" smtClean="0"/>
              <a:t>- </a:t>
            </a:r>
            <a:r>
              <a:rPr lang="fr-FR" sz="2800" b="1" u="sng" dirty="0" smtClean="0">
                <a:solidFill>
                  <a:srgbClr val="FF0000"/>
                </a:solidFill>
              </a:rPr>
              <a:t>Les jeux de mémorisation</a:t>
            </a:r>
            <a:r>
              <a:rPr lang="fr-FR" sz="2800" dirty="0" smtClean="0"/>
              <a:t>: « </a:t>
            </a:r>
            <a:r>
              <a:rPr lang="fr-FR" sz="2800" i="1" dirty="0" smtClean="0"/>
              <a:t>Téléphone arabe</a:t>
            </a:r>
            <a:r>
              <a:rPr lang="fr-FR" sz="2800" dirty="0" smtClean="0"/>
              <a:t> »; </a:t>
            </a:r>
            <a:r>
              <a:rPr lang="fr-FR" sz="2800" dirty="0" err="1" smtClean="0"/>
              <a:t>memory</a:t>
            </a:r>
            <a:r>
              <a:rPr lang="fr-FR" sz="2800" dirty="0" smtClean="0"/>
              <a:t>, …</a:t>
            </a:r>
          </a:p>
          <a:p>
            <a:pPr>
              <a:buNone/>
            </a:pPr>
            <a:r>
              <a:rPr lang="fr-FR" sz="2800" dirty="0" smtClean="0"/>
              <a:t>- </a:t>
            </a:r>
            <a:r>
              <a:rPr lang="fr-FR" sz="2800" b="1" u="sng" dirty="0" smtClean="0">
                <a:solidFill>
                  <a:srgbClr val="FF0000"/>
                </a:solidFill>
              </a:rPr>
              <a:t>Les jeux de langage </a:t>
            </a:r>
            <a:r>
              <a:rPr lang="fr-FR" sz="2800" dirty="0" smtClean="0"/>
              <a:t>: </a:t>
            </a:r>
            <a:r>
              <a:rPr lang="fr-FR" sz="2800" dirty="0" err="1" smtClean="0"/>
              <a:t>Virelangues</a:t>
            </a:r>
            <a:r>
              <a:rPr lang="fr-FR" sz="2800" dirty="0" smtClean="0"/>
              <a:t>; « </a:t>
            </a:r>
            <a:r>
              <a:rPr lang="fr-FR" sz="2800" i="1" dirty="0" smtClean="0"/>
              <a:t>Ni oui, ni non</a:t>
            </a:r>
            <a:r>
              <a:rPr lang="fr-FR" sz="2800" dirty="0" smtClean="0"/>
              <a:t> »; «</a:t>
            </a:r>
            <a:r>
              <a:rPr lang="fr-FR" sz="2800" i="1" dirty="0" smtClean="0"/>
              <a:t> Devine à quoi /à qui je pense »; </a:t>
            </a:r>
            <a:r>
              <a:rPr lang="fr-FR" sz="2800" dirty="0" smtClean="0"/>
              <a:t>charades; devinettes; le baccalauréat …</a:t>
            </a:r>
            <a:r>
              <a:rPr lang="fr-FR" sz="2800" dirty="0" err="1" smtClean="0"/>
              <a:t>etc</a:t>
            </a:r>
            <a:endParaRPr lang="fr-FR" sz="2800" dirty="0" smtClean="0"/>
          </a:p>
          <a:p>
            <a:pPr>
              <a:buNone/>
            </a:pPr>
            <a:r>
              <a:rPr lang="fr-FR" sz="2800" b="1" dirty="0" smtClean="0"/>
              <a:t>- </a:t>
            </a:r>
            <a:r>
              <a:rPr lang="fr-FR" sz="2800" b="1" u="sng" dirty="0" smtClean="0">
                <a:solidFill>
                  <a:srgbClr val="FF0000"/>
                </a:solidFill>
              </a:rPr>
              <a:t>Les jeux narratifs</a:t>
            </a:r>
            <a:r>
              <a:rPr lang="fr-FR" sz="2800" dirty="0" smtClean="0"/>
              <a:t>: Il était une fois; « Chances égales »; l’étoile du passé; Speech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b="1" dirty="0" smtClean="0">
                <a:solidFill>
                  <a:srgbClr val="FFFF00"/>
                </a:solidFill>
              </a:rPr>
              <a:t>c/ </a:t>
            </a:r>
            <a:r>
              <a:rPr lang="fr-FR" sz="2800" b="1" u="sng" dirty="0" smtClean="0">
                <a:solidFill>
                  <a:srgbClr val="FFFF00"/>
                </a:solidFill>
              </a:rPr>
              <a:t>La simulation globale</a:t>
            </a:r>
            <a:r>
              <a:rPr lang="fr-FR" b="1" u="sng" dirty="0" smtClean="0"/>
              <a:t/>
            </a:r>
            <a:br>
              <a:rPr lang="fr-FR" b="1" u="sng" dirty="0" smtClean="0"/>
            </a:br>
            <a:endParaRPr lang="fr-FR" dirty="0"/>
          </a:p>
        </p:txBody>
      </p:sp>
      <p:sp>
        <p:nvSpPr>
          <p:cNvPr id="3" name="Espace réservé du contenu 2"/>
          <p:cNvSpPr>
            <a:spLocks noGrp="1"/>
          </p:cNvSpPr>
          <p:nvPr>
            <p:ph idx="1"/>
          </p:nvPr>
        </p:nvSpPr>
        <p:spPr>
          <a:xfrm>
            <a:off x="685801" y="1536192"/>
            <a:ext cx="10872215" cy="5032033"/>
          </a:xfrm>
        </p:spPr>
        <p:txBody>
          <a:bodyPr>
            <a:normAutofit/>
          </a:bodyPr>
          <a:lstStyle/>
          <a:p>
            <a:pPr>
              <a:buNone/>
            </a:pPr>
            <a:r>
              <a:rPr lang="fr-FR" sz="3000" dirty="0" smtClean="0"/>
              <a:t>-</a:t>
            </a:r>
            <a:r>
              <a:rPr lang="fr-FR" sz="2600" dirty="0" smtClean="0"/>
              <a:t>La simulation globale est à l’origine utilisée pour l’enseignement du FLE (Français Langue Étrangère). Les apprenants prennent une identité fictive et « jouent » le rôle qui est le leur lors de situations langagières.</a:t>
            </a:r>
          </a:p>
          <a:p>
            <a:pPr>
              <a:buNone/>
            </a:pPr>
            <a:endParaRPr lang="fr-FR" sz="1600" i="1" dirty="0" smtClean="0"/>
          </a:p>
          <a:p>
            <a:pPr>
              <a:buNone/>
            </a:pPr>
            <a:r>
              <a:rPr lang="fr-FR" sz="2600" i="1" dirty="0" smtClean="0"/>
              <a:t>-« </a:t>
            </a:r>
            <a:r>
              <a:rPr lang="fr-FR" sz="2600" i="1" dirty="0" smtClean="0">
                <a:solidFill>
                  <a:srgbClr val="FFFF00"/>
                </a:solidFill>
              </a:rPr>
              <a:t>Une simulation globale est un protocole ou un scénario cadre qui permet à un groupe d’apprenants (…) de créer un univers de référence, un immeuble, un village, une île, un cirque, de l’animer de personnages en interaction et d’y simuler toutes les fonctions du langage que ce cadre, qui est à la fois un lieu thème de référence et un univers de discours, est susceptible de requérir</a:t>
            </a:r>
            <a:r>
              <a:rPr lang="fr-FR" sz="2600" i="1" dirty="0" smtClean="0"/>
              <a:t>. »</a:t>
            </a:r>
          </a:p>
          <a:p>
            <a:pPr>
              <a:buNone/>
            </a:pPr>
            <a:r>
              <a:rPr lang="fr-FR" sz="2600" dirty="0" smtClean="0"/>
              <a:t>Francis </a:t>
            </a:r>
            <a:r>
              <a:rPr lang="fr-FR" sz="2600" dirty="0" err="1" smtClean="0"/>
              <a:t>Debyser</a:t>
            </a:r>
            <a:r>
              <a:rPr lang="fr-FR" sz="2600" dirty="0" smtClean="0"/>
              <a:t> du BELC (Bureau d’Etudes des Langues et des Cultures), 1986</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257577"/>
            <a:ext cx="10131425" cy="965916"/>
          </a:xfrm>
        </p:spPr>
        <p:txBody>
          <a:bodyPr>
            <a:normAutofit/>
          </a:bodyPr>
          <a:lstStyle/>
          <a:p>
            <a:r>
              <a:rPr lang="fr-FR" sz="2800" b="1" dirty="0" smtClean="0">
                <a:solidFill>
                  <a:srgbClr val="FFFF00"/>
                </a:solidFill>
              </a:rPr>
              <a:t>d/ </a:t>
            </a:r>
            <a:r>
              <a:rPr lang="fr-FR" sz="2800" b="1" u="sng" dirty="0" smtClean="0">
                <a:solidFill>
                  <a:srgbClr val="FFFF00"/>
                </a:solidFill>
              </a:rPr>
              <a:t>Les activités théâtrales</a:t>
            </a:r>
            <a:endParaRPr lang="fr-FR" sz="2800" dirty="0">
              <a:solidFill>
                <a:srgbClr val="FFFF00"/>
              </a:solidFill>
            </a:endParaRPr>
          </a:p>
        </p:txBody>
      </p:sp>
      <p:sp>
        <p:nvSpPr>
          <p:cNvPr id="3" name="Espace réservé du contenu 2"/>
          <p:cNvSpPr>
            <a:spLocks noGrp="1"/>
          </p:cNvSpPr>
          <p:nvPr>
            <p:ph idx="1"/>
          </p:nvPr>
        </p:nvSpPr>
        <p:spPr>
          <a:xfrm>
            <a:off x="685801" y="1184856"/>
            <a:ext cx="11189207" cy="5276903"/>
          </a:xfrm>
        </p:spPr>
        <p:txBody>
          <a:bodyPr>
            <a:noAutofit/>
          </a:bodyPr>
          <a:lstStyle/>
          <a:p>
            <a:r>
              <a:rPr lang="fr-FR" sz="2800" b="1" u="sng" dirty="0" smtClean="0">
                <a:solidFill>
                  <a:srgbClr val="FF0000"/>
                </a:solidFill>
              </a:rPr>
              <a:t>Les jeux de rôles </a:t>
            </a:r>
            <a:r>
              <a:rPr lang="fr-FR" sz="2800" b="1" dirty="0" smtClean="0"/>
              <a:t>: </a:t>
            </a:r>
            <a:r>
              <a:rPr lang="fr-FR" sz="2800" dirty="0" smtClean="0"/>
              <a:t>mime, d’un tableau vivant ou d’un sketch; bulletin météo…</a:t>
            </a:r>
            <a:r>
              <a:rPr lang="fr-FR" sz="2800" dirty="0" err="1" smtClean="0"/>
              <a:t>etc</a:t>
            </a:r>
            <a:endParaRPr lang="fr-FR" sz="2800" dirty="0" smtClean="0"/>
          </a:p>
          <a:p>
            <a:r>
              <a:rPr lang="fr-FR" sz="2800" dirty="0" smtClean="0"/>
              <a:t> </a:t>
            </a:r>
            <a:r>
              <a:rPr lang="fr-FR" sz="2800" b="1" u="sng" dirty="0" smtClean="0">
                <a:solidFill>
                  <a:srgbClr val="FF0000"/>
                </a:solidFill>
              </a:rPr>
              <a:t>Les jeux d’improvisation </a:t>
            </a:r>
            <a:r>
              <a:rPr lang="fr-FR" sz="2800" dirty="0" smtClean="0"/>
              <a:t>: Cadre et personnages définis  auxquels on ajoute un élément déclencheur</a:t>
            </a:r>
          </a:p>
          <a:p>
            <a:r>
              <a:rPr lang="fr-FR" sz="2800" b="1" u="sng" dirty="0" smtClean="0">
                <a:solidFill>
                  <a:srgbClr val="FF0000"/>
                </a:solidFill>
              </a:rPr>
              <a:t>Le théâtre de lecteurs</a:t>
            </a:r>
            <a:r>
              <a:rPr lang="fr-FR" sz="2800" b="1" dirty="0" smtClean="0"/>
              <a:t>: </a:t>
            </a:r>
            <a:r>
              <a:rPr lang="fr-FR" sz="2800" dirty="0" smtClean="0"/>
              <a:t> lecture de texte de façon expressive face à un auditoire. Le texte est transformé pour être présenté sous forme de dialogues et de narration</a:t>
            </a:r>
          </a:p>
          <a:p>
            <a:r>
              <a:rPr lang="fr-FR" sz="2800" b="1" u="sng" dirty="0" smtClean="0">
                <a:solidFill>
                  <a:srgbClr val="FF0000"/>
                </a:solidFill>
              </a:rPr>
              <a:t>L’entretien avec un personnage</a:t>
            </a:r>
            <a:r>
              <a:rPr lang="fr-FR" sz="2800" b="1" dirty="0" smtClean="0"/>
              <a:t> : </a:t>
            </a:r>
            <a:r>
              <a:rPr lang="fr-FR" sz="2800" dirty="0" smtClean="0"/>
              <a:t>l’élève incarne un personnage et répond à des questions posées par ses camarades. </a:t>
            </a:r>
          </a:p>
          <a:p>
            <a:r>
              <a:rPr lang="fr-FR" sz="2800" b="1" u="sng" dirty="0" smtClean="0">
                <a:solidFill>
                  <a:srgbClr val="FF0000"/>
                </a:solidFill>
              </a:rPr>
              <a:t>Projet théâtre</a:t>
            </a:r>
            <a:r>
              <a:rPr lang="fr-FR" sz="2800" dirty="0" smtClean="0"/>
              <a:t>: apprentissage de textes pour représentation d’une vraie pièce de théâtre</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180305"/>
            <a:ext cx="10131425" cy="1249250"/>
          </a:xfrm>
        </p:spPr>
        <p:txBody>
          <a:bodyPr>
            <a:normAutofit/>
          </a:bodyPr>
          <a:lstStyle/>
          <a:p>
            <a:r>
              <a:rPr lang="fr-FR" sz="2800" b="1" dirty="0" smtClean="0">
                <a:solidFill>
                  <a:srgbClr val="FFFF00"/>
                </a:solidFill>
              </a:rPr>
              <a:t>e/</a:t>
            </a:r>
            <a:r>
              <a:rPr lang="fr-FR" sz="2800" b="1" u="sng" dirty="0" smtClean="0">
                <a:solidFill>
                  <a:srgbClr val="FFFF00"/>
                </a:solidFill>
              </a:rPr>
              <a:t> Le chant</a:t>
            </a:r>
            <a:r>
              <a:rPr lang="fr-FR" sz="2800" b="1" dirty="0" smtClean="0">
                <a:solidFill>
                  <a:srgbClr val="FFFF00"/>
                </a:solidFill>
              </a:rPr>
              <a:t/>
            </a:r>
            <a:br>
              <a:rPr lang="fr-FR" sz="2800" b="1" dirty="0" smtClean="0">
                <a:solidFill>
                  <a:srgbClr val="FFFF00"/>
                </a:solidFill>
              </a:rPr>
            </a:br>
            <a:endParaRPr lang="fr-FR" sz="2800" b="1" dirty="0">
              <a:solidFill>
                <a:srgbClr val="FFFF00"/>
              </a:solidFill>
            </a:endParaRPr>
          </a:p>
        </p:txBody>
      </p:sp>
      <p:sp>
        <p:nvSpPr>
          <p:cNvPr id="3" name="Espace réservé du contenu 2"/>
          <p:cNvSpPr>
            <a:spLocks noGrp="1"/>
          </p:cNvSpPr>
          <p:nvPr>
            <p:ph idx="1"/>
          </p:nvPr>
        </p:nvSpPr>
        <p:spPr>
          <a:xfrm>
            <a:off x="685801" y="1236372"/>
            <a:ext cx="10866548" cy="5267459"/>
          </a:xfrm>
        </p:spPr>
        <p:txBody>
          <a:bodyPr>
            <a:normAutofit fontScale="92500" lnSpcReduction="10000"/>
          </a:bodyPr>
          <a:lstStyle/>
          <a:p>
            <a:pPr>
              <a:buNone/>
            </a:pPr>
            <a:r>
              <a:rPr lang="fr-FR" sz="2400" dirty="0" smtClean="0">
                <a:sym typeface="Wingdings" pitchFamily="2" charset="2"/>
              </a:rPr>
              <a:t>  </a:t>
            </a:r>
            <a:r>
              <a:rPr lang="fr-FR" sz="3000" dirty="0" smtClean="0"/>
              <a:t>développe la capacité d’écoute , d’attention et de mémorisation</a:t>
            </a:r>
          </a:p>
          <a:p>
            <a:pPr>
              <a:buNone/>
            </a:pPr>
            <a:r>
              <a:rPr lang="fr-FR" sz="3000" dirty="0" smtClean="0">
                <a:sym typeface="Wingdings" pitchFamily="2" charset="2"/>
              </a:rPr>
              <a:t></a:t>
            </a:r>
            <a:r>
              <a:rPr lang="fr-FR" sz="3000" dirty="0" smtClean="0"/>
              <a:t>  améliore la compréhension et la prononciation des élèves.</a:t>
            </a:r>
          </a:p>
          <a:p>
            <a:r>
              <a:rPr lang="fr-FR" sz="3000" b="1" u="sng" dirty="0" smtClean="0">
                <a:solidFill>
                  <a:srgbClr val="FFFF00"/>
                </a:solidFill>
                <a:sym typeface="Wingdings" pitchFamily="2" charset="2"/>
              </a:rPr>
              <a:t>Quels chants?</a:t>
            </a:r>
            <a:endParaRPr lang="fr-FR" sz="3000" b="1" u="sng" dirty="0" smtClean="0">
              <a:solidFill>
                <a:srgbClr val="FFFF00"/>
              </a:solidFill>
            </a:endParaRPr>
          </a:p>
          <a:p>
            <a:pPr>
              <a:buNone/>
            </a:pPr>
            <a:r>
              <a:rPr lang="fr-FR" sz="3000" dirty="0" smtClean="0">
                <a:sym typeface="Wingdings" pitchFamily="2" charset="2"/>
              </a:rPr>
              <a:t>- </a:t>
            </a:r>
            <a:r>
              <a:rPr lang="fr-FR" sz="3000" dirty="0" smtClean="0">
                <a:solidFill>
                  <a:srgbClr val="FF0000"/>
                </a:solidFill>
                <a:sym typeface="Wingdings" pitchFamily="2" charset="2"/>
              </a:rPr>
              <a:t>Chansons du patrimoine culturel </a:t>
            </a:r>
          </a:p>
          <a:p>
            <a:pPr>
              <a:buFontTx/>
              <a:buChar char="-"/>
            </a:pPr>
            <a:r>
              <a:rPr lang="fr-FR" sz="3000" dirty="0" smtClean="0">
                <a:solidFill>
                  <a:srgbClr val="FF0000"/>
                </a:solidFill>
                <a:sym typeface="Wingdings" pitchFamily="2" charset="2"/>
              </a:rPr>
              <a:t>Comptines à gestes </a:t>
            </a:r>
            <a:r>
              <a:rPr lang="fr-FR" sz="3000" dirty="0" smtClean="0">
                <a:sym typeface="Wingdings" pitchFamily="2" charset="2"/>
              </a:rPr>
              <a:t>(association du dire et du faire  parole </a:t>
            </a:r>
            <a:r>
              <a:rPr lang="fr-FR" sz="3000" i="1" dirty="0" err="1" smtClean="0">
                <a:sym typeface="Wingdings" pitchFamily="2" charset="2"/>
              </a:rPr>
              <a:t>enactée</a:t>
            </a:r>
            <a:r>
              <a:rPr lang="fr-FR" sz="3000" i="1" dirty="0" smtClean="0">
                <a:sym typeface="Wingdings" pitchFamily="2" charset="2"/>
              </a:rPr>
              <a:t> (Neurosciences)</a:t>
            </a:r>
          </a:p>
          <a:p>
            <a:pPr>
              <a:buFontTx/>
              <a:buChar char="-"/>
            </a:pPr>
            <a:r>
              <a:rPr lang="fr-FR" sz="3000" dirty="0" smtClean="0">
                <a:solidFill>
                  <a:srgbClr val="FF0000"/>
                </a:solidFill>
              </a:rPr>
              <a:t>Chansons populaires </a:t>
            </a:r>
            <a:r>
              <a:rPr lang="fr-FR" sz="3000" dirty="0" smtClean="0"/>
              <a:t>choisies par les élèves (et validées par l’enseignant…!)</a:t>
            </a:r>
          </a:p>
          <a:p>
            <a:pPr algn="ctr">
              <a:buNone/>
            </a:pPr>
            <a:r>
              <a:rPr lang="fr-FR" sz="3000" dirty="0" smtClean="0"/>
              <a:t> </a:t>
            </a:r>
            <a:r>
              <a:rPr lang="fr-FR" sz="3000" dirty="0" err="1" smtClean="0">
                <a:solidFill>
                  <a:srgbClr val="FFFF00"/>
                </a:solidFill>
              </a:rPr>
              <a:t>cf</a:t>
            </a:r>
            <a:r>
              <a:rPr lang="fr-FR" sz="3000" dirty="0" smtClean="0">
                <a:solidFill>
                  <a:srgbClr val="FFFF00"/>
                </a:solidFill>
              </a:rPr>
              <a:t> </a:t>
            </a:r>
            <a:r>
              <a:rPr lang="fr-FR" sz="3000" dirty="0" smtClean="0">
                <a:solidFill>
                  <a:srgbClr val="FFFF00"/>
                </a:solidFill>
                <a:sym typeface="Wingdings" pitchFamily="2" charset="2"/>
              </a:rPr>
              <a:t> www.</a:t>
            </a:r>
            <a:r>
              <a:rPr lang="fr-FR" sz="3000" dirty="0" smtClean="0">
                <a:solidFill>
                  <a:srgbClr val="FFFF00"/>
                </a:solidFill>
              </a:rPr>
              <a:t>Training lyrics.com</a:t>
            </a:r>
          </a:p>
          <a:p>
            <a:pPr>
              <a:buNone/>
            </a:pPr>
            <a:r>
              <a:rPr lang="fr-FR" sz="3000" dirty="0" smtClean="0">
                <a:solidFill>
                  <a:srgbClr val="FFFF00"/>
                </a:solidFill>
              </a:rPr>
              <a:t>- </a:t>
            </a:r>
            <a:r>
              <a:rPr lang="fr-FR" sz="3000" dirty="0" smtClean="0">
                <a:solidFill>
                  <a:srgbClr val="FF0000"/>
                </a:solidFill>
              </a:rPr>
              <a:t>Rap et </a:t>
            </a:r>
            <a:r>
              <a:rPr lang="fr-FR" sz="3000" dirty="0" err="1" smtClean="0">
                <a:solidFill>
                  <a:srgbClr val="FF0000"/>
                </a:solidFill>
              </a:rPr>
              <a:t>slam</a:t>
            </a:r>
            <a:r>
              <a:rPr lang="fr-FR" sz="3000" dirty="0" smtClean="0">
                <a:solidFill>
                  <a:srgbClr val="FF0000"/>
                </a:solidFill>
              </a:rPr>
              <a:t> gitan</a:t>
            </a:r>
            <a:r>
              <a:rPr lang="fr-FR" sz="3000" dirty="0" smtClean="0">
                <a:solidFill>
                  <a:srgbClr val="FFFF00"/>
                </a:solidFill>
              </a:rPr>
              <a:t>: Casa musicale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412125"/>
            <a:ext cx="10131425" cy="1262130"/>
          </a:xfrm>
        </p:spPr>
        <p:txBody>
          <a:bodyPr/>
          <a:lstStyle/>
          <a:p>
            <a:r>
              <a:rPr lang="fr-FR" sz="2800" b="1" dirty="0" smtClean="0">
                <a:solidFill>
                  <a:srgbClr val="FFFF00"/>
                </a:solidFill>
              </a:rPr>
              <a:t>f/</a:t>
            </a:r>
            <a:r>
              <a:rPr lang="fr-FR" sz="2800" b="1" u="sng" dirty="0" smtClean="0">
                <a:solidFill>
                  <a:srgbClr val="FFFF00"/>
                </a:solidFill>
              </a:rPr>
              <a:t> « </a:t>
            </a:r>
            <a:r>
              <a:rPr lang="fr-FR" sz="2800" b="1" i="1" u="sng" dirty="0" smtClean="0">
                <a:solidFill>
                  <a:srgbClr val="FFFF00"/>
                </a:solidFill>
              </a:rPr>
              <a:t>les Routines langagières</a:t>
            </a:r>
            <a:r>
              <a:rPr lang="fr-FR" sz="2800" b="1" u="sng" dirty="0" smtClean="0">
                <a:solidFill>
                  <a:srgbClr val="FFFF00"/>
                </a:solidFill>
              </a:rPr>
              <a:t> </a:t>
            </a:r>
            <a:r>
              <a:rPr lang="fr-FR" sz="2800" b="1" dirty="0" smtClean="0">
                <a:solidFill>
                  <a:srgbClr val="FFFF00"/>
                </a:solidFill>
              </a:rPr>
              <a:t>» (</a:t>
            </a:r>
            <a:r>
              <a:rPr lang="fr-FR" sz="2800" b="1" dirty="0" err="1" smtClean="0">
                <a:solidFill>
                  <a:srgbClr val="FFFF00"/>
                </a:solidFill>
              </a:rPr>
              <a:t>bruner</a:t>
            </a:r>
            <a:r>
              <a:rPr lang="fr-FR" sz="2800" b="1" dirty="0" smtClean="0">
                <a:solidFill>
                  <a:srgbClr val="FFFF00"/>
                </a:solidFill>
              </a:rPr>
              <a:t>)</a:t>
            </a:r>
            <a:endParaRPr lang="fr-FR" dirty="0"/>
          </a:p>
        </p:txBody>
      </p:sp>
      <p:sp>
        <p:nvSpPr>
          <p:cNvPr id="3" name="Espace réservé du contenu 2"/>
          <p:cNvSpPr>
            <a:spLocks noGrp="1"/>
          </p:cNvSpPr>
          <p:nvPr>
            <p:ph idx="1"/>
          </p:nvPr>
        </p:nvSpPr>
        <p:spPr>
          <a:xfrm>
            <a:off x="685801" y="1450848"/>
            <a:ext cx="11103863" cy="4986527"/>
          </a:xfrm>
        </p:spPr>
        <p:txBody>
          <a:bodyPr>
            <a:normAutofit/>
          </a:bodyPr>
          <a:lstStyle/>
          <a:p>
            <a:pPr>
              <a:buNone/>
            </a:pPr>
            <a:r>
              <a:rPr lang="fr-FR" sz="3200" i="1" dirty="0" smtClean="0">
                <a:solidFill>
                  <a:srgbClr val="FF0000"/>
                </a:solidFill>
              </a:rPr>
              <a:t>1-</a:t>
            </a:r>
            <a:r>
              <a:rPr lang="fr-FR" sz="3200" i="1" dirty="0" smtClean="0"/>
              <a:t> </a:t>
            </a:r>
            <a:r>
              <a:rPr lang="fr-FR" sz="3200" b="1" i="1" dirty="0" smtClean="0">
                <a:solidFill>
                  <a:srgbClr val="FF0000"/>
                </a:solidFill>
              </a:rPr>
              <a:t>« </a:t>
            </a:r>
            <a:r>
              <a:rPr lang="fr-FR" sz="3200" b="1" i="1" u="sng" dirty="0" smtClean="0">
                <a:solidFill>
                  <a:srgbClr val="FF0000"/>
                </a:solidFill>
              </a:rPr>
              <a:t>Le quoi de neuf? » ou « la Causette</a:t>
            </a:r>
            <a:r>
              <a:rPr lang="fr-FR" sz="3200" b="1" i="1" dirty="0" smtClean="0">
                <a:solidFill>
                  <a:srgbClr val="FF0000"/>
                </a:solidFill>
              </a:rPr>
              <a:t> »</a:t>
            </a:r>
          </a:p>
          <a:p>
            <a:pPr>
              <a:buNone/>
            </a:pPr>
            <a:endParaRPr lang="fr-FR" sz="3200" b="1" i="1" dirty="0" smtClean="0">
              <a:solidFill>
                <a:srgbClr val="FF0000"/>
              </a:solidFill>
            </a:endParaRPr>
          </a:p>
          <a:p>
            <a:pPr algn="just">
              <a:buNone/>
            </a:pPr>
            <a:r>
              <a:rPr lang="fr-FR" sz="3200" dirty="0" smtClean="0"/>
              <a:t>Ces scénarios de transactions, d'interactions standardisées - qu'on peut appeler aussi des routines, des cadres familiers- constituent ce que BRUNER appelle un "système de support à l'acquisition du langage" (LASS</a:t>
            </a:r>
            <a:r>
              <a:rPr lang="fr-FR" sz="2400" dirty="0" smtClean="0"/>
              <a:t>).</a:t>
            </a:r>
            <a:endParaRPr lang="fr-FR" sz="2400" b="1" i="1" dirty="0" smtClean="0">
              <a:solidFill>
                <a:srgbClr val="FF0000"/>
              </a:solidFill>
            </a:endParaRPr>
          </a:p>
          <a:p>
            <a:pPr>
              <a:buFont typeface="Wingdings"/>
              <a:buChar char="à"/>
            </a:pPr>
            <a:endParaRPr lang="fr-FR" sz="24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167425"/>
            <a:ext cx="10131425" cy="978795"/>
          </a:xfrm>
        </p:spPr>
        <p:txBody>
          <a:bodyPr>
            <a:noAutofit/>
          </a:bodyPr>
          <a:lstStyle/>
          <a:p>
            <a:r>
              <a:rPr lang="fr-FR" sz="1800" dirty="0" smtClean="0"/>
              <a:t/>
            </a:r>
            <a:br>
              <a:rPr lang="fr-FR" sz="1800" dirty="0" smtClean="0"/>
            </a:br>
            <a:r>
              <a:rPr lang="fr-FR" sz="2800" b="1" u="sng" dirty="0" smtClean="0">
                <a:solidFill>
                  <a:srgbClr val="FFFF00"/>
                </a:solidFill>
              </a:rPr>
              <a:t>2- </a:t>
            </a:r>
            <a:r>
              <a:rPr lang="fr-FR" sz="2800" b="1" u="sng" cap="none" dirty="0" smtClean="0">
                <a:solidFill>
                  <a:srgbClr val="FFFF00"/>
                </a:solidFill>
              </a:rPr>
              <a:t>Le débat ou « atelier philo »</a:t>
            </a:r>
            <a:endParaRPr lang="fr-FR" sz="2800" b="1" u="sng" cap="none" dirty="0">
              <a:solidFill>
                <a:srgbClr val="FFFF00"/>
              </a:solidFill>
            </a:endParaRPr>
          </a:p>
        </p:txBody>
      </p:sp>
      <p:sp>
        <p:nvSpPr>
          <p:cNvPr id="3" name="Espace réservé du contenu 2"/>
          <p:cNvSpPr>
            <a:spLocks noGrp="1"/>
          </p:cNvSpPr>
          <p:nvPr>
            <p:ph idx="1"/>
          </p:nvPr>
        </p:nvSpPr>
        <p:spPr>
          <a:xfrm>
            <a:off x="685801" y="1353312"/>
            <a:ext cx="11187952" cy="5047488"/>
          </a:xfrm>
        </p:spPr>
        <p:txBody>
          <a:bodyPr>
            <a:noAutofit/>
          </a:bodyPr>
          <a:lstStyle/>
          <a:p>
            <a:pPr>
              <a:buFont typeface="Wingdings"/>
              <a:buChar char="à"/>
            </a:pPr>
            <a:r>
              <a:rPr lang="fr-FR" sz="2800" i="1" dirty="0" smtClean="0"/>
              <a:t>Travaux J CAILLIER « Traces de réflexivité dans la classe : développement d’une socialité cognitive par le biais de pratiques langagière scolaire. »                                     in </a:t>
            </a:r>
            <a:r>
              <a:rPr lang="fr-FR" sz="2800" i="1" u="sng" dirty="0" smtClean="0"/>
              <a:t>Parler et écrire pour penser, apprendre et se construire</a:t>
            </a:r>
            <a:r>
              <a:rPr lang="fr-FR" sz="2800" dirty="0" smtClean="0"/>
              <a:t>, JC. </a:t>
            </a:r>
            <a:r>
              <a:rPr lang="fr-FR" sz="2800" dirty="0" err="1" smtClean="0"/>
              <a:t>Chabanne</a:t>
            </a:r>
            <a:r>
              <a:rPr lang="fr-FR" sz="2800" dirty="0" smtClean="0"/>
              <a:t>, </a:t>
            </a:r>
            <a:r>
              <a:rPr lang="fr-FR" sz="2800" dirty="0" err="1" smtClean="0"/>
              <a:t>D.Bucheton</a:t>
            </a:r>
            <a:r>
              <a:rPr lang="fr-FR" sz="2800" dirty="0" smtClean="0"/>
              <a:t>, Education et formation PUF</a:t>
            </a:r>
          </a:p>
          <a:p>
            <a:pPr>
              <a:buNone/>
            </a:pPr>
            <a:endParaRPr lang="fr-FR" sz="1400" dirty="0" smtClean="0"/>
          </a:p>
          <a:p>
            <a:pPr>
              <a:buFontTx/>
              <a:buChar char="-"/>
            </a:pPr>
            <a:r>
              <a:rPr lang="fr-FR" sz="2800" dirty="0" smtClean="0">
                <a:solidFill>
                  <a:srgbClr val="FF0000"/>
                </a:solidFill>
              </a:rPr>
              <a:t>Le Débat avec des enfants doit se travailler et s’apprendre  </a:t>
            </a:r>
          </a:p>
          <a:p>
            <a:pPr>
              <a:buFontTx/>
              <a:buChar char="-"/>
            </a:pPr>
            <a:r>
              <a:rPr lang="fr-FR" sz="2800" dirty="0" smtClean="0"/>
              <a:t>Le débat en classe, c’est </a:t>
            </a:r>
            <a:r>
              <a:rPr lang="fr-FR" sz="2800" dirty="0" smtClean="0">
                <a:solidFill>
                  <a:srgbClr val="FF0000"/>
                </a:solidFill>
              </a:rPr>
              <a:t>Penser-parler dans un espace commun, comprendre le monde dans les interactions langagières de classe</a:t>
            </a:r>
            <a:r>
              <a:rPr lang="fr-FR" sz="2800" dirty="0" smtClean="0"/>
              <a:t>.</a:t>
            </a:r>
          </a:p>
          <a:p>
            <a:pPr>
              <a:buFontTx/>
              <a:buChar char="-"/>
            </a:pPr>
            <a:r>
              <a:rPr lang="fr-FR" sz="2800" dirty="0" smtClean="0">
                <a:solidFill>
                  <a:srgbClr val="FF0000"/>
                </a:solidFill>
              </a:rPr>
              <a:t>Un Recours nécessaire au texte intermédiaire réflexif </a:t>
            </a:r>
            <a:r>
              <a:rPr lang="fr-FR" sz="2800" dirty="0" smtClean="0"/>
              <a:t>pour organiser et structurer la pensée</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u="sng" dirty="0" smtClean="0">
                <a:solidFill>
                  <a:srgbClr val="FFFF00"/>
                </a:solidFill>
              </a:rPr>
              <a:t>Organisation type pour un débat en classe</a:t>
            </a:r>
            <a:r>
              <a:rPr lang="fr-FR" sz="2800" b="1" dirty="0" smtClean="0">
                <a:solidFill>
                  <a:srgbClr val="FFFF00"/>
                </a:solidFill>
              </a:rPr>
              <a:t>:</a:t>
            </a:r>
            <a:endParaRPr lang="fr-FR" sz="2800" b="1" dirty="0">
              <a:solidFill>
                <a:srgbClr val="FFFF00"/>
              </a:solidFill>
            </a:endParaRPr>
          </a:p>
        </p:txBody>
      </p:sp>
      <p:sp>
        <p:nvSpPr>
          <p:cNvPr id="3" name="Espace réservé du contenu 2"/>
          <p:cNvSpPr>
            <a:spLocks noGrp="1"/>
          </p:cNvSpPr>
          <p:nvPr>
            <p:ph idx="1"/>
          </p:nvPr>
        </p:nvSpPr>
        <p:spPr>
          <a:xfrm>
            <a:off x="685801" y="1841679"/>
            <a:ext cx="10686244" cy="4481848"/>
          </a:xfrm>
        </p:spPr>
        <p:txBody>
          <a:bodyPr>
            <a:normAutofit/>
          </a:bodyPr>
          <a:lstStyle/>
          <a:p>
            <a:r>
              <a:rPr lang="fr-FR" sz="2800" u="sng" dirty="0" smtClean="0">
                <a:solidFill>
                  <a:srgbClr val="FF0000"/>
                </a:solidFill>
              </a:rPr>
              <a:t>Séance 1 </a:t>
            </a:r>
            <a:r>
              <a:rPr lang="fr-FR" sz="2800" dirty="0" smtClean="0"/>
              <a:t>: formulation explicite de la question provenant de lectures ou d’échanges oraux</a:t>
            </a:r>
          </a:p>
          <a:p>
            <a:r>
              <a:rPr lang="fr-FR" sz="2800" u="sng" dirty="0" smtClean="0">
                <a:solidFill>
                  <a:srgbClr val="FF0000"/>
                </a:solidFill>
              </a:rPr>
              <a:t>Séance 2</a:t>
            </a:r>
            <a:r>
              <a:rPr lang="fr-FR" sz="2800" dirty="0" smtClean="0">
                <a:solidFill>
                  <a:srgbClr val="FF0000"/>
                </a:solidFill>
              </a:rPr>
              <a:t> </a:t>
            </a:r>
            <a:r>
              <a:rPr lang="fr-FR" sz="2800" dirty="0" smtClean="0"/>
              <a:t>: (écrit) –  Les élèves rédigent sur leur cahier d’écrits quotidiens (hors temps scolaire) leurs opinions sur la question</a:t>
            </a:r>
          </a:p>
          <a:p>
            <a:r>
              <a:rPr lang="fr-FR" sz="2800" u="sng" dirty="0" smtClean="0">
                <a:solidFill>
                  <a:srgbClr val="FF0000"/>
                </a:solidFill>
              </a:rPr>
              <a:t>Séance 3</a:t>
            </a:r>
            <a:r>
              <a:rPr lang="fr-FR" sz="2800" dirty="0" smtClean="0"/>
              <a:t> : débat oral – chacun présente son opinion. Chacun est invité  à réagir</a:t>
            </a:r>
          </a:p>
          <a:p>
            <a:r>
              <a:rPr lang="fr-FR" sz="2800" u="sng" dirty="0" smtClean="0">
                <a:solidFill>
                  <a:srgbClr val="FF0000"/>
                </a:solidFill>
              </a:rPr>
              <a:t>Séance 4</a:t>
            </a:r>
            <a:r>
              <a:rPr lang="fr-FR" sz="2800" dirty="0" smtClean="0"/>
              <a:t> : (écrit) - Nouveau positionnement – Les élèves doivent préciser s’ils ont tenu compte des échanges lors du débat.</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0" indent="0"/>
            <a:r>
              <a:rPr lang="fr-FR" sz="2800" dirty="0" smtClean="0">
                <a:solidFill>
                  <a:srgbClr val="FFFF00"/>
                </a:solidFill>
              </a:rPr>
              <a:t/>
            </a:r>
            <a:br>
              <a:rPr lang="fr-FR" sz="2800" dirty="0" smtClean="0">
                <a:solidFill>
                  <a:srgbClr val="FFFF00"/>
                </a:solidFill>
              </a:rPr>
            </a:br>
            <a:r>
              <a:rPr lang="fr-FR" sz="2800" dirty="0" smtClean="0">
                <a:solidFill>
                  <a:srgbClr val="FFFF00"/>
                </a:solidFill>
              </a:rPr>
              <a:t/>
            </a:r>
            <a:br>
              <a:rPr lang="fr-FR" sz="2800" dirty="0" smtClean="0">
                <a:solidFill>
                  <a:srgbClr val="FFFF00"/>
                </a:solidFill>
              </a:rPr>
            </a:br>
            <a:r>
              <a:rPr lang="fr-FR" sz="2800" dirty="0" smtClean="0">
                <a:solidFill>
                  <a:srgbClr val="FFFF00"/>
                </a:solidFill>
              </a:rPr>
              <a:t>4/ </a:t>
            </a:r>
            <a:r>
              <a:rPr lang="fr-FR" sz="2800" b="1" u="sng" dirty="0" smtClean="0">
                <a:solidFill>
                  <a:srgbClr val="FFFF00"/>
                </a:solidFill>
              </a:rPr>
              <a:t>Développer les compétences langagières</a:t>
            </a:r>
            <a:br>
              <a:rPr lang="fr-FR" sz="2800" b="1" u="sng" dirty="0" smtClean="0">
                <a:solidFill>
                  <a:srgbClr val="FFFF00"/>
                </a:solidFill>
              </a:rPr>
            </a:br>
            <a:r>
              <a:rPr lang="fr-FR" sz="2800" b="1" u="sng" dirty="0" smtClean="0">
                <a:solidFill>
                  <a:srgbClr val="FFFF00"/>
                </a:solidFill>
              </a:rPr>
              <a:t/>
            </a:r>
            <a:br>
              <a:rPr lang="fr-FR" sz="2800" b="1" u="sng" dirty="0" smtClean="0">
                <a:solidFill>
                  <a:srgbClr val="FFFF00"/>
                </a:solidFill>
              </a:rPr>
            </a:br>
            <a:r>
              <a:rPr lang="fr-FR" sz="2800" dirty="0" smtClean="0">
                <a:solidFill>
                  <a:srgbClr val="FFFF00"/>
                </a:solidFill>
              </a:rPr>
              <a:t>a/ S. BOIMARE – La lecture des textes fondateurs</a:t>
            </a:r>
            <a:br>
              <a:rPr lang="fr-FR" sz="2800" dirty="0" smtClean="0">
                <a:solidFill>
                  <a:srgbClr val="FFFF00"/>
                </a:solidFill>
              </a:rPr>
            </a:br>
            <a:r>
              <a:rPr lang="fr-FR" sz="2800" dirty="0" smtClean="0">
                <a:solidFill>
                  <a:srgbClr val="FFFF00"/>
                </a:solidFill>
              </a:rPr>
              <a:t/>
            </a:r>
            <a:br>
              <a:rPr lang="fr-FR" sz="2800" dirty="0" smtClean="0">
                <a:solidFill>
                  <a:srgbClr val="FFFF00"/>
                </a:solidFill>
              </a:rPr>
            </a:br>
            <a:endParaRPr lang="fr-FR" sz="2800" dirty="0"/>
          </a:p>
        </p:txBody>
      </p:sp>
      <p:sp>
        <p:nvSpPr>
          <p:cNvPr id="3" name="Espace réservé du contenu 2"/>
          <p:cNvSpPr>
            <a:spLocks noGrp="1"/>
          </p:cNvSpPr>
          <p:nvPr>
            <p:ph idx="1"/>
          </p:nvPr>
        </p:nvSpPr>
        <p:spPr>
          <a:xfrm>
            <a:off x="685801" y="2142067"/>
            <a:ext cx="10956700" cy="4258733"/>
          </a:xfrm>
        </p:spPr>
        <p:txBody>
          <a:bodyPr>
            <a:normAutofit fontScale="25000" lnSpcReduction="20000"/>
          </a:bodyPr>
          <a:lstStyle/>
          <a:p>
            <a:endParaRPr lang="fr-FR" sz="3400" b="1" dirty="0" smtClean="0"/>
          </a:p>
          <a:p>
            <a:endParaRPr lang="fr-FR" sz="3400" b="1" dirty="0"/>
          </a:p>
          <a:p>
            <a:endParaRPr lang="fr-FR" sz="3400" b="1" dirty="0" smtClean="0"/>
          </a:p>
          <a:p>
            <a:pPr algn="just"/>
            <a:r>
              <a:rPr lang="fr-FR" sz="10400" dirty="0" smtClean="0"/>
              <a:t>Psychopédagogue, auteur </a:t>
            </a:r>
            <a:r>
              <a:rPr lang="fr-FR" sz="10400" dirty="0"/>
              <a:t>de </a:t>
            </a:r>
            <a:r>
              <a:rPr lang="fr-FR" sz="10400" i="1" u="sng" dirty="0"/>
              <a:t>L’enfant et la peur d’apprendre</a:t>
            </a:r>
            <a:r>
              <a:rPr lang="fr-FR" sz="10400" u="sng" dirty="0"/>
              <a:t> </a:t>
            </a:r>
            <a:r>
              <a:rPr lang="fr-FR" sz="10400" dirty="0"/>
              <a:t>et de </a:t>
            </a:r>
            <a:r>
              <a:rPr lang="fr-FR" sz="10400" i="1" u="sng" dirty="0"/>
              <a:t>Ces enfants empêchés de penser</a:t>
            </a:r>
            <a:r>
              <a:rPr lang="fr-FR" sz="10400" i="1" dirty="0"/>
              <a:t>.</a:t>
            </a:r>
            <a:r>
              <a:rPr lang="fr-FR" sz="10400" dirty="0"/>
              <a:t> </a:t>
            </a:r>
            <a:r>
              <a:rPr lang="fr-FR" sz="10400" dirty="0" smtClean="0"/>
              <a:t>Il </a:t>
            </a:r>
            <a:r>
              <a:rPr lang="fr-FR" sz="10400" dirty="0"/>
              <a:t>propose une démarche pour lutter contre l’échec scolaire.</a:t>
            </a:r>
          </a:p>
          <a:p>
            <a:pPr algn="just"/>
            <a:r>
              <a:rPr lang="fr-FR" sz="10400" dirty="0"/>
              <a:t>Selon lui, 15% des enfants qui n’arrivent pas à accéder à la maîtrise des compétences fondamentales relèvent de l’empêchement de penser. Ces </a:t>
            </a:r>
            <a:r>
              <a:rPr lang="fr-FR" sz="10400" u="sng" dirty="0">
                <a:solidFill>
                  <a:srgbClr val="FFFF00"/>
                </a:solidFill>
              </a:rPr>
              <a:t>enfants intelligents inventent des moyens pour figer leur processus de pensée </a:t>
            </a:r>
            <a:r>
              <a:rPr lang="fr-FR" sz="10400" dirty="0"/>
              <a:t>afin d’échapper aux inquiétudes et aux frustrations que provoque chez eux l’apprentissage.</a:t>
            </a:r>
          </a:p>
          <a:p>
            <a:pPr algn="just"/>
            <a:r>
              <a:rPr lang="fr-FR" sz="10400" dirty="0"/>
              <a:t>Serge </a:t>
            </a:r>
            <a:r>
              <a:rPr lang="fr-FR" sz="10400" dirty="0" err="1"/>
              <a:t>Boimare</a:t>
            </a:r>
            <a:r>
              <a:rPr lang="fr-FR" sz="10400" dirty="0"/>
              <a:t> propose de </a:t>
            </a:r>
            <a:r>
              <a:rPr lang="fr-FR" sz="10400" u="sng" dirty="0">
                <a:solidFill>
                  <a:srgbClr val="FFFF00"/>
                </a:solidFill>
              </a:rPr>
              <a:t>se servir de la culture et du langage pour répondre au défi de l’empêchement de penser</a:t>
            </a:r>
            <a:r>
              <a:rPr lang="fr-FR" sz="10400" dirty="0"/>
              <a:t> </a:t>
            </a:r>
            <a:r>
              <a:rPr lang="fr-FR" sz="10400" dirty="0" smtClean="0"/>
              <a:t>: le </a:t>
            </a:r>
            <a:r>
              <a:rPr lang="fr-FR" sz="10400" dirty="0"/>
              <a:t>nourrissage culturel via </a:t>
            </a:r>
            <a:r>
              <a:rPr lang="fr-FR" sz="10400" b="1" u="sng" dirty="0">
                <a:solidFill>
                  <a:srgbClr val="FFFF00"/>
                </a:solidFill>
              </a:rPr>
              <a:t>la lecture quotidienne de textes fondamentaux</a:t>
            </a:r>
            <a:r>
              <a:rPr lang="fr-FR" sz="10400" dirty="0"/>
              <a:t> (contes traditionnels, mythologie, romans d’aventure</a:t>
            </a:r>
            <a:r>
              <a:rPr lang="fr-FR" sz="10400" dirty="0" smtClean="0"/>
              <a:t>…) et </a:t>
            </a:r>
            <a:r>
              <a:rPr lang="fr-FR" sz="10400" dirty="0"/>
              <a:t>l’entrainement quotidien à débattre.</a:t>
            </a:r>
          </a:p>
          <a:p>
            <a:endParaRPr lang="fr-FR" sz="3400" dirty="0" smtClean="0">
              <a:solidFill>
                <a:srgbClr val="FFFF00"/>
              </a:solidFill>
              <a:sym typeface="Wingdings" panose="05000000000000000000" pitchFamily="2" charset="2"/>
            </a:endParaRPr>
          </a:p>
          <a:p>
            <a:endParaRPr lang="fr-FR" sz="7200" dirty="0" smtClean="0">
              <a:solidFill>
                <a:srgbClr val="FFFF00"/>
              </a:solidFill>
              <a:sym typeface="Wingdings" panose="05000000000000000000" pitchFamily="2" charset="2"/>
            </a:endParaRPr>
          </a:p>
          <a:p>
            <a:r>
              <a:rPr lang="fr-FR" dirty="0" smtClean="0">
                <a:solidFill>
                  <a:srgbClr val="FFFF00"/>
                </a:solidFill>
              </a:rPr>
              <a:t/>
            </a:r>
            <a:br>
              <a:rPr lang="fr-FR" dirty="0" smtClean="0">
                <a:solidFill>
                  <a:srgbClr val="FFFF00"/>
                </a:solidFill>
              </a:rPr>
            </a:br>
            <a:endParaRPr lang="fr-FR" dirty="0"/>
          </a:p>
        </p:txBody>
      </p:sp>
    </p:spTree>
    <p:extLst>
      <p:ext uri="{BB962C8B-B14F-4D97-AF65-F5344CB8AC3E}">
        <p14:creationId xmlns:p14="http://schemas.microsoft.com/office/powerpoint/2010/main" val="2266649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1"/>
            <a:ext cx="10131425" cy="858592"/>
          </a:xfrm>
        </p:spPr>
        <p:txBody>
          <a:bodyPr/>
          <a:lstStyle/>
          <a:p>
            <a:r>
              <a:rPr lang="fr-FR" b="1" u="sng" dirty="0" smtClean="0">
                <a:solidFill>
                  <a:srgbClr val="FFFF00"/>
                </a:solidFill>
              </a:rPr>
              <a:t>PRÉCONISATIONS</a:t>
            </a:r>
            <a:endParaRPr lang="fr-FR" b="1" u="sng" dirty="0">
              <a:solidFill>
                <a:srgbClr val="FFFF00"/>
              </a:solidFill>
            </a:endParaRPr>
          </a:p>
        </p:txBody>
      </p:sp>
      <p:sp>
        <p:nvSpPr>
          <p:cNvPr id="3" name="Espace réservé du contenu 2"/>
          <p:cNvSpPr>
            <a:spLocks noGrp="1"/>
          </p:cNvSpPr>
          <p:nvPr>
            <p:ph idx="1"/>
          </p:nvPr>
        </p:nvSpPr>
        <p:spPr>
          <a:xfrm>
            <a:off x="660043" y="1622738"/>
            <a:ext cx="11188520" cy="4868214"/>
          </a:xfrm>
        </p:spPr>
        <p:txBody>
          <a:bodyPr/>
          <a:lstStyle/>
          <a:p>
            <a:pPr>
              <a:buFont typeface="Wingdings" panose="05000000000000000000" pitchFamily="2" charset="2"/>
              <a:buChar char="Ø"/>
            </a:pPr>
            <a:r>
              <a:rPr lang="fr-FR" sz="2800" b="1" u="sng" dirty="0"/>
              <a:t>20 minutes de travail journalier sur:</a:t>
            </a:r>
          </a:p>
          <a:p>
            <a:pPr marL="0" indent="0">
              <a:buNone/>
            </a:pPr>
            <a:r>
              <a:rPr lang="fr-FR" sz="2800" dirty="0">
                <a:solidFill>
                  <a:srgbClr val="FFFF00"/>
                </a:solidFill>
              </a:rPr>
              <a:t>-</a:t>
            </a:r>
            <a:r>
              <a:rPr lang="fr-FR" sz="2800" b="1" u="sng" dirty="0"/>
              <a:t>des situations de communication </a:t>
            </a:r>
            <a:r>
              <a:rPr lang="fr-FR" sz="2800" dirty="0">
                <a:solidFill>
                  <a:srgbClr val="FFFF00"/>
                </a:solidFill>
              </a:rPr>
              <a:t>(avec structures et le lexique des actes de langage correspondants :jeux de rôle, simulations globales, saynètes, jeux de langue, images, images séquentielles, albums, vidéos…)</a:t>
            </a:r>
          </a:p>
          <a:p>
            <a:pPr marL="0" indent="0">
              <a:buNone/>
            </a:pPr>
            <a:endParaRPr lang="fr-FR" sz="1200" dirty="0">
              <a:solidFill>
                <a:srgbClr val="FFFF00"/>
              </a:solidFill>
            </a:endParaRPr>
          </a:p>
          <a:p>
            <a:pPr marL="0" indent="0">
              <a:buNone/>
            </a:pPr>
            <a:r>
              <a:rPr lang="fr-FR" sz="2800" dirty="0">
                <a:solidFill>
                  <a:srgbClr val="FFFF00"/>
                </a:solidFill>
              </a:rPr>
              <a:t>- </a:t>
            </a:r>
            <a:r>
              <a:rPr lang="fr-FR" sz="2800" b="1" u="sng" dirty="0"/>
              <a:t>la phonétique, la lecture à voix haute, des exercices structuraux et vocabulaire à l’oral</a:t>
            </a:r>
          </a:p>
          <a:p>
            <a:pPr>
              <a:buFontTx/>
              <a:buChar char="-"/>
            </a:pPr>
            <a:endParaRPr lang="fr-FR" sz="1200" dirty="0">
              <a:solidFill>
                <a:srgbClr val="FFFF00"/>
              </a:solidFill>
            </a:endParaRPr>
          </a:p>
          <a:p>
            <a:pPr marL="0" indent="0">
              <a:buNone/>
            </a:pPr>
            <a:r>
              <a:rPr lang="fr-FR" sz="2400" dirty="0">
                <a:solidFill>
                  <a:srgbClr val="FFFF00"/>
                </a:solidFill>
              </a:rPr>
              <a:t>- </a:t>
            </a:r>
            <a:r>
              <a:rPr lang="fr-FR" sz="2800" b="1" u="sng" dirty="0" smtClean="0"/>
              <a:t>la </a:t>
            </a:r>
            <a:r>
              <a:rPr lang="fr-FR" sz="2800" b="1" u="sng" dirty="0"/>
              <a:t>systématisation à l’écrit des activités orales </a:t>
            </a:r>
            <a:r>
              <a:rPr lang="fr-FR" sz="2800" dirty="0">
                <a:solidFill>
                  <a:srgbClr val="FFFF00"/>
                </a:solidFill>
              </a:rPr>
              <a:t>précédentes, et aide à la correction en individualisé du travail des autres élèves.</a:t>
            </a:r>
          </a:p>
          <a:p>
            <a:endParaRPr lang="fr-FR" dirty="0"/>
          </a:p>
        </p:txBody>
      </p:sp>
    </p:spTree>
    <p:extLst>
      <p:ext uri="{BB962C8B-B14F-4D97-AF65-F5344CB8AC3E}">
        <p14:creationId xmlns:p14="http://schemas.microsoft.com/office/powerpoint/2010/main" val="4101724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360609"/>
            <a:ext cx="10131425" cy="1146220"/>
          </a:xfrm>
        </p:spPr>
        <p:txBody>
          <a:bodyPr/>
          <a:lstStyle/>
          <a:p>
            <a:r>
              <a:rPr lang="fr-FR" b="1" u="sng" dirty="0" smtClean="0">
                <a:solidFill>
                  <a:srgbClr val="FFFF00"/>
                </a:solidFill>
              </a:rPr>
              <a:t>Pourquoi des textes fondateurs?</a:t>
            </a:r>
            <a:endParaRPr lang="fr-FR" b="1" u="sng" dirty="0">
              <a:solidFill>
                <a:srgbClr val="FFFF00"/>
              </a:solidFill>
            </a:endParaRPr>
          </a:p>
        </p:txBody>
      </p:sp>
      <p:sp>
        <p:nvSpPr>
          <p:cNvPr id="3" name="Espace réservé du contenu 2"/>
          <p:cNvSpPr>
            <a:spLocks noGrp="1"/>
          </p:cNvSpPr>
          <p:nvPr>
            <p:ph idx="1"/>
          </p:nvPr>
        </p:nvSpPr>
        <p:spPr>
          <a:xfrm>
            <a:off x="437882" y="1481070"/>
            <a:ext cx="11590986" cy="4997003"/>
          </a:xfrm>
        </p:spPr>
        <p:txBody>
          <a:bodyPr>
            <a:noAutofit/>
          </a:bodyPr>
          <a:lstStyle/>
          <a:p>
            <a:pPr marL="0" indent="0">
              <a:buNone/>
            </a:pPr>
            <a:r>
              <a:rPr lang="fr-FR" sz="3200" dirty="0"/>
              <a:t>Pour Serge BOIMARE, le texte-support doit  avoir </a:t>
            </a:r>
            <a:r>
              <a:rPr lang="fr-FR" sz="3200" b="1" u="sng" dirty="0">
                <a:solidFill>
                  <a:srgbClr val="FFFF00"/>
                </a:solidFill>
              </a:rPr>
              <a:t>4 caractéristiques</a:t>
            </a:r>
            <a:r>
              <a:rPr lang="fr-FR" sz="3200" dirty="0"/>
              <a:t> </a:t>
            </a:r>
            <a:r>
              <a:rPr lang="fr-FR" sz="3200" dirty="0" smtClean="0"/>
              <a:t>:</a:t>
            </a:r>
          </a:p>
          <a:p>
            <a:pPr marL="0" indent="0">
              <a:buNone/>
            </a:pPr>
            <a:r>
              <a:rPr lang="fr-FR" sz="3200" dirty="0"/>
              <a:t/>
            </a:r>
            <a:br>
              <a:rPr lang="fr-FR" sz="3200" dirty="0"/>
            </a:br>
            <a:r>
              <a:rPr lang="fr-FR" sz="3200" dirty="0"/>
              <a:t>– une </a:t>
            </a:r>
            <a:r>
              <a:rPr lang="fr-FR" sz="3200" u="sng" dirty="0">
                <a:solidFill>
                  <a:srgbClr val="FFFF00"/>
                </a:solidFill>
              </a:rPr>
              <a:t>distance  avec le quotidien</a:t>
            </a:r>
            <a:r>
              <a:rPr lang="fr-FR" sz="3200" dirty="0"/>
              <a:t>, un temps et un espace plus lointain,</a:t>
            </a:r>
            <a:br>
              <a:rPr lang="fr-FR" sz="3200" dirty="0"/>
            </a:br>
            <a:r>
              <a:rPr lang="fr-FR" sz="3200" dirty="0"/>
              <a:t>– une proximité de vocabulaire,</a:t>
            </a:r>
            <a:br>
              <a:rPr lang="fr-FR" sz="3200" dirty="0"/>
            </a:br>
            <a:r>
              <a:rPr lang="fr-FR" sz="3200" dirty="0"/>
              <a:t>– un </a:t>
            </a:r>
            <a:r>
              <a:rPr lang="fr-FR" sz="3200" u="sng" dirty="0">
                <a:solidFill>
                  <a:srgbClr val="FFFF00"/>
                </a:solidFill>
              </a:rPr>
              <a:t>point d’identification </a:t>
            </a:r>
            <a:r>
              <a:rPr lang="fr-FR" sz="3200" dirty="0"/>
              <a:t>tout en étant à distance avec la vie actuelle,</a:t>
            </a:r>
            <a:br>
              <a:rPr lang="fr-FR" sz="3200" dirty="0"/>
            </a:br>
            <a:r>
              <a:rPr lang="fr-FR" sz="3200" dirty="0"/>
              <a:t>– un </a:t>
            </a:r>
            <a:r>
              <a:rPr lang="fr-FR" sz="3200" u="sng" dirty="0">
                <a:solidFill>
                  <a:srgbClr val="FFFF00"/>
                </a:solidFill>
              </a:rPr>
              <a:t>fil dans l’histoire qui permet de l’universaliser</a:t>
            </a:r>
            <a:r>
              <a:rPr lang="fr-FR" sz="3200" dirty="0"/>
              <a:t>, une métaphore qui renverra à des notions universelles</a:t>
            </a:r>
            <a:r>
              <a:rPr lang="fr-FR" sz="2800" dirty="0"/>
              <a:t>.</a:t>
            </a:r>
          </a:p>
        </p:txBody>
      </p:sp>
    </p:spTree>
    <p:extLst>
      <p:ext uri="{BB962C8B-B14F-4D97-AF65-F5344CB8AC3E}">
        <p14:creationId xmlns:p14="http://schemas.microsoft.com/office/powerpoint/2010/main" val="28428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solidFill>
                  <a:srgbClr val="FFFF00"/>
                </a:solidFill>
              </a:rPr>
              <a:t>Pourquoi l’entrainement à débattre ?</a:t>
            </a:r>
            <a:br>
              <a:rPr lang="fr-FR" b="1" u="sng" dirty="0">
                <a:solidFill>
                  <a:srgbClr val="FFFF00"/>
                </a:solidFill>
              </a:rPr>
            </a:br>
            <a:endParaRPr lang="fr-FR" b="1" u="sng" dirty="0">
              <a:solidFill>
                <a:srgbClr val="FFFF00"/>
              </a:solidFill>
            </a:endParaRPr>
          </a:p>
        </p:txBody>
      </p:sp>
      <p:sp>
        <p:nvSpPr>
          <p:cNvPr id="3" name="Espace réservé du contenu 2"/>
          <p:cNvSpPr>
            <a:spLocks noGrp="1"/>
          </p:cNvSpPr>
          <p:nvPr>
            <p:ph idx="1"/>
          </p:nvPr>
        </p:nvSpPr>
        <p:spPr>
          <a:xfrm>
            <a:off x="685801" y="1468193"/>
            <a:ext cx="10905185" cy="4829576"/>
          </a:xfrm>
        </p:spPr>
        <p:txBody>
          <a:bodyPr>
            <a:normAutofit fontScale="77500" lnSpcReduction="20000"/>
          </a:bodyPr>
          <a:lstStyle/>
          <a:p>
            <a:endParaRPr lang="fr-FR" sz="3400" dirty="0" smtClean="0"/>
          </a:p>
          <a:p>
            <a:r>
              <a:rPr lang="fr-FR" sz="3400" dirty="0" smtClean="0"/>
              <a:t>En </a:t>
            </a:r>
            <a:r>
              <a:rPr lang="fr-FR" sz="3400" dirty="0"/>
              <a:t>confrontant sa compréhension à celle des autres dans l’échange et dans l’écoute</a:t>
            </a:r>
          </a:p>
          <a:p>
            <a:r>
              <a:rPr lang="fr-FR" sz="3400" dirty="0"/>
              <a:t>Entrainer à la démarche réflexive</a:t>
            </a:r>
            <a:endParaRPr lang="fr-FR" sz="3400" b="1" dirty="0"/>
          </a:p>
          <a:p>
            <a:r>
              <a:rPr lang="fr-FR" sz="3400" dirty="0"/>
              <a:t>En obligeant à mettre des mots sur ces représentations</a:t>
            </a:r>
          </a:p>
          <a:p>
            <a:r>
              <a:rPr lang="fr-FR" sz="3400" dirty="0"/>
              <a:t>En contraignant à argumenter et à donner des exemples pour faire valoir son point de vue</a:t>
            </a:r>
          </a:p>
          <a:p>
            <a:r>
              <a:rPr lang="fr-FR" sz="3400" dirty="0"/>
              <a:t>Permettre de relier son histoire à celle des autres</a:t>
            </a:r>
            <a:endParaRPr lang="fr-FR" sz="3400" b="1" dirty="0"/>
          </a:p>
          <a:p>
            <a:r>
              <a:rPr lang="fr-FR" sz="3400" dirty="0"/>
              <a:t>En donnant le moyen de se dégager du personnel pour aller vers l’universel</a:t>
            </a:r>
          </a:p>
          <a:p>
            <a:r>
              <a:rPr lang="fr-FR" sz="3400" dirty="0"/>
              <a:t>En encourageant la construction d’une réflexion </a:t>
            </a:r>
            <a:r>
              <a:rPr lang="fr-FR" sz="3400" dirty="0" smtClean="0"/>
              <a:t>collective</a:t>
            </a:r>
            <a:endParaRPr lang="fr-FR" dirty="0"/>
          </a:p>
          <a:p>
            <a:endParaRPr lang="fr-FR" dirty="0"/>
          </a:p>
        </p:txBody>
      </p:sp>
    </p:spTree>
    <p:extLst>
      <p:ext uri="{BB962C8B-B14F-4D97-AF65-F5344CB8AC3E}">
        <p14:creationId xmlns:p14="http://schemas.microsoft.com/office/powerpoint/2010/main" val="279997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0"/>
            <a:ext cx="10131425" cy="678287"/>
          </a:xfrm>
        </p:spPr>
        <p:txBody>
          <a:bodyPr>
            <a:normAutofit/>
          </a:bodyPr>
          <a:lstStyle/>
          <a:p>
            <a:r>
              <a:rPr lang="fr-FR" b="1" u="sng" dirty="0" smtClean="0">
                <a:solidFill>
                  <a:srgbClr val="FFFF00"/>
                </a:solidFill>
              </a:rPr>
              <a:t>Débattre c’est:</a:t>
            </a:r>
            <a:endParaRPr lang="fr-FR" b="1" u="sng" dirty="0">
              <a:solidFill>
                <a:srgbClr val="FFFF00"/>
              </a:solidFill>
            </a:endParaRPr>
          </a:p>
        </p:txBody>
      </p:sp>
      <p:sp>
        <p:nvSpPr>
          <p:cNvPr id="3" name="Espace réservé du contenu 2"/>
          <p:cNvSpPr>
            <a:spLocks noGrp="1"/>
          </p:cNvSpPr>
          <p:nvPr>
            <p:ph idx="1"/>
          </p:nvPr>
        </p:nvSpPr>
        <p:spPr>
          <a:xfrm>
            <a:off x="685801" y="940158"/>
            <a:ext cx="10131425" cy="5370489"/>
          </a:xfrm>
        </p:spPr>
        <p:txBody>
          <a:bodyPr>
            <a:normAutofit/>
          </a:bodyPr>
          <a:lstStyle/>
          <a:p>
            <a:pPr marL="0" indent="0">
              <a:buNone/>
            </a:pPr>
            <a:r>
              <a:rPr lang="fr-FR" sz="3200" b="1" dirty="0"/>
              <a:t>Ouvrir de nouvelles portes vers le </a:t>
            </a:r>
            <a:r>
              <a:rPr lang="fr-FR" sz="3200" b="1" dirty="0" smtClean="0"/>
              <a:t>savoir:</a:t>
            </a:r>
            <a:endParaRPr lang="fr-FR" sz="3200" dirty="0"/>
          </a:p>
          <a:p>
            <a:r>
              <a:rPr lang="fr-FR" sz="3200" dirty="0">
                <a:solidFill>
                  <a:srgbClr val="FFFF00"/>
                </a:solidFill>
              </a:rPr>
              <a:t>En le reliant aux questions fondamentales</a:t>
            </a:r>
          </a:p>
          <a:p>
            <a:r>
              <a:rPr lang="fr-FR" sz="3200" dirty="0">
                <a:solidFill>
                  <a:srgbClr val="FFFF00"/>
                </a:solidFill>
              </a:rPr>
              <a:t>En faisant du savoir une préoccupation du groupe</a:t>
            </a:r>
          </a:p>
          <a:p>
            <a:r>
              <a:rPr lang="fr-FR" sz="3200" dirty="0">
                <a:solidFill>
                  <a:srgbClr val="FFFF00"/>
                </a:solidFill>
              </a:rPr>
              <a:t>En favorisant le passage à l’abstraction</a:t>
            </a:r>
          </a:p>
          <a:p>
            <a:pPr marL="0" indent="0">
              <a:buNone/>
            </a:pPr>
            <a:endParaRPr lang="fr-FR" sz="3200" dirty="0">
              <a:solidFill>
                <a:srgbClr val="FFFF00"/>
              </a:solidFill>
            </a:endParaRPr>
          </a:p>
        </p:txBody>
      </p:sp>
    </p:spTree>
    <p:extLst>
      <p:ext uri="{BB962C8B-B14F-4D97-AF65-F5344CB8AC3E}">
        <p14:creationId xmlns:p14="http://schemas.microsoft.com/office/powerpoint/2010/main" val="377926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FF00"/>
                </a:solidFill>
              </a:rPr>
              <a:t>b/ </a:t>
            </a:r>
            <a:r>
              <a:rPr lang="fr-FR" b="1" u="sng" dirty="0">
                <a:solidFill>
                  <a:srgbClr val="FFFF00"/>
                </a:solidFill>
              </a:rPr>
              <a:t>Structuration </a:t>
            </a:r>
            <a:r>
              <a:rPr lang="fr-FR" b="1" u="sng" dirty="0" smtClean="0">
                <a:solidFill>
                  <a:srgbClr val="FFFF00"/>
                </a:solidFill>
              </a:rPr>
              <a:t>vocabulaire, Micheline CELLIER</a:t>
            </a:r>
            <a:r>
              <a:rPr lang="fr-FR" b="1" u="sng" dirty="0">
                <a:solidFill>
                  <a:srgbClr val="FFFF00"/>
                </a:solidFill>
              </a:rPr>
              <a:t/>
            </a:r>
            <a:br>
              <a:rPr lang="fr-FR" b="1" u="sng" dirty="0">
                <a:solidFill>
                  <a:srgbClr val="FFFF00"/>
                </a:solidFill>
              </a:rPr>
            </a:br>
            <a:r>
              <a:rPr lang="fr-FR" b="1" u="sng" dirty="0">
                <a:solidFill>
                  <a:srgbClr val="FFFF00"/>
                </a:solidFill>
              </a:rPr>
              <a:t/>
            </a:r>
            <a:br>
              <a:rPr lang="fr-FR" b="1" u="sng" dirty="0">
                <a:solidFill>
                  <a:srgbClr val="FFFF00"/>
                </a:solidFill>
              </a:rPr>
            </a:br>
            <a:endParaRPr lang="fr-FR" b="1" u="sng" dirty="0">
              <a:solidFill>
                <a:srgbClr val="FFFF00"/>
              </a:solidFill>
            </a:endParaRPr>
          </a:p>
        </p:txBody>
      </p:sp>
      <p:sp>
        <p:nvSpPr>
          <p:cNvPr id="3" name="Espace réservé du contenu 2"/>
          <p:cNvSpPr>
            <a:spLocks noGrp="1"/>
          </p:cNvSpPr>
          <p:nvPr>
            <p:ph idx="1"/>
          </p:nvPr>
        </p:nvSpPr>
        <p:spPr>
          <a:xfrm>
            <a:off x="685801" y="1223493"/>
            <a:ext cx="10866548" cy="5138670"/>
          </a:xfrm>
        </p:spPr>
        <p:txBody>
          <a:bodyPr>
            <a:normAutofit/>
          </a:bodyPr>
          <a:lstStyle/>
          <a:p>
            <a:pPr marL="0" indent="0">
              <a:buNone/>
            </a:pPr>
            <a:r>
              <a:rPr lang="fr-FR" sz="2400" b="1" u="sng" dirty="0" smtClean="0">
                <a:solidFill>
                  <a:srgbClr val="FFFF00"/>
                </a:solidFill>
              </a:rPr>
              <a:t>Apprentissage du lexique, 2 éléments  incontournables:</a:t>
            </a:r>
            <a:endParaRPr lang="fr-FR" sz="2400" b="1" u="sng" dirty="0">
              <a:solidFill>
                <a:srgbClr val="FFFF00"/>
              </a:solidFill>
            </a:endParaRPr>
          </a:p>
          <a:p>
            <a:pPr marL="457200" indent="-457200">
              <a:buFont typeface="+mj-lt"/>
              <a:buAutoNum type="arabicPeriod"/>
            </a:pPr>
            <a:r>
              <a:rPr lang="fr-FR" sz="2400" dirty="0" smtClean="0"/>
              <a:t>le </a:t>
            </a:r>
            <a:r>
              <a:rPr lang="fr-FR" sz="2400" dirty="0"/>
              <a:t>lexique est un ensemble structuré, non réductible à la seule accumulation </a:t>
            </a:r>
            <a:r>
              <a:rPr lang="fr-FR" sz="2400" dirty="0" smtClean="0"/>
              <a:t>de  mots </a:t>
            </a:r>
            <a:r>
              <a:rPr lang="fr-FR" sz="2400" dirty="0"/>
              <a:t>mais comme un réseau de termes reliés entre eux par des relations de sens (synonymie, antonymie, champ lexical…), de </a:t>
            </a:r>
            <a:r>
              <a:rPr lang="fr-FR" sz="2400" dirty="0" smtClean="0"/>
              <a:t>hiérarchie, </a:t>
            </a:r>
            <a:r>
              <a:rPr lang="fr-FR" sz="2400" dirty="0"/>
              <a:t>de forme (dérivation), d’histoire (étymologie et emprunts divers). </a:t>
            </a:r>
            <a:endParaRPr lang="fr-FR" sz="2400" dirty="0" smtClean="0"/>
          </a:p>
          <a:p>
            <a:pPr marL="0" indent="0">
              <a:buNone/>
            </a:pPr>
            <a:r>
              <a:rPr lang="fr-FR" sz="2400" dirty="0" smtClean="0">
                <a:sym typeface="Wingdings" pitchFamily="2" charset="2"/>
              </a:rPr>
              <a:t> </a:t>
            </a:r>
            <a:r>
              <a:rPr lang="fr-FR" sz="2400" u="sng" dirty="0" smtClean="0">
                <a:solidFill>
                  <a:srgbClr val="FFFF00"/>
                </a:solidFill>
              </a:rPr>
              <a:t>L’approche </a:t>
            </a:r>
            <a:r>
              <a:rPr lang="fr-FR" sz="2400" u="sng" dirty="0">
                <a:solidFill>
                  <a:srgbClr val="FFFF00"/>
                </a:solidFill>
              </a:rPr>
              <a:t>du lexique doit donc être organisée </a:t>
            </a:r>
            <a:r>
              <a:rPr lang="fr-FR" sz="2400" u="sng" dirty="0" smtClean="0">
                <a:solidFill>
                  <a:srgbClr val="FFFF00"/>
                </a:solidFill>
              </a:rPr>
              <a:t>avec des outils structurants.</a:t>
            </a:r>
          </a:p>
          <a:p>
            <a:pPr marL="0" indent="0">
              <a:buNone/>
            </a:pPr>
            <a:r>
              <a:rPr lang="fr-FR" sz="2400" dirty="0" smtClean="0"/>
              <a:t>2.   Une </a:t>
            </a:r>
            <a:r>
              <a:rPr lang="fr-FR" sz="2400" dirty="0"/>
              <a:t>simple exposition aux mots nouveaux ne suffit pas ; il faut qu’un processus puisse s’enclencher dans la mémoire à long terme </a:t>
            </a:r>
            <a:r>
              <a:rPr lang="fr-FR" sz="2400" dirty="0" smtClean="0"/>
              <a:t>, </a:t>
            </a:r>
            <a:r>
              <a:rPr lang="fr-FR" sz="2400" dirty="0"/>
              <a:t>pour que les termes soient disponibles dans le discours et fassent réellement partie du vocabulaire actif de l’élève</a:t>
            </a:r>
            <a:r>
              <a:rPr lang="fr-FR" sz="2400" dirty="0" smtClean="0"/>
              <a:t>.</a:t>
            </a:r>
          </a:p>
          <a:p>
            <a:pPr marL="0" indent="0">
              <a:buNone/>
            </a:pPr>
            <a:r>
              <a:rPr lang="fr-FR" sz="2400" dirty="0" smtClean="0">
                <a:sym typeface="Wingdings" pitchFamily="2" charset="2"/>
              </a:rPr>
              <a:t> </a:t>
            </a:r>
            <a:r>
              <a:rPr lang="fr-FR" sz="2400" dirty="0" smtClean="0"/>
              <a:t> </a:t>
            </a:r>
            <a:r>
              <a:rPr lang="fr-FR" sz="2400" b="1" u="sng" dirty="0">
                <a:solidFill>
                  <a:srgbClr val="FFFF00"/>
                </a:solidFill>
              </a:rPr>
              <a:t>Les bons outils doivent donc être récapitulatifs et évolutifs pour soutenir l’effort de mémorisation et de réactivation.  </a:t>
            </a:r>
          </a:p>
        </p:txBody>
      </p:sp>
    </p:spTree>
    <p:extLst>
      <p:ext uri="{BB962C8B-B14F-4D97-AF65-F5344CB8AC3E}">
        <p14:creationId xmlns:p14="http://schemas.microsoft.com/office/powerpoint/2010/main" val="3206817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t>QUE RETIENT-ON ? </a:t>
            </a:r>
            <a:r>
              <a:rPr lang="fr-FR" b="1" dirty="0"/>
              <a:t/>
            </a:r>
            <a:br>
              <a:rPr lang="fr-FR" b="1" dirty="0"/>
            </a:br>
            <a:endParaRPr lang="fr-FR" b="1" dirty="0"/>
          </a:p>
        </p:txBody>
      </p:sp>
      <p:sp>
        <p:nvSpPr>
          <p:cNvPr id="3" name="Espace réservé du contenu 2"/>
          <p:cNvSpPr>
            <a:spLocks noGrp="1"/>
          </p:cNvSpPr>
          <p:nvPr>
            <p:ph idx="1"/>
          </p:nvPr>
        </p:nvSpPr>
        <p:spPr/>
        <p:txBody>
          <a:bodyPr>
            <a:normAutofit lnSpcReduction="10000"/>
          </a:bodyPr>
          <a:lstStyle/>
          <a:p>
            <a:pPr>
              <a:buFont typeface="Wingdings"/>
              <a:buChar char="à"/>
            </a:pPr>
            <a:r>
              <a:rPr lang="fr-FR" sz="3200" dirty="0" smtClean="0">
                <a:solidFill>
                  <a:srgbClr val="FFFF00"/>
                </a:solidFill>
              </a:rPr>
              <a:t>On </a:t>
            </a:r>
            <a:r>
              <a:rPr lang="fr-FR" sz="3200" dirty="0">
                <a:solidFill>
                  <a:srgbClr val="FFFF00"/>
                </a:solidFill>
              </a:rPr>
              <a:t>retient  ce qui a du sens </a:t>
            </a:r>
            <a:endParaRPr lang="fr-FR" sz="3200" dirty="0" smtClean="0">
              <a:solidFill>
                <a:srgbClr val="FFFF00"/>
              </a:solidFill>
            </a:endParaRPr>
          </a:p>
          <a:p>
            <a:pPr>
              <a:buFont typeface="Wingdings"/>
              <a:buChar char="à"/>
            </a:pPr>
            <a:r>
              <a:rPr lang="fr-FR" sz="3200" dirty="0" smtClean="0">
                <a:solidFill>
                  <a:srgbClr val="FFFF00"/>
                </a:solidFill>
              </a:rPr>
              <a:t>On </a:t>
            </a:r>
            <a:r>
              <a:rPr lang="fr-FR" sz="3200" dirty="0">
                <a:solidFill>
                  <a:srgbClr val="FFFF00"/>
                </a:solidFill>
              </a:rPr>
              <a:t>retient ce que l’on répète </a:t>
            </a:r>
            <a:endParaRPr lang="fr-FR" sz="3200" dirty="0" smtClean="0">
              <a:solidFill>
                <a:srgbClr val="FFFF00"/>
              </a:solidFill>
            </a:endParaRPr>
          </a:p>
          <a:p>
            <a:pPr>
              <a:buFont typeface="Wingdings"/>
              <a:buChar char="à"/>
            </a:pPr>
            <a:r>
              <a:rPr lang="fr-FR" sz="3200" dirty="0" smtClean="0">
                <a:solidFill>
                  <a:srgbClr val="FFFF00"/>
                </a:solidFill>
                <a:sym typeface="Wingdings" pitchFamily="2" charset="2"/>
              </a:rPr>
              <a:t> </a:t>
            </a:r>
            <a:r>
              <a:rPr lang="fr-FR" sz="3200" dirty="0" smtClean="0">
                <a:solidFill>
                  <a:srgbClr val="FFFF00"/>
                </a:solidFill>
              </a:rPr>
              <a:t>On </a:t>
            </a:r>
            <a:r>
              <a:rPr lang="fr-FR" sz="3200" dirty="0">
                <a:solidFill>
                  <a:srgbClr val="FFFF00"/>
                </a:solidFill>
              </a:rPr>
              <a:t>retient une information quand </a:t>
            </a:r>
            <a:r>
              <a:rPr lang="fr-FR" sz="3200" dirty="0" smtClean="0">
                <a:solidFill>
                  <a:srgbClr val="FFFF00"/>
                </a:solidFill>
              </a:rPr>
              <a:t>on </a:t>
            </a:r>
            <a:r>
              <a:rPr lang="fr-FR" sz="3200" dirty="0">
                <a:solidFill>
                  <a:srgbClr val="FFFF00"/>
                </a:solidFill>
              </a:rPr>
              <a:t>la relie à d’autres </a:t>
            </a:r>
            <a:endParaRPr lang="fr-FR" sz="3200" dirty="0" smtClean="0">
              <a:solidFill>
                <a:srgbClr val="FFFF00"/>
              </a:solidFill>
            </a:endParaRPr>
          </a:p>
          <a:p>
            <a:pPr>
              <a:buFont typeface="Wingdings"/>
              <a:buChar char="à"/>
            </a:pPr>
            <a:r>
              <a:rPr lang="fr-FR" sz="3200" dirty="0" smtClean="0">
                <a:solidFill>
                  <a:srgbClr val="FFFF00"/>
                </a:solidFill>
                <a:sym typeface="Wingdings" pitchFamily="2" charset="2"/>
              </a:rPr>
              <a:t> </a:t>
            </a:r>
            <a:r>
              <a:rPr lang="fr-FR" sz="3200" dirty="0" smtClean="0">
                <a:solidFill>
                  <a:srgbClr val="FFFF00"/>
                </a:solidFill>
              </a:rPr>
              <a:t>On </a:t>
            </a:r>
            <a:r>
              <a:rPr lang="fr-FR" sz="3200" dirty="0">
                <a:solidFill>
                  <a:srgbClr val="FFFF00"/>
                </a:solidFill>
              </a:rPr>
              <a:t>retient ce que l’on catégorise </a:t>
            </a:r>
            <a:endParaRPr lang="fr-FR" sz="3200" dirty="0" smtClean="0">
              <a:solidFill>
                <a:srgbClr val="FFFF00"/>
              </a:solidFill>
            </a:endParaRPr>
          </a:p>
          <a:p>
            <a:pPr>
              <a:buFont typeface="Wingdings"/>
              <a:buChar char="à"/>
            </a:pPr>
            <a:r>
              <a:rPr lang="fr-FR" sz="3200" dirty="0" smtClean="0">
                <a:solidFill>
                  <a:srgbClr val="FFFF00"/>
                </a:solidFill>
              </a:rPr>
              <a:t>On </a:t>
            </a:r>
            <a:r>
              <a:rPr lang="fr-FR" sz="3200" dirty="0">
                <a:solidFill>
                  <a:srgbClr val="FFFF00"/>
                </a:solidFill>
              </a:rPr>
              <a:t>retient ce que l’on </a:t>
            </a:r>
            <a:r>
              <a:rPr lang="fr-FR" sz="3200" dirty="0" smtClean="0">
                <a:solidFill>
                  <a:srgbClr val="FFFF00"/>
                </a:solidFill>
              </a:rPr>
              <a:t>consolide</a:t>
            </a:r>
          </a:p>
          <a:p>
            <a:pPr marL="0" indent="0">
              <a:buNone/>
            </a:pPr>
            <a:r>
              <a:rPr lang="fr-FR" sz="3200" dirty="0" smtClean="0">
                <a:sym typeface="Wingdings" pitchFamily="2" charset="2"/>
              </a:rPr>
              <a:t></a:t>
            </a:r>
            <a:r>
              <a:rPr lang="fr-FR" sz="3200" dirty="0" smtClean="0">
                <a:solidFill>
                  <a:srgbClr val="FFFF00"/>
                </a:solidFill>
                <a:sym typeface="Wingdings" pitchFamily="2" charset="2"/>
              </a:rPr>
              <a:t> </a:t>
            </a:r>
            <a:r>
              <a:rPr lang="fr-FR" sz="3200" dirty="0" smtClean="0">
                <a:solidFill>
                  <a:srgbClr val="FFFF00"/>
                </a:solidFill>
              </a:rPr>
              <a:t>On </a:t>
            </a:r>
            <a:r>
              <a:rPr lang="fr-FR" sz="3200" dirty="0">
                <a:solidFill>
                  <a:srgbClr val="FFFF00"/>
                </a:solidFill>
              </a:rPr>
              <a:t>ne peut réactiver que ce qui a été </a:t>
            </a:r>
            <a:r>
              <a:rPr lang="fr-FR" sz="3200" dirty="0" smtClean="0">
                <a:solidFill>
                  <a:srgbClr val="FFFF00"/>
                </a:solidFill>
              </a:rPr>
              <a:t>stocké</a:t>
            </a:r>
            <a:endParaRPr lang="fr-FR" dirty="0"/>
          </a:p>
        </p:txBody>
      </p:sp>
    </p:spTree>
    <p:extLst>
      <p:ext uri="{BB962C8B-B14F-4D97-AF65-F5344CB8AC3E}">
        <p14:creationId xmlns:p14="http://schemas.microsoft.com/office/powerpoint/2010/main" val="3438023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t>quels outils ?</a:t>
            </a:r>
            <a:br>
              <a:rPr lang="fr-FR" b="1" u="sng" dirty="0"/>
            </a:br>
            <a:endParaRPr lang="fr-FR" b="1" u="sng" dirty="0"/>
          </a:p>
        </p:txBody>
      </p:sp>
      <p:sp>
        <p:nvSpPr>
          <p:cNvPr id="3" name="Espace réservé du contenu 2"/>
          <p:cNvSpPr>
            <a:spLocks noGrp="1"/>
          </p:cNvSpPr>
          <p:nvPr>
            <p:ph idx="1"/>
          </p:nvPr>
        </p:nvSpPr>
        <p:spPr>
          <a:xfrm>
            <a:off x="685801" y="1571223"/>
            <a:ext cx="10827912" cy="4219977"/>
          </a:xfrm>
        </p:spPr>
        <p:txBody>
          <a:bodyPr>
            <a:normAutofit/>
          </a:bodyPr>
          <a:lstStyle/>
          <a:p>
            <a:r>
              <a:rPr lang="fr-FR" sz="3200" dirty="0" smtClean="0">
                <a:solidFill>
                  <a:srgbClr val="FFFF00"/>
                </a:solidFill>
              </a:rPr>
              <a:t>Il </a:t>
            </a:r>
            <a:r>
              <a:rPr lang="fr-FR" sz="3200" dirty="0">
                <a:solidFill>
                  <a:srgbClr val="FFFF00"/>
                </a:solidFill>
              </a:rPr>
              <a:t>faut </a:t>
            </a:r>
            <a:r>
              <a:rPr lang="fr-FR" sz="3200" b="1" dirty="0">
                <a:solidFill>
                  <a:srgbClr val="FFFF00"/>
                </a:solidFill>
              </a:rPr>
              <a:t>des activités spécifiques, systématiques, régulières, explicitement centrées sur des notions lexicales, avec une progression pensée et rigoureuse.</a:t>
            </a:r>
          </a:p>
          <a:p>
            <a:endParaRPr lang="fr-FR" sz="3200" b="1" u="sng" dirty="0" smtClean="0">
              <a:solidFill>
                <a:srgbClr val="FFFF00"/>
              </a:solidFill>
            </a:endParaRPr>
          </a:p>
          <a:p>
            <a:r>
              <a:rPr lang="fr-FR" sz="3200" b="1" u="sng" dirty="0" smtClean="0"/>
              <a:t>Procédure: </a:t>
            </a:r>
          </a:p>
          <a:p>
            <a:pPr marL="0" indent="0">
              <a:buNone/>
            </a:pPr>
            <a:r>
              <a:rPr lang="fr-FR" sz="3200" b="1" dirty="0" smtClean="0">
                <a:solidFill>
                  <a:srgbClr val="FFFF00"/>
                </a:solidFill>
                <a:sym typeface="Wingdings" pitchFamily="2" charset="2"/>
              </a:rPr>
              <a:t> </a:t>
            </a:r>
            <a:r>
              <a:rPr lang="fr-FR" sz="3200" b="1" dirty="0" smtClean="0">
                <a:solidFill>
                  <a:srgbClr val="FFFF00"/>
                </a:solidFill>
              </a:rPr>
              <a:t>contextualiser </a:t>
            </a:r>
            <a:r>
              <a:rPr lang="fr-FR" sz="3200" b="1" dirty="0">
                <a:solidFill>
                  <a:srgbClr val="FFFF00"/>
                </a:solidFill>
              </a:rPr>
              <a:t>- décontextualiser – </a:t>
            </a:r>
            <a:r>
              <a:rPr lang="fr-FR" sz="3200" b="1" dirty="0" err="1" smtClean="0">
                <a:solidFill>
                  <a:srgbClr val="FFFF00"/>
                </a:solidFill>
              </a:rPr>
              <a:t>recontextualiser</a:t>
            </a:r>
            <a:endParaRPr lang="fr-FR" sz="3200" dirty="0"/>
          </a:p>
        </p:txBody>
      </p:sp>
    </p:spTree>
    <p:extLst>
      <p:ext uri="{BB962C8B-B14F-4D97-AF65-F5344CB8AC3E}">
        <p14:creationId xmlns:p14="http://schemas.microsoft.com/office/powerpoint/2010/main" val="228717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206063"/>
            <a:ext cx="11240036" cy="1056068"/>
          </a:xfrm>
        </p:spPr>
        <p:txBody>
          <a:bodyPr>
            <a:normAutofit fontScale="90000"/>
          </a:bodyPr>
          <a:lstStyle/>
          <a:p>
            <a:pPr algn="ctr"/>
            <a:r>
              <a:rPr lang="fr-FR" b="1" u="sng" dirty="0" smtClean="0">
                <a:solidFill>
                  <a:srgbClr val="FFFF00"/>
                </a:solidFill>
              </a:rPr>
              <a:t/>
            </a:r>
            <a:br>
              <a:rPr lang="fr-FR" b="1" u="sng" dirty="0" smtClean="0">
                <a:solidFill>
                  <a:srgbClr val="FFFF00"/>
                </a:solidFill>
              </a:rPr>
            </a:br>
            <a:r>
              <a:rPr lang="fr-FR" b="1" u="sng" dirty="0" smtClean="0">
                <a:solidFill>
                  <a:srgbClr val="FFFF00"/>
                </a:solidFill>
              </a:rPr>
              <a:t>Exemple:  </a:t>
            </a:r>
            <a:r>
              <a:rPr lang="fr-FR" b="1" i="1" u="sng" dirty="0" smtClean="0">
                <a:solidFill>
                  <a:srgbClr val="FFFF00"/>
                </a:solidFill>
              </a:rPr>
              <a:t>La fleur </a:t>
            </a:r>
            <a:r>
              <a:rPr lang="fr-FR" b="1" i="1" u="sng" dirty="0">
                <a:solidFill>
                  <a:srgbClr val="FFFF00"/>
                </a:solidFill>
              </a:rPr>
              <a:t>de </a:t>
            </a:r>
            <a:r>
              <a:rPr lang="fr-FR" b="1" i="1" u="sng" dirty="0" smtClean="0">
                <a:solidFill>
                  <a:srgbClr val="FFFF00"/>
                </a:solidFill>
              </a:rPr>
              <a:t>mots</a:t>
            </a:r>
            <a:r>
              <a:rPr lang="fr-FR" b="1" i="1" dirty="0">
                <a:solidFill>
                  <a:srgbClr val="FFFF00"/>
                </a:solidFill>
              </a:rPr>
              <a:t/>
            </a:r>
            <a:br>
              <a:rPr lang="fr-FR" b="1" i="1" dirty="0">
                <a:solidFill>
                  <a:srgbClr val="FFFF00"/>
                </a:solidFill>
              </a:rPr>
            </a:br>
            <a:endParaRPr lang="fr-FR" b="1" i="1" dirty="0">
              <a:solidFill>
                <a:srgbClr val="FFFF00"/>
              </a:solidFill>
            </a:endParaRPr>
          </a:p>
        </p:txBody>
      </p:sp>
      <p:pic>
        <p:nvPicPr>
          <p:cNvPr id="4" name="Espace réservé du contenu 3"/>
          <p:cNvPicPr>
            <a:picLocks noGrp="1" noChangeAspect="1"/>
          </p:cNvPicPr>
          <p:nvPr>
            <p:ph idx="1"/>
          </p:nvPr>
        </p:nvPicPr>
        <p:blipFill>
          <a:blip r:embed="rId2"/>
          <a:stretch>
            <a:fillRect/>
          </a:stretch>
        </p:blipFill>
        <p:spPr>
          <a:xfrm>
            <a:off x="2909455" y="1455314"/>
            <a:ext cx="6917125" cy="5019378"/>
          </a:xfrm>
          <a:prstGeom prst="rect">
            <a:avLst/>
          </a:prstGeom>
        </p:spPr>
      </p:pic>
    </p:spTree>
    <p:extLst>
      <p:ext uri="{BB962C8B-B14F-4D97-AF65-F5344CB8AC3E}">
        <p14:creationId xmlns:p14="http://schemas.microsoft.com/office/powerpoint/2010/main" val="137624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rgbClr val="FFFF00"/>
                </a:solidFill>
              </a:rPr>
              <a:t>conclusion</a:t>
            </a:r>
            <a:endParaRPr lang="fr-FR" b="1" u="sng" dirty="0">
              <a:solidFill>
                <a:srgbClr val="FFFF00"/>
              </a:solidFill>
            </a:endParaRPr>
          </a:p>
        </p:txBody>
      </p:sp>
      <p:sp>
        <p:nvSpPr>
          <p:cNvPr id="3" name="Espace réservé du contenu 2"/>
          <p:cNvSpPr>
            <a:spLocks noGrp="1"/>
          </p:cNvSpPr>
          <p:nvPr>
            <p:ph idx="1"/>
          </p:nvPr>
        </p:nvSpPr>
        <p:spPr>
          <a:xfrm>
            <a:off x="685801" y="1803042"/>
            <a:ext cx="11033974" cy="4662151"/>
          </a:xfrm>
        </p:spPr>
        <p:txBody>
          <a:bodyPr/>
          <a:lstStyle/>
          <a:p>
            <a:r>
              <a:rPr lang="fr-FR" sz="2800" dirty="0" smtClean="0">
                <a:solidFill>
                  <a:srgbClr val="FFFF00"/>
                </a:solidFill>
              </a:rPr>
              <a:t>Considérer le statut du français comme langue seconde </a:t>
            </a:r>
            <a:r>
              <a:rPr lang="fr-FR" sz="2800" b="1" dirty="0" smtClean="0"/>
              <a:t>nous oblige à expliciter ce que l’on croit être des universaux.</a:t>
            </a:r>
          </a:p>
          <a:p>
            <a:r>
              <a:rPr lang="fr-FR" sz="2800" dirty="0" smtClean="0">
                <a:solidFill>
                  <a:srgbClr val="FFFF00"/>
                </a:solidFill>
              </a:rPr>
              <a:t>Une culture éloignée de celle de l’école nécessite un </a:t>
            </a:r>
            <a:r>
              <a:rPr lang="fr-FR" sz="2800" b="1" dirty="0" smtClean="0"/>
              <a:t>repositionnement et une remise en question de ses habitus</a:t>
            </a:r>
            <a:r>
              <a:rPr lang="fr-FR" sz="2800" dirty="0" smtClean="0">
                <a:solidFill>
                  <a:srgbClr val="FFFF00"/>
                </a:solidFill>
              </a:rPr>
              <a:t>.</a:t>
            </a:r>
          </a:p>
          <a:p>
            <a:r>
              <a:rPr lang="fr-FR" sz="2800" dirty="0" smtClean="0">
                <a:solidFill>
                  <a:srgbClr val="FFFF00"/>
                </a:solidFill>
              </a:rPr>
              <a:t>Les outils de choix pour les apprentissages seront ceux avec lesquels </a:t>
            </a:r>
            <a:r>
              <a:rPr lang="fr-FR" sz="2800" b="1" dirty="0" smtClean="0"/>
              <a:t>élèves et enseignants sont dans le plaisir</a:t>
            </a:r>
            <a:r>
              <a:rPr lang="fr-FR" sz="2800" b="1" dirty="0"/>
              <a:t> </a:t>
            </a:r>
            <a:r>
              <a:rPr lang="fr-FR" sz="2800" b="1" dirty="0" smtClean="0"/>
              <a:t>et le partage</a:t>
            </a:r>
            <a:r>
              <a:rPr lang="fr-FR" sz="2800" dirty="0" smtClean="0">
                <a:solidFill>
                  <a:srgbClr val="FFFF00"/>
                </a:solidFill>
              </a:rPr>
              <a:t>.</a:t>
            </a:r>
          </a:p>
          <a:p>
            <a:endParaRPr lang="fr-FR" dirty="0"/>
          </a:p>
        </p:txBody>
      </p:sp>
    </p:spTree>
    <p:extLst>
      <p:ext uri="{BB962C8B-B14F-4D97-AF65-F5344CB8AC3E}">
        <p14:creationId xmlns:p14="http://schemas.microsoft.com/office/powerpoint/2010/main" val="128498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487680"/>
            <a:ext cx="10131425" cy="609600"/>
          </a:xfrm>
        </p:spPr>
        <p:txBody>
          <a:bodyPr>
            <a:normAutofit fontScale="90000"/>
          </a:bodyPr>
          <a:lstStyle/>
          <a:p>
            <a:r>
              <a:rPr lang="fr-FR" dirty="0" smtClean="0"/>
              <a:t/>
            </a:r>
            <a:br>
              <a:rPr lang="fr-FR" dirty="0" smtClean="0"/>
            </a:br>
            <a:r>
              <a:rPr lang="fr-FR" dirty="0" smtClean="0"/>
              <a:t/>
            </a:r>
            <a:br>
              <a:rPr lang="fr-FR" dirty="0" smtClean="0"/>
            </a:br>
            <a:r>
              <a:rPr lang="fr-FR" dirty="0" smtClean="0"/>
              <a:t/>
            </a:r>
            <a:br>
              <a:rPr lang="fr-FR" dirty="0" smtClean="0"/>
            </a:br>
            <a:r>
              <a:rPr lang="fr-FR" b="1" i="1" u="sng" dirty="0" smtClean="0">
                <a:solidFill>
                  <a:srgbClr val="FFFF00"/>
                </a:solidFill>
              </a:rPr>
              <a:t>Bibliographie</a:t>
            </a: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sp>
        <p:nvSpPr>
          <p:cNvPr id="3" name="Espace réservé du contenu 2"/>
          <p:cNvSpPr>
            <a:spLocks noGrp="1"/>
          </p:cNvSpPr>
          <p:nvPr>
            <p:ph idx="1"/>
          </p:nvPr>
        </p:nvSpPr>
        <p:spPr>
          <a:xfrm>
            <a:off x="463639" y="1107583"/>
            <a:ext cx="11411369" cy="5280338"/>
          </a:xfrm>
        </p:spPr>
        <p:txBody>
          <a:bodyPr>
            <a:noAutofit/>
          </a:bodyPr>
          <a:lstStyle/>
          <a:p>
            <a:r>
              <a:rPr lang="fr-FR" sz="2800" dirty="0" err="1" smtClean="0"/>
              <a:t>Boimare</a:t>
            </a:r>
            <a:r>
              <a:rPr lang="fr-FR" sz="2800" dirty="0" smtClean="0"/>
              <a:t> S., </a:t>
            </a:r>
            <a:r>
              <a:rPr lang="fr-FR" sz="2800" i="1" u="sng" dirty="0" smtClean="0"/>
              <a:t>L’enfant et la peur d’apprendre</a:t>
            </a:r>
            <a:r>
              <a:rPr lang="fr-FR" sz="2800" dirty="0" smtClean="0"/>
              <a:t>, </a:t>
            </a:r>
            <a:r>
              <a:rPr lang="fr-FR" sz="2800" dirty="0" err="1" smtClean="0"/>
              <a:t>Dunod</a:t>
            </a:r>
            <a:r>
              <a:rPr lang="fr-FR" sz="2800" dirty="0" smtClean="0"/>
              <a:t>, Paris, 1999.</a:t>
            </a:r>
          </a:p>
          <a:p>
            <a:r>
              <a:rPr lang="fr-FR" sz="2800" dirty="0" err="1" smtClean="0"/>
              <a:t>Cyrulnik</a:t>
            </a:r>
            <a:r>
              <a:rPr lang="fr-FR" sz="2800" dirty="0" smtClean="0"/>
              <a:t>, B., </a:t>
            </a:r>
            <a:r>
              <a:rPr lang="fr-FR" sz="2800" dirty="0" err="1" smtClean="0"/>
              <a:t>Bustany</a:t>
            </a:r>
            <a:r>
              <a:rPr lang="fr-FR" sz="2800" dirty="0" smtClean="0"/>
              <a:t>, P., </a:t>
            </a:r>
            <a:r>
              <a:rPr lang="fr-FR" sz="2800" dirty="0" err="1" smtClean="0"/>
              <a:t>Oughourlian</a:t>
            </a:r>
            <a:r>
              <a:rPr lang="fr-FR" sz="2800" dirty="0" smtClean="0"/>
              <a:t>, J-M, André, C., Janssen, T., Van </a:t>
            </a:r>
            <a:r>
              <a:rPr lang="fr-FR" sz="2800" dirty="0" err="1" smtClean="0"/>
              <a:t>Eersel</a:t>
            </a:r>
            <a:r>
              <a:rPr lang="fr-FR" sz="2800" dirty="0" smtClean="0"/>
              <a:t>, P., </a:t>
            </a:r>
            <a:r>
              <a:rPr lang="fr-FR" sz="2800" i="1" u="sng" dirty="0" smtClean="0"/>
              <a:t>Votre cerveau n’a pas fini de vous étonner.</a:t>
            </a:r>
            <a:r>
              <a:rPr lang="fr-FR" sz="2800" i="1" dirty="0" smtClean="0"/>
              <a:t> Le Livre de Poche, 2012.</a:t>
            </a:r>
          </a:p>
          <a:p>
            <a:r>
              <a:rPr lang="fr-FR" sz="2800" dirty="0" smtClean="0"/>
              <a:t>Morin, E., </a:t>
            </a:r>
            <a:r>
              <a:rPr lang="fr-FR" sz="2800" i="1" u="sng" dirty="0" smtClean="0"/>
              <a:t>Relier les connaissances : le défi du XXIe siècle</a:t>
            </a:r>
            <a:r>
              <a:rPr lang="fr-FR" sz="2800" i="1" dirty="0" smtClean="0"/>
              <a:t>, Seuil, 1999.</a:t>
            </a:r>
          </a:p>
          <a:p>
            <a:r>
              <a:rPr lang="fr-FR" sz="2800" dirty="0" smtClean="0"/>
              <a:t> </a:t>
            </a:r>
            <a:r>
              <a:rPr lang="fr-FR" sz="2800" dirty="0" err="1" smtClean="0"/>
              <a:t>Trocmé</a:t>
            </a:r>
            <a:r>
              <a:rPr lang="fr-FR" sz="2800" dirty="0" smtClean="0"/>
              <a:t>-Fabre, Hélène, </a:t>
            </a:r>
            <a:r>
              <a:rPr lang="fr-FR" sz="2800" i="1" u="sng" dirty="0" smtClean="0"/>
              <a:t>J’apprends, donc je suis</a:t>
            </a:r>
            <a:r>
              <a:rPr lang="fr-FR" sz="2800" i="1" dirty="0" smtClean="0"/>
              <a:t>. Editions d’organisation, 2002. (4</a:t>
            </a:r>
            <a:r>
              <a:rPr lang="fr-FR" sz="2800" i="1" baseline="30000" dirty="0" smtClean="0"/>
              <a:t>e</a:t>
            </a:r>
            <a:r>
              <a:rPr lang="fr-FR" sz="2800" i="1" dirty="0" smtClean="0"/>
              <a:t> </a:t>
            </a:r>
            <a:r>
              <a:rPr lang="fr-FR" sz="2800" dirty="0" smtClean="0"/>
              <a:t>édition).</a:t>
            </a:r>
          </a:p>
          <a:p>
            <a:r>
              <a:rPr lang="fr-FR" sz="2800" dirty="0" smtClean="0"/>
              <a:t> Voise, Anne-Marie, « </a:t>
            </a:r>
            <a:r>
              <a:rPr lang="fr-FR" sz="2800" i="1" dirty="0" smtClean="0"/>
              <a:t>Projet et culture </a:t>
            </a:r>
            <a:r>
              <a:rPr lang="fr-FR" sz="2800" dirty="0" smtClean="0"/>
              <a:t>» </a:t>
            </a:r>
            <a:r>
              <a:rPr lang="fr-FR" sz="2800" i="1" dirty="0" smtClean="0"/>
              <a:t>in : </a:t>
            </a:r>
            <a:r>
              <a:rPr lang="fr-FR" sz="2800" i="1" u="sng" dirty="0" smtClean="0"/>
              <a:t>Se former à la didactique des langues</a:t>
            </a:r>
            <a:r>
              <a:rPr lang="fr-FR" sz="2800" i="1" dirty="0" smtClean="0"/>
              <a:t>, </a:t>
            </a:r>
            <a:r>
              <a:rPr lang="fr-FR" sz="2800" dirty="0" smtClean="0"/>
              <a:t>Claire Tardieu, (</a:t>
            </a:r>
            <a:r>
              <a:rPr lang="fr-FR" sz="2800" dirty="0" err="1" smtClean="0"/>
              <a:t>dir</a:t>
            </a:r>
            <a:r>
              <a:rPr lang="fr-FR" sz="2800" dirty="0" smtClean="0"/>
              <a:t>.), Ellipses, 2006.</a:t>
            </a:r>
            <a:endParaRPr lang="fr-FR"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err="1" smtClean="0">
                <a:solidFill>
                  <a:srgbClr val="FFFF00"/>
                </a:solidFill>
              </a:rPr>
              <a:t>sitographie</a:t>
            </a:r>
            <a:endParaRPr lang="fr-FR" b="1" u="sng" dirty="0">
              <a:solidFill>
                <a:srgbClr val="FFFF00"/>
              </a:solidFill>
            </a:endParaRPr>
          </a:p>
        </p:txBody>
      </p:sp>
      <p:sp>
        <p:nvSpPr>
          <p:cNvPr id="3" name="Espace réservé du contenu 2"/>
          <p:cNvSpPr>
            <a:spLocks noGrp="1"/>
          </p:cNvSpPr>
          <p:nvPr>
            <p:ph idx="1"/>
          </p:nvPr>
        </p:nvSpPr>
        <p:spPr>
          <a:xfrm>
            <a:off x="685801" y="1736437"/>
            <a:ext cx="10131425" cy="4479636"/>
          </a:xfrm>
        </p:spPr>
        <p:txBody>
          <a:bodyPr>
            <a:normAutofit/>
          </a:bodyPr>
          <a:lstStyle/>
          <a:p>
            <a:r>
              <a:rPr lang="fr-FR" sz="3200" i="1" dirty="0" smtClean="0"/>
              <a:t>Francparler-oif.org</a:t>
            </a:r>
            <a:endParaRPr lang="fr-FR" sz="3200" dirty="0" smtClean="0"/>
          </a:p>
          <a:p>
            <a:r>
              <a:rPr lang="fr-FR" sz="3200" i="1" dirty="0" smtClean="0"/>
              <a:t>Lyricstraining.com</a:t>
            </a:r>
            <a:endParaRPr lang="fr-FR" sz="3200" dirty="0" smtClean="0"/>
          </a:p>
          <a:p>
            <a:r>
              <a:rPr lang="fr-FR" sz="3200" i="1" dirty="0" smtClean="0"/>
              <a:t>OIF : organisation internationale de la francophonie</a:t>
            </a:r>
            <a:endParaRPr lang="fr-FR" sz="3200" dirty="0" smtClean="0"/>
          </a:p>
          <a:p>
            <a:r>
              <a:rPr lang="fr-FR" sz="3200" i="1" dirty="0" smtClean="0"/>
              <a:t>Langues en ligne – CANOPE </a:t>
            </a:r>
            <a:r>
              <a:rPr lang="fr-FR" sz="3200" i="1" dirty="0"/>
              <a:t> </a:t>
            </a:r>
            <a:r>
              <a:rPr lang="fr-FR" sz="3200" i="1" dirty="0" smtClean="0"/>
              <a:t>(séances clé en main)</a:t>
            </a:r>
          </a:p>
          <a:p>
            <a:endParaRPr lang="fr-FR" sz="32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0"/>
            <a:ext cx="10131425" cy="942109"/>
          </a:xfrm>
        </p:spPr>
        <p:txBody>
          <a:bodyPr>
            <a:normAutofit fontScale="90000"/>
          </a:bodyPr>
          <a:lstStyle/>
          <a:p>
            <a:r>
              <a:rPr lang="fr-FR" b="1" u="sng" dirty="0" smtClean="0">
                <a:solidFill>
                  <a:srgbClr val="FFFF00"/>
                </a:solidFill>
              </a:rPr>
              <a:t/>
            </a:r>
            <a:br>
              <a:rPr lang="fr-FR" b="1" u="sng" dirty="0" smtClean="0">
                <a:solidFill>
                  <a:srgbClr val="FFFF00"/>
                </a:solidFill>
              </a:rPr>
            </a:br>
            <a:r>
              <a:rPr lang="fr-FR" b="1" u="sng" dirty="0" smtClean="0">
                <a:solidFill>
                  <a:srgbClr val="FFFF00"/>
                </a:solidFill>
              </a:rPr>
              <a:t>Les gestes professionnels:</a:t>
            </a:r>
            <a:br>
              <a:rPr lang="fr-FR" b="1" u="sng" dirty="0" smtClean="0">
                <a:solidFill>
                  <a:srgbClr val="FFFF00"/>
                </a:solidFill>
              </a:rPr>
            </a:br>
            <a:r>
              <a:rPr lang="fr-FR" b="1" dirty="0" smtClean="0">
                <a:solidFill>
                  <a:srgbClr val="FFFF00"/>
                </a:solidFill>
              </a:rPr>
              <a:t> </a:t>
            </a:r>
            <a:r>
              <a:rPr lang="fr-FR" b="1" dirty="0" smtClean="0"/>
              <a:t>Aménagements </a:t>
            </a:r>
            <a:r>
              <a:rPr lang="fr-FR" b="1" dirty="0"/>
              <a:t>spécifiques en classe</a:t>
            </a:r>
            <a:r>
              <a:rPr lang="fr-FR" dirty="0"/>
              <a:t/>
            </a:r>
            <a:br>
              <a:rPr lang="fr-FR" dirty="0"/>
            </a:br>
            <a:r>
              <a:rPr lang="fr-FR" dirty="0"/>
              <a:t/>
            </a:r>
            <a:br>
              <a:rPr lang="fr-FR" dirty="0"/>
            </a:br>
            <a:endParaRPr lang="fr-FR" dirty="0"/>
          </a:p>
        </p:txBody>
      </p:sp>
      <p:sp>
        <p:nvSpPr>
          <p:cNvPr id="3" name="Espace réservé du contenu 2"/>
          <p:cNvSpPr>
            <a:spLocks noGrp="1"/>
          </p:cNvSpPr>
          <p:nvPr>
            <p:ph idx="1"/>
          </p:nvPr>
        </p:nvSpPr>
        <p:spPr>
          <a:xfrm>
            <a:off x="685801" y="1300765"/>
            <a:ext cx="10737760" cy="5048519"/>
          </a:xfrm>
        </p:spPr>
        <p:txBody>
          <a:bodyPr/>
          <a:lstStyle/>
          <a:p>
            <a:pPr marL="0" lvl="0" indent="0" defTabSz="914400" eaLnBrk="0" fontAlgn="base" hangingPunct="0">
              <a:spcBef>
                <a:spcPct val="0"/>
              </a:spcBef>
              <a:spcAft>
                <a:spcPct val="0"/>
              </a:spcAft>
              <a:buClrTx/>
              <a:buSzTx/>
              <a:buFontTx/>
              <a:buChar char="•"/>
            </a:pPr>
            <a:r>
              <a:rPr lang="fr-FR" altLang="fr-FR" sz="2400" b="1" u="sng" dirty="0">
                <a:latin typeface="Arial" panose="020B0604020202020204" pitchFamily="34" charset="0"/>
                <a:ea typeface="Calibri" panose="020F0502020204030204" pitchFamily="34" charset="0"/>
                <a:cs typeface="Times New Roman" panose="02020603050405020304" pitchFamily="18" charset="0"/>
              </a:rPr>
              <a:t>Prendre en compte les contraintes associées </a:t>
            </a: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(fatigue, lenteur, surcharge,…) et accepter de différer le travail</a:t>
            </a:r>
          </a:p>
          <a:p>
            <a:pPr marL="0" lvl="0" indent="0" defTabSz="914400" eaLnBrk="0" fontAlgn="base" hangingPunct="0">
              <a:spcBef>
                <a:spcPct val="0"/>
              </a:spcBef>
              <a:spcAft>
                <a:spcPct val="0"/>
              </a:spcAft>
              <a:buClrTx/>
              <a:buSzTx/>
              <a:buFontTx/>
              <a:buChar char="•"/>
            </a:pPr>
            <a:endParaRPr lang="fr-FR" altLang="fr-FR" sz="2400" dirty="0">
              <a:solidFill>
                <a:srgbClr val="FFFF00"/>
              </a:solidFill>
              <a:latin typeface="Arial" panose="020B0604020202020204" pitchFamily="34" charset="0"/>
            </a:endParaRPr>
          </a:p>
          <a:p>
            <a:pPr marL="0" lvl="0" indent="0" defTabSz="914400" eaLnBrk="0" fontAlgn="base" hangingPunct="0">
              <a:spcBef>
                <a:spcPct val="0"/>
              </a:spcBef>
              <a:spcAft>
                <a:spcPct val="0"/>
              </a:spcAft>
              <a:buClrTx/>
              <a:buSzTx/>
              <a:buFontTx/>
              <a:buChar char="•"/>
            </a:pPr>
            <a:r>
              <a:rPr lang="fr-FR" altLang="fr-FR" sz="2400" b="1" u="sng" dirty="0">
                <a:latin typeface="Arial" panose="020B0604020202020204" pitchFamily="34" charset="0"/>
                <a:ea typeface="Calibri" panose="020F0502020204030204" pitchFamily="34" charset="0"/>
                <a:cs typeface="Times New Roman" panose="02020603050405020304" pitchFamily="18" charset="0"/>
              </a:rPr>
              <a:t>Donner des photocopies de traces écrites</a:t>
            </a:r>
            <a:r>
              <a:rPr lang="fr-FR" altLang="fr-FR" sz="2400" dirty="0">
                <a:latin typeface="Arial" panose="020B0604020202020204" pitchFamily="34" charset="0"/>
                <a:ea typeface="Calibri" panose="020F0502020204030204" pitchFamily="34" charset="0"/>
                <a:cs typeface="Times New Roman" panose="02020603050405020304" pitchFamily="18" charset="0"/>
              </a:rPr>
              <a:t> </a:t>
            </a: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dans les cahiers/classeurs</a:t>
            </a:r>
          </a:p>
          <a:p>
            <a:pPr marL="0" lvl="0" indent="0" defTabSz="914400" eaLnBrk="0" fontAlgn="base" hangingPunct="0">
              <a:spcBef>
                <a:spcPct val="0"/>
              </a:spcBef>
              <a:spcAft>
                <a:spcPct val="0"/>
              </a:spcAft>
              <a:buClrTx/>
              <a:buSzTx/>
              <a:buFontTx/>
              <a:buChar char="•"/>
            </a:pPr>
            <a:endParaRPr lang="fr-FR" altLang="fr-FR" sz="2400" dirty="0">
              <a:solidFill>
                <a:srgbClr val="FFFF00"/>
              </a:solidFill>
              <a:latin typeface="Arial" panose="020B0604020202020204" pitchFamily="34" charset="0"/>
            </a:endParaRPr>
          </a:p>
          <a:p>
            <a:pPr marL="0" lvl="0" indent="0" defTabSz="914400" eaLnBrk="0" fontAlgn="base" hangingPunct="0">
              <a:spcBef>
                <a:spcPct val="0"/>
              </a:spcBef>
              <a:spcAft>
                <a:spcPct val="0"/>
              </a:spcAft>
              <a:buClrTx/>
              <a:buSzTx/>
              <a:buFontTx/>
              <a:buChar char="•"/>
            </a:pP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Fournir à l'élève le </a:t>
            </a:r>
            <a:r>
              <a:rPr lang="fr-FR" altLang="fr-FR" sz="2400" b="1" u="sng" dirty="0">
                <a:latin typeface="Arial" panose="020B0604020202020204" pitchFamily="34" charset="0"/>
                <a:ea typeface="Calibri" panose="020F0502020204030204" pitchFamily="34" charset="0"/>
                <a:cs typeface="Times New Roman" panose="02020603050405020304" pitchFamily="18" charset="0"/>
              </a:rPr>
              <a:t>support écrit d'une séance en amont </a:t>
            </a:r>
          </a:p>
          <a:p>
            <a:pPr marL="0" lvl="0" indent="0" defTabSz="914400" eaLnBrk="0" fontAlgn="base" hangingPunct="0">
              <a:spcBef>
                <a:spcPct val="0"/>
              </a:spcBef>
              <a:spcAft>
                <a:spcPct val="0"/>
              </a:spcAft>
              <a:buClrTx/>
              <a:buSzTx/>
              <a:buFontTx/>
              <a:buChar char="•"/>
            </a:pPr>
            <a:endParaRPr lang="fr-FR" altLang="fr-FR" sz="2400" dirty="0">
              <a:solidFill>
                <a:srgbClr val="FFFF00"/>
              </a:solidFill>
              <a:latin typeface="Arial" panose="020B0604020202020204" pitchFamily="34" charset="0"/>
            </a:endParaRPr>
          </a:p>
          <a:p>
            <a:pPr marL="0" lvl="0" indent="0" defTabSz="914400" eaLnBrk="0" fontAlgn="base" hangingPunct="0">
              <a:spcBef>
                <a:spcPct val="0"/>
              </a:spcBef>
              <a:spcAft>
                <a:spcPct val="0"/>
              </a:spcAft>
              <a:buClrTx/>
              <a:buSzTx/>
              <a:buFontTx/>
              <a:buChar char="•"/>
            </a:pP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Autoriser l'usage du </a:t>
            </a:r>
            <a:r>
              <a:rPr lang="fr-FR" altLang="fr-FR" sz="2400" b="1" u="sng" dirty="0">
                <a:latin typeface="Arial" panose="020B0604020202020204" pitchFamily="34" charset="0"/>
                <a:ea typeface="Calibri" panose="020F0502020204030204" pitchFamily="34" charset="0"/>
                <a:cs typeface="Times New Roman" panose="02020603050405020304" pitchFamily="18" charset="0"/>
              </a:rPr>
              <a:t>dictionnaire bilingue </a:t>
            </a: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(papier ou numérique)</a:t>
            </a:r>
          </a:p>
          <a:p>
            <a:pPr marL="0" lvl="0" indent="0" defTabSz="914400" eaLnBrk="0" fontAlgn="base" hangingPunct="0">
              <a:spcBef>
                <a:spcPct val="0"/>
              </a:spcBef>
              <a:spcAft>
                <a:spcPct val="0"/>
              </a:spcAft>
              <a:buClrTx/>
              <a:buSzTx/>
              <a:buFontTx/>
              <a:buChar char="•"/>
            </a:pPr>
            <a:endParaRPr lang="fr-FR" altLang="fr-FR" sz="2400" dirty="0">
              <a:solidFill>
                <a:srgbClr val="FFFF00"/>
              </a:solidFill>
              <a:latin typeface="Arial" panose="020B0604020202020204" pitchFamily="34" charset="0"/>
            </a:endParaRPr>
          </a:p>
          <a:p>
            <a:pPr marL="0" lvl="0" indent="0" defTabSz="914400" eaLnBrk="0" fontAlgn="base" hangingPunct="0">
              <a:spcBef>
                <a:spcPct val="0"/>
              </a:spcBef>
              <a:spcAft>
                <a:spcPct val="0"/>
              </a:spcAft>
              <a:buClrTx/>
              <a:buSzTx/>
              <a:buFontTx/>
              <a:buChar char="•"/>
            </a:pP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Accepter que l'élève ait recours, dans le cadre des activités, à une </a:t>
            </a:r>
            <a:r>
              <a:rPr lang="fr-FR" altLang="fr-FR" sz="2400" b="1" u="sng" dirty="0">
                <a:latin typeface="Arial" panose="020B0604020202020204" pitchFamily="34" charset="0"/>
                <a:ea typeface="Calibri" panose="020F0502020204030204" pitchFamily="34" charset="0"/>
                <a:cs typeface="Times New Roman" panose="02020603050405020304" pitchFamily="18" charset="0"/>
              </a:rPr>
              <a:t>médiation dans sa langue d'origine </a:t>
            </a:r>
            <a:r>
              <a:rPr lang="fr-FR" alt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ou autre (pairs ou enseignant)</a:t>
            </a:r>
            <a:endParaRPr lang="fr-FR" altLang="fr-FR" sz="2400" dirty="0">
              <a:solidFill>
                <a:srgbClr val="FFFF00"/>
              </a:solidFill>
              <a:latin typeface="Arial" panose="020B0604020202020204" pitchFamily="34" charset="0"/>
            </a:endParaRPr>
          </a:p>
          <a:p>
            <a:endParaRPr lang="fr-FR" dirty="0"/>
          </a:p>
        </p:txBody>
      </p:sp>
    </p:spTree>
    <p:extLst>
      <p:ext uri="{BB962C8B-B14F-4D97-AF65-F5344CB8AC3E}">
        <p14:creationId xmlns:p14="http://schemas.microsoft.com/office/powerpoint/2010/main" val="282727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a:solidFill>
                  <a:srgbClr val="FFFF00"/>
                </a:solidFill>
              </a:rPr>
              <a:t>Développement des compétences orales en réception et en production </a:t>
            </a:r>
            <a:r>
              <a:rPr lang="fr-FR" b="1" u="sng" dirty="0" smtClean="0">
                <a:solidFill>
                  <a:srgbClr val="FFFF00"/>
                </a:solidFill>
              </a:rPr>
              <a:t/>
            </a:r>
            <a:br>
              <a:rPr lang="fr-FR" b="1" u="sng" dirty="0" smtClean="0">
                <a:solidFill>
                  <a:srgbClr val="FFFF00"/>
                </a:solidFill>
              </a:rPr>
            </a:br>
            <a:endParaRPr lang="fr-FR" dirty="0">
              <a:solidFill>
                <a:srgbClr val="FFFF00"/>
              </a:solidFill>
            </a:endParaRPr>
          </a:p>
        </p:txBody>
      </p:sp>
      <p:sp>
        <p:nvSpPr>
          <p:cNvPr id="3" name="Espace réservé du contenu 2"/>
          <p:cNvSpPr>
            <a:spLocks noGrp="1"/>
          </p:cNvSpPr>
          <p:nvPr>
            <p:ph idx="1"/>
          </p:nvPr>
        </p:nvSpPr>
        <p:spPr>
          <a:xfrm>
            <a:off x="685801" y="1957589"/>
            <a:ext cx="11072610" cy="4649273"/>
          </a:xfrm>
        </p:spPr>
        <p:txBody>
          <a:bodyPr>
            <a:normAutofit fontScale="92500"/>
          </a:bodyPr>
          <a:lstStyle/>
          <a:p>
            <a:pPr marL="0" lvl="0" indent="0">
              <a:buNone/>
            </a:pPr>
            <a:r>
              <a:rPr lang="fr-FR" sz="2800" dirty="0" smtClean="0">
                <a:solidFill>
                  <a:srgbClr val="FFFF00"/>
                </a:solidFill>
              </a:rPr>
              <a:t>- Prévoir </a:t>
            </a:r>
            <a:r>
              <a:rPr lang="fr-FR" sz="2800" u="sng" dirty="0"/>
              <a:t>la </a:t>
            </a:r>
            <a:r>
              <a:rPr lang="fr-FR" sz="2800" b="1" u="sng" dirty="0"/>
              <a:t>place de l'élève</a:t>
            </a:r>
            <a:r>
              <a:rPr lang="fr-FR" sz="2800" dirty="0">
                <a:solidFill>
                  <a:srgbClr val="FFFF00"/>
                </a:solidFill>
              </a:rPr>
              <a:t>, près de la source sonore</a:t>
            </a:r>
          </a:p>
          <a:p>
            <a:pPr lvl="0"/>
            <a:endParaRPr lang="fr-FR" sz="1400" dirty="0">
              <a:solidFill>
                <a:srgbClr val="FFFF00"/>
              </a:solidFill>
            </a:endParaRPr>
          </a:p>
          <a:p>
            <a:pPr marL="0" lvl="0" indent="0">
              <a:buNone/>
            </a:pPr>
            <a:r>
              <a:rPr lang="fr-FR" sz="2800" b="1" dirty="0" smtClean="0">
                <a:solidFill>
                  <a:srgbClr val="FFFF00"/>
                </a:solidFill>
              </a:rPr>
              <a:t>-</a:t>
            </a:r>
            <a:r>
              <a:rPr lang="fr-FR" sz="2800" b="1" u="sng" dirty="0" smtClean="0">
                <a:solidFill>
                  <a:srgbClr val="FFFF00"/>
                </a:solidFill>
              </a:rPr>
              <a:t> </a:t>
            </a:r>
            <a:r>
              <a:rPr lang="fr-FR" sz="2800" b="1" u="sng" dirty="0" smtClean="0"/>
              <a:t>Oraliser </a:t>
            </a:r>
            <a:r>
              <a:rPr lang="fr-FR" sz="2800" b="1" u="sng" dirty="0"/>
              <a:t>et aider à la compréhension de toutes les consignes écrites</a:t>
            </a:r>
            <a:r>
              <a:rPr lang="fr-FR" sz="2800" dirty="0">
                <a:solidFill>
                  <a:srgbClr val="FFFF00"/>
                </a:solidFill>
              </a:rPr>
              <a:t>, y compris en évaluation</a:t>
            </a:r>
          </a:p>
          <a:p>
            <a:pPr lvl="0"/>
            <a:endParaRPr lang="fr-FR" sz="1400" dirty="0">
              <a:solidFill>
                <a:srgbClr val="FFFF00"/>
              </a:solidFill>
            </a:endParaRPr>
          </a:p>
          <a:p>
            <a:pPr marL="0" lvl="0" indent="0">
              <a:buNone/>
            </a:pPr>
            <a:r>
              <a:rPr lang="fr-FR" sz="2800" b="1" dirty="0" smtClean="0">
                <a:solidFill>
                  <a:srgbClr val="FFFF00"/>
                </a:solidFill>
              </a:rPr>
              <a:t>-</a:t>
            </a:r>
            <a:r>
              <a:rPr lang="fr-FR" sz="2800" b="1" u="sng" dirty="0" smtClean="0">
                <a:solidFill>
                  <a:srgbClr val="FFFF00"/>
                </a:solidFill>
              </a:rPr>
              <a:t> </a:t>
            </a:r>
            <a:r>
              <a:rPr lang="fr-FR" sz="2800" b="1" u="sng" dirty="0" smtClean="0"/>
              <a:t>Écrire </a:t>
            </a:r>
            <a:r>
              <a:rPr lang="fr-FR" sz="2800" b="1" u="sng" dirty="0"/>
              <a:t>les consignes orales </a:t>
            </a:r>
            <a:r>
              <a:rPr lang="fr-FR" sz="2800" dirty="0">
                <a:solidFill>
                  <a:srgbClr val="FFFF00"/>
                </a:solidFill>
              </a:rPr>
              <a:t>(mots-clefs, verbes d'action, pictogrammes...)</a:t>
            </a:r>
          </a:p>
          <a:p>
            <a:pPr lvl="0"/>
            <a:endParaRPr lang="fr-FR" sz="1300" dirty="0">
              <a:solidFill>
                <a:srgbClr val="FFFF00"/>
              </a:solidFill>
            </a:endParaRPr>
          </a:p>
          <a:p>
            <a:pPr marL="0" lvl="0" indent="0">
              <a:buNone/>
            </a:pPr>
            <a:r>
              <a:rPr lang="fr-FR" sz="2800" dirty="0" smtClean="0">
                <a:solidFill>
                  <a:srgbClr val="FFFF00"/>
                </a:solidFill>
              </a:rPr>
              <a:t>- Proposer </a:t>
            </a:r>
            <a:r>
              <a:rPr lang="fr-FR" sz="2800" dirty="0">
                <a:solidFill>
                  <a:srgbClr val="FFFF00"/>
                </a:solidFill>
              </a:rPr>
              <a:t>à l'élève des </a:t>
            </a:r>
            <a:r>
              <a:rPr lang="fr-FR" sz="2800" b="1" u="sng" dirty="0"/>
              <a:t>versions sonores de certains documents</a:t>
            </a:r>
            <a:r>
              <a:rPr lang="fr-FR" sz="2800" dirty="0"/>
              <a:t> </a:t>
            </a:r>
            <a:r>
              <a:rPr lang="fr-FR" sz="2800" dirty="0">
                <a:solidFill>
                  <a:srgbClr val="FFFF00"/>
                </a:solidFill>
              </a:rPr>
              <a:t>(poésie, textes à mémoriser, albums en maternelle, lecture suivie en cycle 3, audio-livre)</a:t>
            </a:r>
          </a:p>
          <a:p>
            <a:pPr marL="0" lvl="0" indent="0">
              <a:buNone/>
            </a:pPr>
            <a:r>
              <a:rPr lang="fr-FR" sz="2800" dirty="0">
                <a:solidFill>
                  <a:srgbClr val="FFFF00"/>
                </a:solidFill>
                <a:sym typeface="Wingdings" panose="05000000000000000000" pitchFamily="2" charset="2"/>
              </a:rPr>
              <a:t> </a:t>
            </a:r>
            <a:r>
              <a:rPr lang="fr-FR" sz="2800" dirty="0">
                <a:solidFill>
                  <a:srgbClr val="FFFF00"/>
                </a:solidFill>
              </a:rPr>
              <a:t>Utiliser un </a:t>
            </a:r>
            <a:r>
              <a:rPr lang="fr-FR" sz="2800" b="1" u="sng" dirty="0"/>
              <a:t>lecteur enregistreur</a:t>
            </a:r>
            <a:endParaRPr lang="fr-FR" sz="2800" dirty="0"/>
          </a:p>
          <a:p>
            <a:endParaRPr lang="fr-FR" dirty="0">
              <a:solidFill>
                <a:srgbClr val="FFFF00"/>
              </a:solidFill>
            </a:endParaRPr>
          </a:p>
          <a:p>
            <a:endParaRPr lang="fr-FR" dirty="0">
              <a:solidFill>
                <a:srgbClr val="FFFF00"/>
              </a:solidFill>
            </a:endParaRPr>
          </a:p>
        </p:txBody>
      </p:sp>
    </p:spTree>
    <p:extLst>
      <p:ext uri="{BB962C8B-B14F-4D97-AF65-F5344CB8AC3E}">
        <p14:creationId xmlns:p14="http://schemas.microsoft.com/office/powerpoint/2010/main" val="3336099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solidFill>
                  <a:srgbClr val="FFFF00"/>
                </a:solidFill>
              </a:rPr>
              <a:t>Mettre en place un tutorat</a:t>
            </a:r>
            <a:r>
              <a:rPr lang="fr-FR" b="1" dirty="0">
                <a:solidFill>
                  <a:srgbClr val="FFFF00"/>
                </a:solidFill>
              </a:rPr>
              <a:t/>
            </a:r>
            <a:br>
              <a:rPr lang="fr-FR" b="1" dirty="0">
                <a:solidFill>
                  <a:srgbClr val="FFFF00"/>
                </a:solidFill>
              </a:rPr>
            </a:br>
            <a:endParaRPr lang="fr-FR" dirty="0">
              <a:solidFill>
                <a:srgbClr val="FFFF00"/>
              </a:solidFill>
            </a:endParaRPr>
          </a:p>
        </p:txBody>
      </p:sp>
      <p:sp>
        <p:nvSpPr>
          <p:cNvPr id="3" name="Espace réservé du contenu 2"/>
          <p:cNvSpPr>
            <a:spLocks noGrp="1"/>
          </p:cNvSpPr>
          <p:nvPr>
            <p:ph idx="1"/>
          </p:nvPr>
        </p:nvSpPr>
        <p:spPr/>
        <p:txBody>
          <a:bodyPr/>
          <a:lstStyle/>
          <a:p>
            <a:pPr lvl="0"/>
            <a:r>
              <a:rPr lang="fr-FR" sz="3200" b="1" u="sng" dirty="0"/>
              <a:t>Encourager un tutorat formalisé </a:t>
            </a:r>
            <a:r>
              <a:rPr lang="fr-FR" sz="3200" dirty="0">
                <a:solidFill>
                  <a:srgbClr val="FFFF00"/>
                </a:solidFill>
              </a:rPr>
              <a:t>et contractualisé (nom de l'élève volontaire et types de tâches autorisées)</a:t>
            </a:r>
          </a:p>
          <a:p>
            <a:pPr lvl="0"/>
            <a:endParaRPr lang="fr-FR" sz="3200" dirty="0">
              <a:solidFill>
                <a:srgbClr val="FFFF00"/>
              </a:solidFill>
            </a:endParaRPr>
          </a:p>
          <a:p>
            <a:pPr lvl="0"/>
            <a:r>
              <a:rPr lang="fr-FR" sz="3200" dirty="0">
                <a:solidFill>
                  <a:srgbClr val="FFFF00"/>
                </a:solidFill>
              </a:rPr>
              <a:t>Associer l'élève avec un élève en réussite dans l'activité en le plaçant à côté de lui et en autorisant des échanges actifs</a:t>
            </a:r>
          </a:p>
          <a:p>
            <a:pPr lvl="0"/>
            <a:endParaRPr lang="fr-FR" sz="600" dirty="0">
              <a:solidFill>
                <a:srgbClr val="0070C0"/>
              </a:solidFill>
            </a:endParaRPr>
          </a:p>
          <a:p>
            <a:endParaRPr lang="fr-FR" dirty="0"/>
          </a:p>
          <a:p>
            <a:endParaRPr lang="fr-FR" dirty="0"/>
          </a:p>
        </p:txBody>
      </p:sp>
    </p:spTree>
    <p:extLst>
      <p:ext uri="{BB962C8B-B14F-4D97-AF65-F5344CB8AC3E}">
        <p14:creationId xmlns:p14="http://schemas.microsoft.com/office/powerpoint/2010/main" val="400233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solidFill>
                  <a:srgbClr val="FFFF00"/>
                </a:solidFill>
              </a:rPr>
              <a:t>Travail sur le lexique</a:t>
            </a:r>
            <a:endParaRPr lang="fr-FR" dirty="0">
              <a:solidFill>
                <a:srgbClr val="FFFF00"/>
              </a:solidFill>
            </a:endParaRPr>
          </a:p>
        </p:txBody>
      </p:sp>
      <p:sp>
        <p:nvSpPr>
          <p:cNvPr id="3" name="Espace réservé du contenu 2"/>
          <p:cNvSpPr>
            <a:spLocks noGrp="1"/>
          </p:cNvSpPr>
          <p:nvPr>
            <p:ph idx="1"/>
          </p:nvPr>
        </p:nvSpPr>
        <p:spPr/>
        <p:txBody>
          <a:bodyPr/>
          <a:lstStyle/>
          <a:p>
            <a:pPr lvl="0"/>
            <a:r>
              <a:rPr lang="fr-FR" sz="3200" dirty="0">
                <a:solidFill>
                  <a:srgbClr val="FFFF00"/>
                </a:solidFill>
              </a:rPr>
              <a:t>Donner à l'avance le </a:t>
            </a:r>
            <a:r>
              <a:rPr lang="fr-FR" sz="3200" b="1" u="sng" dirty="0"/>
              <a:t>lexique de la séance </a:t>
            </a:r>
            <a:r>
              <a:rPr lang="fr-FR" sz="3200" dirty="0">
                <a:solidFill>
                  <a:srgbClr val="FFFF00"/>
                </a:solidFill>
              </a:rPr>
              <a:t>suivante</a:t>
            </a:r>
          </a:p>
          <a:p>
            <a:pPr lvl="0"/>
            <a:r>
              <a:rPr lang="fr-FR" sz="3200" dirty="0">
                <a:solidFill>
                  <a:srgbClr val="FFFF00"/>
                </a:solidFill>
              </a:rPr>
              <a:t>Constituer un </a:t>
            </a:r>
            <a:r>
              <a:rPr lang="fr-FR" sz="3200" b="1" u="sng" dirty="0"/>
              <a:t>répertoire des notions </a:t>
            </a:r>
            <a:r>
              <a:rPr lang="fr-FR" sz="3200" dirty="0">
                <a:solidFill>
                  <a:srgbClr val="FFFF00"/>
                </a:solidFill>
              </a:rPr>
              <a:t>et du lexique (illustré ou non/ utilisant la traduction)</a:t>
            </a:r>
          </a:p>
          <a:p>
            <a:pPr lvl="0"/>
            <a:r>
              <a:rPr lang="fr-FR" sz="3200" b="1" u="sng" dirty="0"/>
              <a:t>Autoriser l'utilisation de la langue maternelle </a:t>
            </a:r>
            <a:r>
              <a:rPr lang="fr-FR" sz="3200" dirty="0">
                <a:solidFill>
                  <a:srgbClr val="FFFF00"/>
                </a:solidFill>
              </a:rPr>
              <a:t>ou de scolarisation antérieure pour annoter l'ensemble des supports</a:t>
            </a:r>
          </a:p>
          <a:p>
            <a:endParaRPr lang="fr-FR" dirty="0"/>
          </a:p>
        </p:txBody>
      </p:sp>
    </p:spTree>
    <p:extLst>
      <p:ext uri="{BB962C8B-B14F-4D97-AF65-F5344CB8AC3E}">
        <p14:creationId xmlns:p14="http://schemas.microsoft.com/office/powerpoint/2010/main" val="304442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1"/>
            <a:ext cx="10131425" cy="1051774"/>
          </a:xfrm>
        </p:spPr>
        <p:txBody>
          <a:bodyPr/>
          <a:lstStyle/>
          <a:p>
            <a:r>
              <a:rPr lang="fr-FR" b="1" u="sng" dirty="0">
                <a:solidFill>
                  <a:srgbClr val="FFFF00"/>
                </a:solidFill>
              </a:rPr>
              <a:t>Adapter l’évaluation</a:t>
            </a:r>
            <a:endParaRPr lang="fr-FR" dirty="0">
              <a:solidFill>
                <a:srgbClr val="FFFF00"/>
              </a:solidFill>
            </a:endParaRPr>
          </a:p>
        </p:txBody>
      </p:sp>
      <p:sp>
        <p:nvSpPr>
          <p:cNvPr id="3" name="Espace réservé du contenu 2"/>
          <p:cNvSpPr>
            <a:spLocks noGrp="1"/>
          </p:cNvSpPr>
          <p:nvPr>
            <p:ph idx="1"/>
          </p:nvPr>
        </p:nvSpPr>
        <p:spPr>
          <a:xfrm>
            <a:off x="685801" y="1815921"/>
            <a:ext cx="11072610" cy="4404575"/>
          </a:xfrm>
        </p:spPr>
        <p:txBody>
          <a:bodyPr>
            <a:normAutofit fontScale="92500"/>
          </a:bodyPr>
          <a:lstStyle/>
          <a:p>
            <a:pPr lvl="0"/>
            <a:r>
              <a:rPr lang="fr-FR" sz="3200" dirty="0">
                <a:solidFill>
                  <a:srgbClr val="FFFF00"/>
                </a:solidFill>
                <a:latin typeface="+mj-lt"/>
              </a:rPr>
              <a:t>Permettre la </a:t>
            </a:r>
            <a:r>
              <a:rPr lang="fr-FR" sz="3200" b="1" u="sng" dirty="0">
                <a:latin typeface="+mj-lt"/>
              </a:rPr>
              <a:t>réalisation orale d'évaluations</a:t>
            </a:r>
          </a:p>
          <a:p>
            <a:pPr lvl="0"/>
            <a:r>
              <a:rPr lang="fr-FR" sz="3200" b="1" u="sng" dirty="0">
                <a:latin typeface="+mj-lt"/>
              </a:rPr>
              <a:t>Alléger ou individualiser les évaluations </a:t>
            </a:r>
            <a:r>
              <a:rPr lang="fr-FR" sz="3200" dirty="0">
                <a:solidFill>
                  <a:srgbClr val="FFFF00"/>
                </a:solidFill>
                <a:latin typeface="+mj-lt"/>
              </a:rPr>
              <a:t>de façon à limiter l'écrit (QCM, schémas à légender, exercices à trous, à cocher, à relier,…</a:t>
            </a:r>
            <a:r>
              <a:rPr lang="fr-FR" sz="3200" dirty="0" err="1">
                <a:solidFill>
                  <a:srgbClr val="FFFF00"/>
                </a:solidFill>
                <a:latin typeface="+mj-lt"/>
              </a:rPr>
              <a:t>etc</a:t>
            </a:r>
            <a:r>
              <a:rPr lang="fr-FR" sz="3200" dirty="0">
                <a:solidFill>
                  <a:srgbClr val="FFFF00"/>
                </a:solidFill>
                <a:latin typeface="+mj-lt"/>
              </a:rPr>
              <a:t>)</a:t>
            </a:r>
          </a:p>
          <a:p>
            <a:r>
              <a:rPr lang="fr-FR" altLang="fr-FR" sz="3200" dirty="0">
                <a:solidFill>
                  <a:srgbClr val="FFFF00"/>
                </a:solidFill>
                <a:latin typeface="+mj-lt"/>
                <a:ea typeface="Calibri" panose="020F0502020204030204" pitchFamily="34" charset="0"/>
                <a:cs typeface="Times New Roman" panose="02020603050405020304" pitchFamily="18" charset="0"/>
              </a:rPr>
              <a:t>Permettre à l'élève </a:t>
            </a:r>
            <a:r>
              <a:rPr lang="fr-FR" altLang="fr-FR" sz="3200" b="1" u="sng" dirty="0">
                <a:latin typeface="+mj-lt"/>
                <a:ea typeface="Calibri" panose="020F0502020204030204" pitchFamily="34" charset="0"/>
                <a:cs typeface="Times New Roman" panose="02020603050405020304" pitchFamily="18" charset="0"/>
              </a:rPr>
              <a:t>d'accéder aux manuels et à ses cahiers/classeurs</a:t>
            </a:r>
            <a:r>
              <a:rPr lang="fr-FR" altLang="fr-FR" sz="3200" dirty="0">
                <a:latin typeface="+mj-lt"/>
                <a:ea typeface="Calibri" panose="020F0502020204030204" pitchFamily="34" charset="0"/>
                <a:cs typeface="Times New Roman" panose="02020603050405020304" pitchFamily="18" charset="0"/>
              </a:rPr>
              <a:t> </a:t>
            </a:r>
            <a:r>
              <a:rPr lang="fr-FR" altLang="fr-FR" sz="3200" dirty="0">
                <a:solidFill>
                  <a:srgbClr val="FFFF00"/>
                </a:solidFill>
                <a:latin typeface="+mj-lt"/>
                <a:ea typeface="Calibri" panose="020F0502020204030204" pitchFamily="34" charset="0"/>
                <a:cs typeface="Times New Roman" panose="02020603050405020304" pitchFamily="18" charset="0"/>
              </a:rPr>
              <a:t>lors des évaluations</a:t>
            </a:r>
          </a:p>
          <a:p>
            <a:pPr lvl="0"/>
            <a:r>
              <a:rPr lang="fr-FR" sz="3200" u="sng" dirty="0">
                <a:latin typeface="+mj-lt"/>
              </a:rPr>
              <a:t>L'orthographe ne doit pas être prise en compte </a:t>
            </a:r>
            <a:r>
              <a:rPr lang="fr-FR" sz="3200" dirty="0">
                <a:solidFill>
                  <a:srgbClr val="FFFF00"/>
                </a:solidFill>
                <a:latin typeface="+mj-lt"/>
              </a:rPr>
              <a:t>dans l'évaluation, sauf si elle en est l'objet</a:t>
            </a:r>
          </a:p>
          <a:p>
            <a:pPr lvl="0"/>
            <a:r>
              <a:rPr lang="fr-FR" sz="3200" dirty="0">
                <a:solidFill>
                  <a:srgbClr val="FFFF00"/>
                </a:solidFill>
                <a:latin typeface="+mj-lt"/>
              </a:rPr>
              <a:t>Évaluer les progrès pour encourager les réussites</a:t>
            </a:r>
          </a:p>
          <a:p>
            <a:endParaRPr lang="fr-FR" dirty="0"/>
          </a:p>
        </p:txBody>
      </p:sp>
    </p:spTree>
    <p:extLst>
      <p:ext uri="{BB962C8B-B14F-4D97-AF65-F5344CB8AC3E}">
        <p14:creationId xmlns:p14="http://schemas.microsoft.com/office/powerpoint/2010/main" val="415120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1" y="609601"/>
            <a:ext cx="10131425" cy="960582"/>
          </a:xfrm>
        </p:spPr>
        <p:txBody>
          <a:bodyPr/>
          <a:lstStyle/>
          <a:p>
            <a:r>
              <a:rPr lang="fr-FR" b="1" u="sng" dirty="0" smtClean="0">
                <a:solidFill>
                  <a:srgbClr val="FFFF00"/>
                </a:solidFill>
              </a:rPr>
              <a:t>3/DIDACTIQUE DU Français Langue Seconde</a:t>
            </a:r>
            <a:endParaRPr lang="fr-FR" b="1" u="sng" dirty="0">
              <a:solidFill>
                <a:srgbClr val="FFFF00"/>
              </a:solidFill>
            </a:endParaRPr>
          </a:p>
        </p:txBody>
      </p:sp>
      <p:sp>
        <p:nvSpPr>
          <p:cNvPr id="3" name="Espace réservé du contenu 2"/>
          <p:cNvSpPr>
            <a:spLocks noGrp="1"/>
          </p:cNvSpPr>
          <p:nvPr>
            <p:ph idx="1"/>
          </p:nvPr>
        </p:nvSpPr>
        <p:spPr>
          <a:xfrm>
            <a:off x="724191" y="1440873"/>
            <a:ext cx="10507227" cy="4996871"/>
          </a:xfrm>
        </p:spPr>
        <p:txBody>
          <a:bodyPr>
            <a:normAutofit/>
          </a:bodyPr>
          <a:lstStyle/>
          <a:p>
            <a:r>
              <a:rPr lang="fr-FR" sz="3600" dirty="0">
                <a:solidFill>
                  <a:srgbClr val="FFFF00"/>
                </a:solidFill>
              </a:rPr>
              <a:t>La langue seconde est une langue non maternelle, </a:t>
            </a:r>
            <a:r>
              <a:rPr lang="fr-FR" sz="3600" b="1" u="sng" dirty="0"/>
              <a:t>acquise en second de manière naturelle</a:t>
            </a:r>
            <a:r>
              <a:rPr lang="fr-FR" sz="3600" dirty="0"/>
              <a:t> </a:t>
            </a:r>
            <a:r>
              <a:rPr lang="fr-FR" sz="3600" dirty="0">
                <a:solidFill>
                  <a:srgbClr val="FFFF00"/>
                </a:solidFill>
              </a:rPr>
              <a:t>(</a:t>
            </a:r>
            <a:r>
              <a:rPr lang="fr-FR" sz="3600" b="1" dirty="0">
                <a:solidFill>
                  <a:srgbClr val="FFFF00"/>
                </a:solidFill>
              </a:rPr>
              <a:t>milieu social), ou institutionnelle (à l’école</a:t>
            </a:r>
            <a:r>
              <a:rPr lang="fr-FR" sz="3600" dirty="0">
                <a:solidFill>
                  <a:srgbClr val="FFFF00"/>
                </a:solidFill>
              </a:rPr>
              <a:t>), et qui a un statut dans le pays considéré (langue officielle ou nationale).</a:t>
            </a:r>
          </a:p>
          <a:p>
            <a:endParaRPr lang="fr-FR" sz="3600" dirty="0">
              <a:solidFill>
                <a:srgbClr val="FFFF00"/>
              </a:solidFill>
            </a:endParaRPr>
          </a:p>
        </p:txBody>
      </p:sp>
    </p:spTree>
    <p:extLst>
      <p:ext uri="{BB962C8B-B14F-4D97-AF65-F5344CB8AC3E}">
        <p14:creationId xmlns:p14="http://schemas.microsoft.com/office/powerpoint/2010/main" val="13757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TM03457452[[fn=Céleste]]</Template>
  <TotalTime>1184</TotalTime>
  <Words>1934</Words>
  <Application>Microsoft Office PowerPoint</Application>
  <PresentationFormat>Personnalisé</PresentationFormat>
  <Paragraphs>245</Paragraphs>
  <Slides>39</Slides>
  <Notes>0</Notes>
  <HiddenSlides>0</HiddenSlides>
  <MMClips>1</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Céleste</vt:lpstr>
      <vt:lpstr>la langue française  comme langue seconde Collège Madame de SÉVIGNÉ 23 Mai 2019</vt:lpstr>
      <vt:lpstr>1/ Comment acquérir une langue seconde: Les grands principes pédagogiques</vt:lpstr>
      <vt:lpstr>PRÉCONISATIONS</vt:lpstr>
      <vt:lpstr> Les gestes professionnels:  Aménagements spécifiques en classe  </vt:lpstr>
      <vt:lpstr>Développement des compétences orales en réception et en production  </vt:lpstr>
      <vt:lpstr>Mettre en place un tutorat </vt:lpstr>
      <vt:lpstr>Travail sur le lexique</vt:lpstr>
      <vt:lpstr>Adapter l’évaluation</vt:lpstr>
      <vt:lpstr>3/DIDACTIQUE DU Français Langue Seconde</vt:lpstr>
      <vt:lpstr>Le français Langue de Scolarisation</vt:lpstr>
      <vt:lpstr>   a/ FLS : La perspective actionnelle adoptée par le CECRL    </vt:lpstr>
      <vt:lpstr>b/ L’apports des neurosciences</vt:lpstr>
      <vt:lpstr>-La répétition  </vt:lpstr>
      <vt:lpstr>Présentation PowerPoint</vt:lpstr>
      <vt:lpstr>- L’imitation </vt:lpstr>
      <vt:lpstr>- l’émotion</vt:lpstr>
      <vt:lpstr>Quelles sont les activités pédagogiques qui portent les principes de ces approches? </vt:lpstr>
      <vt:lpstr>a/ La résolution de problèmes langagiers</vt:lpstr>
      <vt:lpstr>Présentation PowerPoint</vt:lpstr>
      <vt:lpstr>Présentation PowerPoint</vt:lpstr>
      <vt:lpstr>b/ Les jeux ou activités pédagogiques alternatives </vt:lpstr>
      <vt:lpstr>Présentation PowerPoint</vt:lpstr>
      <vt:lpstr>c/ La simulation globale </vt:lpstr>
      <vt:lpstr>d/ Les activités théâtrales</vt:lpstr>
      <vt:lpstr>e/ Le chant </vt:lpstr>
      <vt:lpstr>f/ « les Routines langagières » (bruner)</vt:lpstr>
      <vt:lpstr> 2- Le débat ou « atelier philo »</vt:lpstr>
      <vt:lpstr>Organisation type pour un débat en classe:</vt:lpstr>
      <vt:lpstr>  4/ Développer les compétences langagières  a/ S. BOIMARE – La lecture des textes fondateurs  </vt:lpstr>
      <vt:lpstr>Pourquoi des textes fondateurs?</vt:lpstr>
      <vt:lpstr>Pourquoi l’entrainement à débattre ? </vt:lpstr>
      <vt:lpstr>Débattre c’est:</vt:lpstr>
      <vt:lpstr>b/ Structuration vocabulaire, Micheline CELLIER  </vt:lpstr>
      <vt:lpstr>QUE RETIENT-ON ?  </vt:lpstr>
      <vt:lpstr>quels outils ? </vt:lpstr>
      <vt:lpstr> Exemple:  La fleur de mots </vt:lpstr>
      <vt:lpstr>conclusion</vt:lpstr>
      <vt:lpstr>   Bibliographie   </vt:lpstr>
      <vt:lpstr>sitographie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 développer les compétences de l’oral dans les approches modernes?</dc:title>
  <dc:creator>Delphine HERVE</dc:creator>
  <cp:lastModifiedBy>Baudelet Vanessa</cp:lastModifiedBy>
  <cp:revision>174</cp:revision>
  <dcterms:created xsi:type="dcterms:W3CDTF">2018-06-10T19:26:02Z</dcterms:created>
  <dcterms:modified xsi:type="dcterms:W3CDTF">2019-05-27T12:14:48Z</dcterms:modified>
</cp:coreProperties>
</file>