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59" r:id="rId7"/>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3" d="100"/>
          <a:sy n="83" d="100"/>
        </p:scale>
        <p:origin x="-3204" y="-78"/>
      </p:cViewPr>
      <p:guideLst>
        <p:guide orient="horz" pos="2880"/>
        <p:guide pos="2160"/>
      </p:guideLst>
    </p:cSldViewPr>
  </p:slideViewPr>
  <p:notesTextViewPr>
    <p:cViewPr>
      <p:scale>
        <a:sx n="1" d="1"/>
        <a:sy n="1" d="1"/>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Modifiez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286090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11965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176179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100815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427852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209F796-3C96-4D36-ADC1-3861B048C953}" type="datetimeFigureOut">
              <a:rPr lang="fr-FR" smtClean="0"/>
              <a:t>29/11/2018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3724681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209F796-3C96-4D36-ADC1-3861B048C953}" type="datetimeFigureOut">
              <a:rPr lang="fr-FR" smtClean="0"/>
              <a:t>29/11/2018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2442389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209F796-3C96-4D36-ADC1-3861B048C953}" type="datetimeFigureOut">
              <a:rPr lang="fr-FR" smtClean="0"/>
              <a:t>29/11/2018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382460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09F796-3C96-4D36-ADC1-3861B048C953}" type="datetimeFigureOut">
              <a:rPr lang="fr-FR" smtClean="0"/>
              <a:t>29/11/2018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2874282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209F796-3C96-4D36-ADC1-3861B048C953}" type="datetimeFigureOut">
              <a:rPr lang="fr-FR" smtClean="0"/>
              <a:t>29/11/2018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1259102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209F796-3C96-4D36-ADC1-3861B048C953}" type="datetimeFigureOut">
              <a:rPr lang="fr-FR" smtClean="0"/>
              <a:t>29/11/2018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91956D-D8A5-45F7-876B-57F414668602}" type="slidenum">
              <a:rPr lang="fr-FR" smtClean="0"/>
              <a:t>‹N°›</a:t>
            </a:fld>
            <a:endParaRPr lang="fr-FR"/>
          </a:p>
        </p:txBody>
      </p:sp>
    </p:spTree>
    <p:extLst>
      <p:ext uri="{BB962C8B-B14F-4D97-AF65-F5344CB8AC3E}">
        <p14:creationId xmlns:p14="http://schemas.microsoft.com/office/powerpoint/2010/main" val="1192224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209F796-3C96-4D36-ADC1-3861B048C953}" type="datetimeFigureOut">
              <a:rPr lang="fr-FR" smtClean="0"/>
              <a:t>29/11/2018</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291956D-D8A5-45F7-876B-57F414668602}" type="slidenum">
              <a:rPr lang="fr-FR" smtClean="0"/>
              <a:t>‹N°›</a:t>
            </a:fld>
            <a:endParaRPr lang="fr-FR"/>
          </a:p>
        </p:txBody>
      </p:sp>
    </p:spTree>
    <p:extLst>
      <p:ext uri="{BB962C8B-B14F-4D97-AF65-F5344CB8AC3E}">
        <p14:creationId xmlns:p14="http://schemas.microsoft.com/office/powerpoint/2010/main" val="4139581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101454537"/>
              </p:ext>
            </p:extLst>
          </p:nvPr>
        </p:nvGraphicFramePr>
        <p:xfrm>
          <a:off x="116541" y="-7"/>
          <a:ext cx="6624918" cy="8877789"/>
        </p:xfrm>
        <a:graphic>
          <a:graphicData uri="http://schemas.openxmlformats.org/drawingml/2006/table">
            <a:tbl>
              <a:tblPr firstRow="1" bandRow="1">
                <a:tableStyleId>{5C22544A-7EE6-4342-B048-85BDC9FD1C3A}</a:tableStyleId>
              </a:tblPr>
              <a:tblGrid>
                <a:gridCol w="936129"/>
                <a:gridCol w="1896263"/>
                <a:gridCol w="1896263"/>
                <a:gridCol w="1896263"/>
              </a:tblGrid>
              <a:tr h="323417">
                <a:tc>
                  <a:txBody>
                    <a:bodyPr/>
                    <a:lstStyle/>
                    <a:p>
                      <a:r>
                        <a:rPr lang="fr-FR" sz="1400" dirty="0" smtClean="0">
                          <a:solidFill>
                            <a:schemeClr val="tx1"/>
                          </a:solidFill>
                        </a:rPr>
                        <a:t>collège </a:t>
                      </a:r>
                      <a:endParaRPr lang="fr-FR" sz="14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A1 </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A2</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B1</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719287">
                <a:tc rowSpan="12">
                  <a:txBody>
                    <a:bodyPr/>
                    <a:lstStyle/>
                    <a:p>
                      <a:r>
                        <a:rPr lang="fr-FR" sz="1200" b="1" dirty="0" smtClean="0">
                          <a:solidFill>
                            <a:schemeClr val="tx1"/>
                          </a:solidFill>
                        </a:rPr>
                        <a:t>Parler avec quelqu’un </a:t>
                      </a:r>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dire qui je suis, où je suis né(e), où j’habite et demander le même type d’information à quelqu’un I1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poser des questions simples, répondre et échanger des idées simples sur des sujets familiers I1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rPr>
                        <a:t>Je peux avoir une conversation sur un sujet familier, échanger des informations, discuter d’un film, d’un livre, de musique… </a:t>
                      </a:r>
                      <a:r>
                        <a:rPr lang="fr-FR" sz="900" dirty="0" smtClean="0">
                          <a:solidFill>
                            <a:schemeClr val="tx1"/>
                          </a:solidFill>
                        </a:rPr>
                        <a:t>I1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dire ce que je fais, comment je vais et demander à quelqu’un de ses nouvelles I2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demander et donner des informations simples sur des sujets tels que le travail ou les loisirs I2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demander à quelqu’un ce qu’il pense de quelque chose sur un sujet d’intérêt général I2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présenter quelqu’un, saluer, prendre congé I3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faire ou</a:t>
                      </a:r>
                      <a:r>
                        <a:rPr lang="fr-FR" sz="900" baseline="0" dirty="0" smtClean="0">
                          <a:solidFill>
                            <a:schemeClr val="tx1"/>
                          </a:solidFill>
                        </a:rPr>
                        <a:t> accepter une offre, une invitation ou des excuses </a:t>
                      </a:r>
                      <a:r>
                        <a:rPr lang="fr-FR" sz="900" dirty="0" smtClean="0">
                          <a:solidFill>
                            <a:schemeClr val="tx1"/>
                          </a:solidFill>
                        </a:rPr>
                        <a:t>I3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exprimer ma joie, ma tristesse, ma surprise I3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parler simplement des gens que je connais et poser des questions à quelqu’un I4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dire de façon simple ce que je pense de quelque chose , ce que j’aime ou pas I4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expliquer comment faire quelque chose en donnant des instructions détaillées I4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répondre simplement à des questions personnelles simples et en poser I5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demander ou donner des conseils ou des consignes sur des sujets quotidiens I5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dire poliment ce que je pense et si je suis d’accord ou non I5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demander un objet ou un renseignement à quelqu’un et le lui donner s’il me le demande I6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discuter du programme de la soirée ou du weekend, faire quelques suggestions et réagir à des propositions simples I6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expliquer pourquoi quelque chose pose problème, discuter de la suite à donner, comparer les solutions I6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sais compter, indiquer des quantités et donner l’heure I7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exprimer simplement</a:t>
                      </a:r>
                      <a:r>
                        <a:rPr lang="fr-FR" sz="900" baseline="0" dirty="0" smtClean="0">
                          <a:solidFill>
                            <a:schemeClr val="tx1"/>
                          </a:solidFill>
                        </a:rPr>
                        <a:t> mon accord ou mon désaccord </a:t>
                      </a:r>
                      <a:r>
                        <a:rPr lang="fr-FR" sz="900" dirty="0" smtClean="0">
                          <a:solidFill>
                            <a:schemeClr val="tx1"/>
                          </a:solidFill>
                        </a:rPr>
                        <a:t>I7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comparer des propositions, discuter de ce qu’il faut</a:t>
                      </a:r>
                      <a:r>
                        <a:rPr lang="fr-FR" sz="900" baseline="0" dirty="0" smtClean="0">
                          <a:solidFill>
                            <a:schemeClr val="tx1"/>
                          </a:solidFill>
                        </a:rPr>
                        <a:t> faire, où il faut aller, ce qu’il faut choisir </a:t>
                      </a:r>
                      <a:r>
                        <a:rPr lang="fr-FR" sz="900" dirty="0" smtClean="0">
                          <a:solidFill>
                            <a:schemeClr val="tx1"/>
                          </a:solidFill>
                        </a:rPr>
                        <a:t>I7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suivre des indications simples et en donner, par ex pour aller d’un endroit à un autre I8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donner mon opinion sur les problèmes pratiques, à condition qu’on m’aide à reformuler I8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Au cours d’un voyage, je peux faire face</a:t>
                      </a:r>
                      <a:r>
                        <a:rPr lang="fr-FR" sz="900" baseline="0" dirty="0" smtClean="0">
                          <a:solidFill>
                            <a:schemeClr val="tx1"/>
                          </a:solidFill>
                        </a:rPr>
                        <a:t> à la plupart des situations de la vie quotidienne, résoudre la plupart des problèmes, faire des réclamations, porter plainte </a:t>
                      </a:r>
                      <a:r>
                        <a:rPr lang="fr-FR" sz="900" dirty="0" smtClean="0">
                          <a:solidFill>
                            <a:schemeClr val="tx1"/>
                          </a:solidFill>
                        </a:rPr>
                        <a:t>I8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proposer ou offrir quelque chose à quelqu’un I9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me débrouiller assez bien dans les situations courantes de la vie quotidienne,(déplacements,</a:t>
                      </a:r>
                      <a:r>
                        <a:rPr lang="fr-FR" sz="900" baseline="0" dirty="0" smtClean="0">
                          <a:solidFill>
                            <a:schemeClr val="tx1"/>
                          </a:solidFill>
                        </a:rPr>
                        <a:t> achats, etc…) </a:t>
                      </a:r>
                      <a:r>
                        <a:rPr lang="fr-FR" sz="900" dirty="0" smtClean="0">
                          <a:solidFill>
                            <a:schemeClr val="tx1"/>
                          </a:solidFill>
                        </a:rPr>
                        <a:t>I9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Au cours d’un voyage si je suis malade, je peux expliquer ce que j’ai à un médecin I9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a:p>
                  </a:txBody>
                  <a:tcPr/>
                </a:tc>
                <a:tc>
                  <a:txBody>
                    <a:bodyPr/>
                    <a:lstStyle/>
                    <a:p>
                      <a:r>
                        <a:rPr lang="fr-FR" sz="900" dirty="0" smtClean="0">
                          <a:solidFill>
                            <a:schemeClr val="tx1"/>
                          </a:solidFill>
                        </a:rPr>
                        <a:t>Peut se débrouiller avec les nombres, l’argent I10</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discuter du programme de la soirée ou du week-end.</a:t>
                      </a:r>
                    </a:p>
                    <a:p>
                      <a:r>
                        <a:rPr lang="fr-FR" sz="900" dirty="0" smtClean="0">
                          <a:solidFill>
                            <a:schemeClr val="tx1"/>
                          </a:solidFill>
                        </a:rPr>
                        <a:t>Peut faire des suggestions et réagir à des propositions I10</a:t>
                      </a:r>
                    </a:p>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intervenir dans une discussion sur un sujet familier en utilisant une expression adéquate pour prendre la parole I10</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parler d’une date ou d’un rendez-vous, en utilisant par ex «  vendredi dernier », « samedi prochain » « en novembre », « à trois heures » </a:t>
                      </a:r>
                      <a:r>
                        <a:rPr lang="fr-FR" sz="900" dirty="0" smtClean="0">
                          <a:solidFill>
                            <a:schemeClr val="tx1"/>
                          </a:solidFill>
                        </a:rPr>
                        <a:t>I11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demander et obtenir des renseignements (ex: office de tourisme) </a:t>
                      </a:r>
                      <a:r>
                        <a:rPr lang="fr-FR" sz="900" dirty="0" smtClean="0">
                          <a:solidFill>
                            <a:schemeClr val="tx1"/>
                          </a:solidFill>
                        </a:rPr>
                        <a:t>I11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interviewé quelqu’un sur un sujet précis si j’ai auparavant préparé le questionnaire et je peux aussi poser quelques questions spontanées </a:t>
                      </a:r>
                      <a:r>
                        <a:rPr lang="fr-FR" sz="900" dirty="0" smtClean="0">
                          <a:solidFill>
                            <a:schemeClr val="tx1"/>
                          </a:solidFill>
                        </a:rPr>
                        <a:t>I11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demander et fournir des renseignements à propos d’une quantité, un nombre, un prix, etc. I12 </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attirer l’attention. I13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utiliser des procédés simples pour commencer, poursuivre et terminer une brève conversation. I14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a:t>1</a:t>
            </a:r>
          </a:p>
        </p:txBody>
      </p:sp>
    </p:spTree>
    <p:extLst>
      <p:ext uri="{BB962C8B-B14F-4D97-AF65-F5344CB8AC3E}">
        <p14:creationId xmlns:p14="http://schemas.microsoft.com/office/powerpoint/2010/main" val="2949733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268137813"/>
              </p:ext>
            </p:extLst>
          </p:nvPr>
        </p:nvGraphicFramePr>
        <p:xfrm>
          <a:off x="116541" y="69367"/>
          <a:ext cx="6624920" cy="8999220"/>
        </p:xfrm>
        <a:graphic>
          <a:graphicData uri="http://schemas.openxmlformats.org/drawingml/2006/table">
            <a:tbl>
              <a:tblPr firstRow="1" bandRow="1">
                <a:tableStyleId>{5C22544A-7EE6-4342-B048-85BDC9FD1C3A}</a:tableStyleId>
              </a:tblPr>
              <a:tblGrid>
                <a:gridCol w="864119"/>
                <a:gridCol w="1920267"/>
                <a:gridCol w="1920267"/>
                <a:gridCol w="1920267"/>
              </a:tblGrid>
              <a:tr h="254043">
                <a:tc>
                  <a:txBody>
                    <a:bodyPr/>
                    <a:lstStyle/>
                    <a:p>
                      <a:r>
                        <a:rPr lang="fr-FR" sz="1050" dirty="0" smtClean="0">
                          <a:solidFill>
                            <a:schemeClr val="tx1"/>
                          </a:solidFill>
                        </a:rPr>
                        <a:t>collège </a:t>
                      </a:r>
                      <a:endParaRPr lang="fr-FR" sz="105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050" dirty="0" smtClean="0">
                          <a:solidFill>
                            <a:schemeClr val="tx1"/>
                          </a:solidFill>
                        </a:rPr>
                        <a:t>A1 </a:t>
                      </a:r>
                      <a:endParaRPr lang="fr-FR" sz="105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050" dirty="0" smtClean="0">
                          <a:solidFill>
                            <a:schemeClr val="tx1"/>
                          </a:solidFill>
                        </a:rPr>
                        <a:t>A2</a:t>
                      </a:r>
                      <a:endParaRPr lang="fr-FR" sz="105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050" dirty="0" smtClean="0">
                          <a:solidFill>
                            <a:schemeClr val="tx1"/>
                          </a:solidFill>
                        </a:rPr>
                        <a:t>B1</a:t>
                      </a:r>
                      <a:endParaRPr lang="fr-FR" sz="105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398791">
                <a:tc rowSpan="8">
                  <a:txBody>
                    <a:bodyPr/>
                    <a:lstStyle/>
                    <a:p>
                      <a:r>
                        <a:rPr lang="fr-FR" sz="1200" b="1" dirty="0" smtClean="0">
                          <a:solidFill>
                            <a:schemeClr val="tx1"/>
                          </a:solidFill>
                        </a:rPr>
                        <a:t>Ecouter</a:t>
                      </a:r>
                      <a:r>
                        <a:rPr lang="fr-FR" sz="1200" b="1" baseline="0" dirty="0" smtClean="0">
                          <a:solidFill>
                            <a:schemeClr val="tx1"/>
                          </a:solidFill>
                        </a:rPr>
                        <a:t> et </a:t>
                      </a:r>
                      <a:r>
                        <a:rPr lang="fr-FR" sz="1200" b="1" baseline="0" dirty="0" smtClean="0">
                          <a:solidFill>
                            <a:schemeClr val="tx1"/>
                          </a:solidFill>
                        </a:rPr>
                        <a:t>comprendre</a:t>
                      </a:r>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Comprendre des questions sur l’endroit où j’habite, sur ce que je fais, sur les gens que je connais E1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le numéros de téléphone E1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les points principaux de ce qu’on me dit sur des sujets familiers tels que l’école, la maison, les loisirs E1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comprendre des consignes et des indications simples E2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des consignes ou des instructions simples E2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les points principaux d’une longue discussion qui se déroule en ma présence si les gens articulent bien et parlent</a:t>
                      </a:r>
                      <a:r>
                        <a:rPr lang="fr-FR" sz="900" baseline="0" dirty="0" smtClean="0">
                          <a:solidFill>
                            <a:schemeClr val="tx1"/>
                          </a:solidFill>
                        </a:rPr>
                        <a:t> relativement lentement </a:t>
                      </a:r>
                      <a:r>
                        <a:rPr lang="fr-FR" sz="900" dirty="0" smtClean="0">
                          <a:solidFill>
                            <a:schemeClr val="tx1"/>
                          </a:solidFill>
                        </a:rPr>
                        <a:t>E2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Comprendre des expressions familières et simples de la vie quotidienne (pour accepter, refuser, remercier) E3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Si on me raconte une histoire simple au sujet de gens que je connais, je peux comprendre le sens général E3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globalement quels arguments utilise une personne dans</a:t>
                      </a:r>
                      <a:r>
                        <a:rPr lang="fr-FR" sz="900" baseline="0" dirty="0" smtClean="0">
                          <a:solidFill>
                            <a:schemeClr val="tx1"/>
                          </a:solidFill>
                        </a:rPr>
                        <a:t> une discussion sur un sujet que je connais bien </a:t>
                      </a:r>
                      <a:r>
                        <a:rPr lang="fr-FR" sz="900" dirty="0" smtClean="0">
                          <a:solidFill>
                            <a:schemeClr val="tx1"/>
                          </a:solidFill>
                        </a:rPr>
                        <a:t>E3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Comprendre le sujet d’une histoire courte ou d’un dialogue simple E4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Dans une histoire simple, je peux comprendre si on parle de faits présents, passés ou futurs E4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suivre un exposé à condition que</a:t>
                      </a:r>
                      <a:r>
                        <a:rPr lang="fr-FR" sz="900" baseline="0" dirty="0" smtClean="0">
                          <a:solidFill>
                            <a:schemeClr val="tx1"/>
                          </a:solidFill>
                        </a:rPr>
                        <a:t> le sujet soit familier et que la présentation soit simple et bien structurée </a:t>
                      </a:r>
                      <a:r>
                        <a:rPr lang="fr-FR" sz="900" dirty="0" smtClean="0">
                          <a:solidFill>
                            <a:schemeClr val="tx1"/>
                          </a:solidFill>
                        </a:rPr>
                        <a:t>E4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identifier le sujet d’une conversation</a:t>
                      </a:r>
                      <a:r>
                        <a:rPr lang="fr-FR" sz="900" baseline="0" dirty="0" smtClean="0">
                          <a:solidFill>
                            <a:schemeClr val="tx1"/>
                          </a:solidFill>
                        </a:rPr>
                        <a:t> qui se déroule en ma présence si les gens parlent lentement E5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des informations techniques simples comme un mode d’emploi pour un appareil d’usage courant (appareil photo, camera…) </a:t>
                      </a:r>
                      <a:r>
                        <a:rPr lang="fr-FR" sz="900" baseline="0" dirty="0" smtClean="0">
                          <a:solidFill>
                            <a:schemeClr val="tx1"/>
                          </a:solidFill>
                        </a:rPr>
                        <a:t>E5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Avec un natif, peut comprendre des expressions quotidiennes pour satisfaire des besoins simples de type concret si elles sont répétées,</a:t>
                      </a:r>
                    </a:p>
                    <a:p>
                      <a:r>
                        <a:rPr lang="fr-FR" sz="900" dirty="0" smtClean="0">
                          <a:solidFill>
                            <a:schemeClr val="tx1"/>
                          </a:solidFill>
                        </a:rPr>
                        <a:t>formulées directement, lentement et clairement par un interlocuteur compréhensif.</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de courts passages à la radio à condition que la personne parle lentement E6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Au téléphone, je peux suivre</a:t>
                      </a:r>
                      <a:r>
                        <a:rPr lang="fr-FR" sz="900" baseline="0" dirty="0" smtClean="0">
                          <a:solidFill>
                            <a:schemeClr val="tx1"/>
                          </a:solidFill>
                        </a:rPr>
                        <a:t> sans difficultés</a:t>
                      </a:r>
                      <a:r>
                        <a:rPr lang="fr-FR" sz="900" dirty="0" smtClean="0">
                          <a:solidFill>
                            <a:schemeClr val="tx1"/>
                          </a:solidFill>
                        </a:rPr>
                        <a:t> une conversation portant sur des sujets quotidiens E6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À la télévision, je peux, en m’aidant des images, comprendre le sujet général traité lors du journal télévisé E7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À la radio ou TV, je peux comprendre</a:t>
                      </a:r>
                      <a:r>
                        <a:rPr lang="fr-FR" sz="900" baseline="0" dirty="0" smtClean="0">
                          <a:solidFill>
                            <a:schemeClr val="tx1"/>
                          </a:solidFill>
                        </a:rPr>
                        <a:t> les points principaux des bulletins d’informations ou des programmes sur des sujets quotidiens </a:t>
                      </a:r>
                      <a:r>
                        <a:rPr lang="fr-FR" sz="900" dirty="0" smtClean="0">
                          <a:solidFill>
                            <a:schemeClr val="tx1"/>
                          </a:solidFill>
                        </a:rPr>
                        <a:t>E7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saisir le point essentiel d’une annonce ou d’un message brefs, simples et clairs E8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suivre un film si l’histoire repose essentiellement sur l’action E8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rowSpan="5">
                  <a:txBody>
                    <a:bodyPr/>
                    <a:lstStyle/>
                    <a:p>
                      <a:r>
                        <a:rPr lang="fr-FR" sz="1200" b="1" dirty="0" smtClean="0">
                          <a:solidFill>
                            <a:schemeClr val="tx1"/>
                          </a:solidFill>
                        </a:rPr>
                        <a:t>Parler avec quelqu’un </a:t>
                      </a:r>
                    </a:p>
                    <a:p>
                      <a:r>
                        <a:rPr lang="fr-FR" sz="1200" b="1" dirty="0" smtClean="0">
                          <a:solidFill>
                            <a:schemeClr val="tx1"/>
                          </a:solidFill>
                        </a:rPr>
                        <a:t>Mes astuces/ stratégies…</a:t>
                      </a:r>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dire que je ne comprends pas et demander de répéter plus</a:t>
                      </a:r>
                      <a:r>
                        <a:rPr lang="fr-FR" sz="900" baseline="0" dirty="0" smtClean="0">
                          <a:solidFill>
                            <a:schemeClr val="tx1"/>
                          </a:solidFill>
                        </a:rPr>
                        <a:t> lentement ou reformuler IS1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Si j’utilise un mot dont je ne suis pas sûr du sens, je peux faire des gestes pour clarifier ce que je veux dire </a:t>
                      </a:r>
                      <a:r>
                        <a:rPr lang="fr-FR" sz="900" baseline="0" dirty="0" smtClean="0">
                          <a:solidFill>
                            <a:schemeClr val="tx1"/>
                          </a:solidFill>
                        </a:rPr>
                        <a:t>IS1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essayer de nouvelles expressions et demander si on m’a compris IS1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Quand je ne connais pas un mot je peux demander comment on le dit et</a:t>
                      </a:r>
                      <a:r>
                        <a:rPr lang="fr-FR" sz="900" baseline="0" dirty="0" smtClean="0">
                          <a:solidFill>
                            <a:schemeClr val="tx1"/>
                          </a:solidFill>
                        </a:rPr>
                        <a:t> le répéter IS2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Quand je ne sais pas dire le nom de ce que</a:t>
                      </a:r>
                      <a:r>
                        <a:rPr lang="fr-FR" sz="900" baseline="0" dirty="0" smtClean="0">
                          <a:solidFill>
                            <a:schemeClr val="tx1"/>
                          </a:solidFill>
                        </a:rPr>
                        <a:t> je veux, je peux l’obtenir en le désignant du doigt et en demandant « je veux cela » IS2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Si je ne</a:t>
                      </a:r>
                      <a:r>
                        <a:rPr lang="fr-FR" sz="900" baseline="0" dirty="0" smtClean="0">
                          <a:solidFill>
                            <a:schemeClr val="tx1"/>
                          </a:solidFill>
                        </a:rPr>
                        <a:t> connais pas le nom d’un objet, je peux le décrire pour que tu le monde comprenne de quoi je parle IS2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a:t>
                      </a:r>
                      <a:r>
                        <a:rPr lang="fr-FR" sz="900" baseline="0" dirty="0" smtClean="0">
                          <a:solidFill>
                            <a:schemeClr val="tx1"/>
                          </a:solidFill>
                        </a:rPr>
                        <a:t> peux demander à quelqu’un d’épeler un mot que je ne comprends pas ou que je ne connais pas IS3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indiquer que je ne comprends pas ce qu’on me dit et demander de répéter ou de m’expliquer un mot </a:t>
                      </a:r>
                      <a:r>
                        <a:rPr lang="fr-FR" sz="900" baseline="0" dirty="0" smtClean="0">
                          <a:solidFill>
                            <a:schemeClr val="tx1"/>
                          </a:solidFill>
                        </a:rPr>
                        <a:t>IS3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Si je ne connais pas un mot, je peux en donner d’autres qui l’expliquent (ex: un camion pour transporter des gens pour autobus) </a:t>
                      </a:r>
                      <a:r>
                        <a:rPr lang="fr-FR" sz="900" baseline="0" dirty="0" smtClean="0">
                          <a:solidFill>
                            <a:schemeClr val="tx1"/>
                          </a:solidFill>
                        </a:rPr>
                        <a:t>IS3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Quand je ne connais pas un mot, je peux l’inventer et de mander si c’est comme ça qu’on le dit IS4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reformuler ce que quelqu’un vient</a:t>
                      </a:r>
                      <a:r>
                        <a:rPr lang="fr-FR" sz="900" baseline="0" dirty="0" smtClean="0">
                          <a:solidFill>
                            <a:schemeClr val="tx1"/>
                          </a:solidFill>
                        </a:rPr>
                        <a:t> de me dire pour vérifier que j’ai bien compris IS5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smtClean="0"/>
              <a:t>2</a:t>
            </a:r>
            <a:endParaRPr lang="fr-FR" sz="1000" dirty="0"/>
          </a:p>
        </p:txBody>
      </p:sp>
    </p:spTree>
    <p:extLst>
      <p:ext uri="{BB962C8B-B14F-4D97-AF65-F5344CB8AC3E}">
        <p14:creationId xmlns:p14="http://schemas.microsoft.com/office/powerpoint/2010/main" val="1979980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118455361"/>
              </p:ext>
            </p:extLst>
          </p:nvPr>
        </p:nvGraphicFramePr>
        <p:xfrm>
          <a:off x="116541" y="69367"/>
          <a:ext cx="6624920" cy="6286533"/>
        </p:xfrm>
        <a:graphic>
          <a:graphicData uri="http://schemas.openxmlformats.org/drawingml/2006/table">
            <a:tbl>
              <a:tblPr firstRow="1" bandRow="1">
                <a:tableStyleId>{5C22544A-7EE6-4342-B048-85BDC9FD1C3A}</a:tableStyleId>
              </a:tblPr>
              <a:tblGrid>
                <a:gridCol w="864119"/>
                <a:gridCol w="1920267"/>
                <a:gridCol w="1920267"/>
                <a:gridCol w="1920267"/>
              </a:tblGrid>
              <a:tr h="251407">
                <a:tc>
                  <a:txBody>
                    <a:bodyPr/>
                    <a:lstStyle/>
                    <a:p>
                      <a:r>
                        <a:rPr lang="fr-FR" sz="1400" dirty="0" smtClean="0">
                          <a:solidFill>
                            <a:schemeClr val="tx1"/>
                          </a:solidFill>
                        </a:rPr>
                        <a:t>collège </a:t>
                      </a:r>
                      <a:endParaRPr lang="fr-FR" sz="14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A1 </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A2</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B1</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398791">
                <a:tc rowSpan="10">
                  <a:txBody>
                    <a:bodyPr/>
                    <a:lstStyle/>
                    <a:p>
                      <a:r>
                        <a:rPr lang="fr-FR" sz="1200" b="1" dirty="0" smtClean="0">
                          <a:solidFill>
                            <a:schemeClr val="tx1"/>
                          </a:solidFill>
                        </a:rPr>
                        <a:t>S’exprimer en continu à </a:t>
                      </a:r>
                      <a:r>
                        <a:rPr lang="fr-FR" sz="1200" b="1" dirty="0" smtClean="0">
                          <a:solidFill>
                            <a:schemeClr val="tx1"/>
                          </a:solidFill>
                        </a:rPr>
                        <a:t>l’oral</a:t>
                      </a:r>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produire des expressions simples isolées sur les gens et les choses.O1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Décrire des lieux, quelque chose, une expérience scolaire ou un évènement O1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raconter en détail une expérience ou une aventure et décrire mes sentiments, mes réactions… O1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se décrire, décrire ce qu’il/elle fait, ainsi que son lieu d’habitation. O2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Décrire ma famille, l’endroit où j’habite ou où je vais en vacances O2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raconter un livre que j’ai lu, un film que j’ai vi et dire si j’ai aimé ou non et expliquer pourquoi O2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Décrire et comparer sommairement des objets O3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raconter un rêve et parler d’un projet O3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Expliquer en quoi une chose me plait ou me déplait O4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faire un exposé sur un sujet que je connais bien à condition de l’avoir préparé avant O4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justifier simplement mes opinions, projets, actes O5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raconter une histoire.</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lire un texte très bref et répété, par exemple pour présenter quelqu’un</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faire de très brèves annonces préparées avec un contenu prévisible et appris de telle sorte qu’elles soient</a:t>
                      </a:r>
                    </a:p>
                    <a:p>
                      <a:r>
                        <a:rPr lang="fr-FR" sz="900" dirty="0" smtClean="0">
                          <a:solidFill>
                            <a:schemeClr val="tx1"/>
                          </a:solidFill>
                        </a:rPr>
                        <a:t>intelligibles pour des auditeurs attentifs.O6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rapporter assez couramment une narration ou une description simples sous forme d’une suite de points. Peut relater</a:t>
                      </a:r>
                    </a:p>
                    <a:p>
                      <a:r>
                        <a:rPr lang="fr-FR" sz="900" dirty="0" smtClean="0">
                          <a:solidFill>
                            <a:schemeClr val="tx1"/>
                          </a:solidFill>
                        </a:rPr>
                        <a:t>en détail ses expériences en décrivant ses sentiments et ses réactions O6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faire un bref exposé élémentaire, répété, sur un sujet familier O7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développer une argumentation suffisamment bien pour être compris sans difficulté la plupart du temps. O7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répondre aux questions qui suivent l’exposé si elles sont simples et directes et à condition de pouvoir faire répéter et se faire</a:t>
                      </a:r>
                    </a:p>
                    <a:p>
                      <a:r>
                        <a:rPr lang="fr-FR" sz="900" dirty="0" smtClean="0">
                          <a:solidFill>
                            <a:schemeClr val="tx1"/>
                          </a:solidFill>
                        </a:rPr>
                        <a:t>aider pour formuler une réponse.O9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faire de brèves annonces préparées sur un sujet proche des faits quotidiens dans son domaine, éventuellement</a:t>
                      </a:r>
                    </a:p>
                    <a:p>
                      <a:r>
                        <a:rPr lang="fr-FR" sz="900" dirty="0" smtClean="0">
                          <a:solidFill>
                            <a:schemeClr val="tx1"/>
                          </a:solidFill>
                        </a:rPr>
                        <a:t>même avec un accent et une intonation étrangers qui n’empêchent pas d’être clairement intelligible O8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gérer les questions qui suivent l’exposé</a:t>
                      </a:r>
                      <a:r>
                        <a:rPr lang="fr-FR" sz="900" baseline="0" dirty="0" smtClean="0">
                          <a:solidFill>
                            <a:schemeClr val="tx1"/>
                          </a:solidFill>
                        </a:rPr>
                        <a:t> </a:t>
                      </a:r>
                      <a:r>
                        <a:rPr lang="fr-FR" sz="900" dirty="0" smtClean="0">
                          <a:solidFill>
                            <a:schemeClr val="tx1"/>
                          </a:solidFill>
                        </a:rPr>
                        <a:t>mais peut devoir faire répéter si le débit était rapide. O9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smtClean="0"/>
              <a:t>2</a:t>
            </a:r>
            <a:endParaRPr lang="fr-FR" sz="1000" dirty="0"/>
          </a:p>
        </p:txBody>
      </p:sp>
      <p:graphicFrame>
        <p:nvGraphicFramePr>
          <p:cNvPr id="2" name="Tableau 1"/>
          <p:cNvGraphicFramePr>
            <a:graphicFrameLocks noGrp="1"/>
          </p:cNvGraphicFramePr>
          <p:nvPr>
            <p:extLst>
              <p:ext uri="{D42A27DB-BD31-4B8C-83A1-F6EECF244321}">
                <p14:modId xmlns:p14="http://schemas.microsoft.com/office/powerpoint/2010/main" val="526237484"/>
              </p:ext>
            </p:extLst>
          </p:nvPr>
        </p:nvGraphicFramePr>
        <p:xfrm>
          <a:off x="116540" y="6355900"/>
          <a:ext cx="6624920" cy="1480831"/>
        </p:xfrm>
        <a:graphic>
          <a:graphicData uri="http://schemas.openxmlformats.org/drawingml/2006/table">
            <a:tbl>
              <a:tblPr firstRow="1" bandRow="1">
                <a:tableStyleId>{5C22544A-7EE6-4342-B048-85BDC9FD1C3A}</a:tableStyleId>
              </a:tblPr>
              <a:tblGrid>
                <a:gridCol w="864119"/>
                <a:gridCol w="1920267"/>
                <a:gridCol w="1920267"/>
                <a:gridCol w="1920267"/>
              </a:tblGrid>
              <a:tr h="398791">
                <a:tc rowSpan="2">
                  <a:txBody>
                    <a:bodyPr/>
                    <a:lstStyle/>
                    <a:p>
                      <a:r>
                        <a:rPr lang="fr-FR" sz="900" b="1" dirty="0" smtClean="0">
                          <a:solidFill>
                            <a:schemeClr val="tx1"/>
                          </a:solidFill>
                        </a:rPr>
                        <a:t>Phonologie </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La prononciation d’un répertoire très limité d’expressions et de mots mémorisés est compréhensible avec quelque effort</a:t>
                      </a:r>
                    </a:p>
                    <a:p>
                      <a:r>
                        <a:rPr lang="fr-FR" sz="900" dirty="0" smtClean="0">
                          <a:solidFill>
                            <a:schemeClr val="tx1"/>
                          </a:solidFill>
                        </a:rPr>
                        <a:t>pour un locuteur natif habitué aux locuteurs du groupe linguistique de l’apprenant/utilisateur. P1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La prononciation est en général suffisamment claire pour être comprise malgré un net accent étranger mais l’interlocuteur</a:t>
                      </a:r>
                    </a:p>
                    <a:p>
                      <a:r>
                        <a:rPr lang="fr-FR" sz="900" dirty="0" smtClean="0">
                          <a:solidFill>
                            <a:schemeClr val="tx1"/>
                          </a:solidFill>
                        </a:rPr>
                        <a:t>devra parfois faire répéter. P1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La prononciation est clairement intelligible même si un accent étranger est quelquefois perceptible et si des erreurs de</a:t>
                      </a:r>
                    </a:p>
                    <a:p>
                      <a:r>
                        <a:rPr lang="fr-FR" sz="900" dirty="0" smtClean="0">
                          <a:solidFill>
                            <a:schemeClr val="tx1"/>
                          </a:solidFill>
                        </a:rPr>
                        <a:t>prononciation proviennent occasionnellement P1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62077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824309355"/>
              </p:ext>
            </p:extLst>
          </p:nvPr>
        </p:nvGraphicFramePr>
        <p:xfrm>
          <a:off x="116541" y="-36640"/>
          <a:ext cx="6624920" cy="9128760"/>
        </p:xfrm>
        <a:graphic>
          <a:graphicData uri="http://schemas.openxmlformats.org/drawingml/2006/table">
            <a:tbl>
              <a:tblPr firstRow="1" bandRow="1">
                <a:tableStyleId>{5C22544A-7EE6-4342-B048-85BDC9FD1C3A}</a:tableStyleId>
              </a:tblPr>
              <a:tblGrid>
                <a:gridCol w="864119"/>
                <a:gridCol w="1920267"/>
                <a:gridCol w="1920267"/>
                <a:gridCol w="1920267"/>
              </a:tblGrid>
              <a:tr h="251407">
                <a:tc>
                  <a:txBody>
                    <a:bodyPr/>
                    <a:lstStyle/>
                    <a:p>
                      <a:r>
                        <a:rPr lang="fr-FR" sz="1400" dirty="0" smtClean="0">
                          <a:solidFill>
                            <a:schemeClr val="tx1"/>
                          </a:solidFill>
                        </a:rPr>
                        <a:t>collège </a:t>
                      </a:r>
                      <a:endParaRPr lang="fr-FR" sz="14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A1 </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A2</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B1</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398791">
                <a:tc rowSpan="12">
                  <a:txBody>
                    <a:bodyPr/>
                    <a:lstStyle/>
                    <a:p>
                      <a:r>
                        <a:rPr lang="fr-FR" sz="900" b="1" dirty="0" smtClean="0">
                          <a:solidFill>
                            <a:schemeClr val="tx1"/>
                          </a:solidFill>
                        </a:rPr>
                        <a:t>Écrire </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copier des mots, des expressions, des phrases courtes, des consignes simples, sans faire d’erreur EC1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dans une petite lettre personnelle, décrire qui je suis, où je vis et ce que je fais EC1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Dans une lettre personnelle, je peux raconter une expérience ou une aventure et décrire mes sentiments et réactions EC1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écrire une liste de choses à faire ou à acheter EC2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écrire une petite lettre personnelle pour inviter quelqu’un ou faire une proposition EC2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rédiger quelques lignes pour exposer un problème, transmettre des informations et faire comprendre les points que je considère comme</a:t>
                      </a:r>
                      <a:r>
                        <a:rPr lang="fr-FR" sz="900" baseline="0" dirty="0" smtClean="0">
                          <a:solidFill>
                            <a:schemeClr val="tx1"/>
                          </a:solidFill>
                        </a:rPr>
                        <a:t> importants </a:t>
                      </a:r>
                      <a:r>
                        <a:rPr lang="fr-FR" sz="900" dirty="0" smtClean="0">
                          <a:solidFill>
                            <a:schemeClr val="tx1"/>
                          </a:solidFill>
                        </a:rPr>
                        <a:t>EC2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remplir un formulaire avec mon nom, ma nationalité, mon âge, mon adresse EC3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écrire un petit message pour remercier d’une invitation,</a:t>
                      </a:r>
                      <a:r>
                        <a:rPr lang="fr-FR" sz="900" baseline="0" dirty="0" smtClean="0">
                          <a:solidFill>
                            <a:schemeClr val="tx1"/>
                          </a:solidFill>
                        </a:rPr>
                        <a:t> d’une proposition ou pour m’excuser </a:t>
                      </a:r>
                      <a:r>
                        <a:rPr lang="fr-FR" sz="900" dirty="0" smtClean="0">
                          <a:solidFill>
                            <a:schemeClr val="tx1"/>
                          </a:solidFill>
                        </a:rPr>
                        <a:t>EC3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paraphraser ou résumer des courts passages écrits EC3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faire des phrase </a:t>
                      </a:r>
                      <a:r>
                        <a:rPr lang="fr-FR" sz="900" dirty="0" smtClean="0">
                          <a:solidFill>
                            <a:schemeClr val="tx1"/>
                          </a:solidFill>
                        </a:rPr>
                        <a:t>simples et isolées</a:t>
                      </a:r>
                      <a:r>
                        <a:rPr lang="fr-FR" sz="900" baseline="0" dirty="0" smtClean="0">
                          <a:solidFill>
                            <a:schemeClr val="tx1"/>
                          </a:solidFill>
                        </a:rPr>
                        <a:t> EC4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reproduire à l’écrit des phrases que je connais à l’oral, ou m’inspirer de l’oral pour produire des phrases à l’écrit EC4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prendre des notes réutilisables ensuite,</a:t>
                      </a:r>
                      <a:r>
                        <a:rPr lang="fr-FR" sz="900" baseline="0" dirty="0" smtClean="0">
                          <a:solidFill>
                            <a:schemeClr val="tx1"/>
                          </a:solidFill>
                        </a:rPr>
                        <a:t> pendant un exposé ou une conférence </a:t>
                      </a:r>
                      <a:r>
                        <a:rPr lang="fr-FR" sz="900" dirty="0" smtClean="0">
                          <a:solidFill>
                            <a:schemeClr val="tx1"/>
                          </a:solidFill>
                        </a:rPr>
                        <a:t>EC4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écrire des phrases simples (carte postale) pour donner de mes nouvelles, dire ce que je fais EC5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raconter ce qui m’est arrivé dans un passé proche ou lointain EC5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raconter une histoire. EC5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écrire de phrases simples sur les gens</a:t>
                      </a:r>
                      <a:r>
                        <a:rPr lang="fr-FR" sz="900" baseline="0" dirty="0" smtClean="0">
                          <a:solidFill>
                            <a:schemeClr val="tx1"/>
                          </a:solidFill>
                        </a:rPr>
                        <a:t> que je connais, pour dire comment ils vont et ce qu’ils font EC6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relier mes phrases avec des mots tels que «  enfin » « parce que «  ensuite » « d’abord » </a:t>
                      </a:r>
                      <a:r>
                        <a:rPr lang="fr-FR" sz="900" baseline="0" dirty="0" smtClean="0">
                          <a:solidFill>
                            <a:schemeClr val="tx1"/>
                          </a:solidFill>
                        </a:rPr>
                        <a:t>EC6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écrire des rapports très brefs EC6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1309">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demander ou transmettre par écrit des renseignements personnels très simples EC7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en me relisant plusieurs fois « repérer, corriger ou supprimer mes erreurs EC7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paraphraser simplement de courts passages écrits en utilisant les mots et le plan du texte. EC7</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rPr>
                        <a:t>Peut écrire des rapports très brefs </a:t>
                      </a:r>
                    </a:p>
                    <a:p>
                      <a:r>
                        <a:rPr lang="fr-FR" sz="900" dirty="0" smtClean="0">
                          <a:solidFill>
                            <a:schemeClr val="tx1"/>
                          </a:solidFill>
                        </a:rPr>
                        <a:t>EC8</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rPr>
                        <a:t>Je peux prendre des notes pendant une conversation au téléphone, à condition de pouvoir faire répéter EC8</a:t>
                      </a:r>
                    </a:p>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L ’orthographe, la ponctuation et la mise en page sont assez justes pour être suivies facilement le plus souvent. EC 8 +ortho</a:t>
                      </a:r>
                    </a:p>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demander ou transmettre par écrit des renseignements personnels détaillés EC9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écrire des biographies imaginaires et des poèmes courts et simples sur les gens EC9</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copier de courtes expressions et des mots familiers, par exemple des signaux ou consignes simples, le nom des</a:t>
                      </a:r>
                    </a:p>
                    <a:p>
                      <a:r>
                        <a:rPr lang="fr-FR" sz="900" dirty="0" smtClean="0">
                          <a:solidFill>
                            <a:schemeClr val="tx1"/>
                          </a:solidFill>
                        </a:rPr>
                        <a:t>objets quotidiens, le nom des magasins et un ensemble d’expressions utilisées régulièrement. EC10 (+ortho)</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écrire de brèves notes simples en rapport avec des besoins immédiats EC10</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a:p>
                  </a:txBody>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écrire avec une relative exactitude phonétique (mais pas forcément orthographique) des mots courts qui</a:t>
                      </a:r>
                    </a:p>
                    <a:p>
                      <a:r>
                        <a:rPr lang="fr-FR" sz="900" dirty="0" smtClean="0">
                          <a:solidFill>
                            <a:schemeClr val="tx1"/>
                          </a:solidFill>
                        </a:rPr>
                        <a:t>appartiennent à son vocabulaire oral EC11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épeler son adresse, sa nationalité et d’autres informations personnelles de ce type EC11(+ortho)</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prélever et reproduire des mots et des phrases ou de courts énoncés dans un texte court qui reste dans le cadre de</a:t>
                      </a:r>
                    </a:p>
                    <a:p>
                      <a:r>
                        <a:rPr lang="fr-FR" sz="900" dirty="0" smtClean="0">
                          <a:solidFill>
                            <a:schemeClr val="tx1"/>
                          </a:solidFill>
                        </a:rPr>
                        <a:t>sa compétence et de son expérience limitées. EC12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a:t>3</a:t>
            </a:r>
          </a:p>
        </p:txBody>
      </p:sp>
    </p:spTree>
    <p:extLst>
      <p:ext uri="{BB962C8B-B14F-4D97-AF65-F5344CB8AC3E}">
        <p14:creationId xmlns:p14="http://schemas.microsoft.com/office/powerpoint/2010/main" val="2769865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845595883"/>
              </p:ext>
            </p:extLst>
          </p:nvPr>
        </p:nvGraphicFramePr>
        <p:xfrm>
          <a:off x="116541" y="115629"/>
          <a:ext cx="6624920" cy="8475991"/>
        </p:xfrm>
        <a:graphic>
          <a:graphicData uri="http://schemas.openxmlformats.org/drawingml/2006/table">
            <a:tbl>
              <a:tblPr firstRow="1" bandRow="1">
                <a:tableStyleId>{5C22544A-7EE6-4342-B048-85BDC9FD1C3A}</a:tableStyleId>
              </a:tblPr>
              <a:tblGrid>
                <a:gridCol w="864119"/>
                <a:gridCol w="1920267"/>
                <a:gridCol w="1920267"/>
                <a:gridCol w="1920267"/>
              </a:tblGrid>
              <a:tr h="251407">
                <a:tc>
                  <a:txBody>
                    <a:bodyPr/>
                    <a:lstStyle/>
                    <a:p>
                      <a:r>
                        <a:rPr lang="fr-FR" sz="1400" dirty="0" smtClean="0">
                          <a:solidFill>
                            <a:schemeClr val="tx1"/>
                          </a:solidFill>
                        </a:rPr>
                        <a:t>collège </a:t>
                      </a:r>
                      <a:endParaRPr lang="fr-FR" sz="14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A1 </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A2</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B1</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398791">
                <a:tc rowSpan="3">
                  <a:txBody>
                    <a:bodyPr/>
                    <a:lstStyle/>
                    <a:p>
                      <a:r>
                        <a:rPr lang="fr-FR" sz="900" b="1" dirty="0" smtClean="0">
                          <a:solidFill>
                            <a:schemeClr val="tx1"/>
                          </a:solidFill>
                        </a:rPr>
                        <a:t>Vocabulaire </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Possède un répertoire élémentaire de mots isolés et d’expressions relatifs à des situations concrètes particulières V1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Possède un vocabulaire suffisant pour satisfaire les besoins communicatifs élémentaires</a:t>
                      </a:r>
                      <a:r>
                        <a:rPr lang="fr-FR" sz="900" baseline="0" dirty="0" smtClean="0">
                          <a:solidFill>
                            <a:schemeClr val="tx1"/>
                          </a:solidFill>
                        </a:rPr>
                        <a:t> et </a:t>
                      </a:r>
                      <a:r>
                        <a:rPr lang="fr-FR" sz="900" dirty="0" smtClean="0">
                          <a:solidFill>
                            <a:schemeClr val="tx1"/>
                          </a:solidFill>
                        </a:rPr>
                        <a:t> primordiaux. V1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Possède un vocabulaire suffisant pour s’exprimer à l’aide de périphrases sur la plupart des sujets relatifs à sa vie</a:t>
                      </a:r>
                    </a:p>
                    <a:p>
                      <a:r>
                        <a:rPr lang="fr-FR" sz="900" dirty="0" smtClean="0">
                          <a:solidFill>
                            <a:schemeClr val="tx1"/>
                          </a:solidFill>
                        </a:rPr>
                        <a:t>quotidienne tels que la famille, les loisirs et les centres d’intérêt, le travail, les voyages et l’actualité.  V1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Possède un vocabulaire suffisant pour mener des transactions quotidiennes courantes dans des situations et sur des sujets familiers. V2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Montre une bonne maîtrise du vocabulaire élémentaire mais des erreurs sérieuses se produisent encore quand il s’agit</a:t>
                      </a:r>
                    </a:p>
                    <a:p>
                      <a:r>
                        <a:rPr lang="fr-FR" sz="900" dirty="0" smtClean="0">
                          <a:solidFill>
                            <a:schemeClr val="tx1"/>
                          </a:solidFill>
                        </a:rPr>
                        <a:t>d’exprimer une pensée plus complexe V2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a:txBody>
                    <a:bodyPr/>
                    <a:lstStyle/>
                    <a:p>
                      <a:r>
                        <a:rPr lang="fr-FR" sz="1200" b="1" dirty="0" smtClean="0">
                          <a:solidFill>
                            <a:schemeClr val="tx1"/>
                          </a:solidFill>
                        </a:rPr>
                        <a:t>Grammaire</a:t>
                      </a:r>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A un contrôle limité de structures syntaxiques et de formes grammaticales simples appartenant à un répertoire mémorisé. G1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utiliser des structures simples correctement mais commet encore systématiquement des erreurs élémentaires comme,</a:t>
                      </a:r>
                    </a:p>
                    <a:p>
                      <a:r>
                        <a:rPr lang="fr-FR" sz="900" dirty="0" smtClean="0">
                          <a:solidFill>
                            <a:schemeClr val="tx1"/>
                          </a:solidFill>
                        </a:rPr>
                        <a:t>par exemple, la confusion des temps et l’oubli de l’accord. Cependant le sens général reste clair. G1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en règle générale, a un bon contrôle grammatical</a:t>
                      </a:r>
                    </a:p>
                    <a:p>
                      <a:r>
                        <a:rPr lang="fr-FR" sz="900" dirty="0" smtClean="0">
                          <a:solidFill>
                            <a:schemeClr val="tx1"/>
                          </a:solidFill>
                        </a:rPr>
                        <a:t>malgré de nettes influences de la langue maternelle. Des erreurs peuvent se produire mais le sens général reste clair G1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rowSpan="6">
                  <a:txBody>
                    <a:bodyPr/>
                    <a:lstStyle/>
                    <a:p>
                      <a:r>
                        <a:rPr lang="fr-FR" sz="900" b="1" dirty="0" smtClean="0">
                          <a:solidFill>
                            <a:schemeClr val="tx1"/>
                          </a:solidFill>
                        </a:rPr>
                        <a:t>Lire et comprendre</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reconnaitre des mots, des expressions et des phrases simples sur une affiches, un journal, un magazine L1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une lettre personnelle simple et courte L1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Dans une lettre personnelle, je peux comprendre une description d’évènements, de sentiments et de souhaits L1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comprendre et suivre des indications simples L2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reconnaitre les principaux types de lettres (demande d’informations, commande, réclamation) sur des sujets familiers L2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Dans un texte court traitant d’un sujet qui m’est connu, je peux distinguer l’idée essentielle des détails L2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12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Je peux comprendre un message simple qui m’est adressé (ex: carte postale) L3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reconnais si un article de presse traite d’un sujet politique, culturel ou économique,</a:t>
                      </a:r>
                      <a:r>
                        <a:rPr lang="fr-FR" sz="900" baseline="0" dirty="0" smtClean="0">
                          <a:solidFill>
                            <a:schemeClr val="tx1"/>
                          </a:solidFill>
                        </a:rPr>
                        <a:t> d’un fait divers, de la météo </a:t>
                      </a:r>
                      <a:r>
                        <a:rPr lang="fr-FR" sz="900" dirty="0" smtClean="0">
                          <a:solidFill>
                            <a:schemeClr val="tx1"/>
                          </a:solidFill>
                        </a:rPr>
                        <a:t>L3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localiser une information dans les différentes parties d’un texte long (lettre, prospectus, articles de journaux, documents officiels, …) L3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comprendre des textes très courts et très simples, phrase par phrase, en relevant des noms, des mots familiers et des</a:t>
                      </a:r>
                    </a:p>
                    <a:p>
                      <a:r>
                        <a:rPr lang="fr-FR" sz="900" dirty="0" smtClean="0">
                          <a:solidFill>
                            <a:schemeClr val="tx1"/>
                          </a:solidFill>
                        </a:rPr>
                        <a:t>expressions très élémentaires et en relisant si nécessaire.L4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les panneaux dans les lieux publics (orientation, sécurité, interdictions, dangers) L4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identifier les principales conclusions d’un texte argumentatif bien structuré L4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reconnaître les noms, les mots et les expressions les plus courants dans les situations ordinaires de la vie</a:t>
                      </a:r>
                    </a:p>
                    <a:p>
                      <a:r>
                        <a:rPr lang="fr-FR" sz="900" dirty="0" smtClean="0">
                          <a:solidFill>
                            <a:schemeClr val="tx1"/>
                          </a:solidFill>
                        </a:rPr>
                        <a:t>Quotidienne pour s’orienter L5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trouver un renseignements spécifiques dans des prospectus, des menus, des annonces, des horaires, un site internet L5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comprendre le mode d’emploi d’un appareil d’usage courant (imprimante, magnétoscope, …) L5</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fr-FR" sz="900" dirty="0" smtClean="0">
                          <a:solidFill>
                            <a:schemeClr val="tx1"/>
                          </a:solidFill>
                        </a:rPr>
                        <a:t>Peut se faire une idée du contenu d’un texte informatif assez simple, surtout s’il est accompagné d’un document visuel pour s’informer L6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Peut comprendre des textes courts et simples contenant un vocabulaire extrêmement fréquent, sur des sujets concrets courants avec une fréquence élevée de langue</a:t>
                      </a:r>
                    </a:p>
                    <a:p>
                      <a:r>
                        <a:rPr lang="fr-FR" sz="900" dirty="0" smtClean="0">
                          <a:solidFill>
                            <a:schemeClr val="tx1"/>
                          </a:solidFill>
                        </a:rPr>
                        <a:t>Quotidienne L6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a:t>3</a:t>
            </a:r>
          </a:p>
        </p:txBody>
      </p:sp>
    </p:spTree>
    <p:extLst>
      <p:ext uri="{BB962C8B-B14F-4D97-AF65-F5344CB8AC3E}">
        <p14:creationId xmlns:p14="http://schemas.microsoft.com/office/powerpoint/2010/main" val="745786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718805823"/>
              </p:ext>
            </p:extLst>
          </p:nvPr>
        </p:nvGraphicFramePr>
        <p:xfrm>
          <a:off x="116541" y="115629"/>
          <a:ext cx="6624920" cy="1737360"/>
        </p:xfrm>
        <a:graphic>
          <a:graphicData uri="http://schemas.openxmlformats.org/drawingml/2006/table">
            <a:tbl>
              <a:tblPr firstRow="1" bandRow="1">
                <a:tableStyleId>{5C22544A-7EE6-4342-B048-85BDC9FD1C3A}</a:tableStyleId>
              </a:tblPr>
              <a:tblGrid>
                <a:gridCol w="864119"/>
                <a:gridCol w="1920267"/>
                <a:gridCol w="1920267"/>
                <a:gridCol w="1920267"/>
              </a:tblGrid>
              <a:tr h="251407">
                <a:tc>
                  <a:txBody>
                    <a:bodyPr/>
                    <a:lstStyle/>
                    <a:p>
                      <a:r>
                        <a:rPr lang="fr-FR" sz="1400" dirty="0" smtClean="0">
                          <a:solidFill>
                            <a:schemeClr val="tx1"/>
                          </a:solidFill>
                        </a:rPr>
                        <a:t>collège </a:t>
                      </a:r>
                      <a:endParaRPr lang="fr-FR" sz="14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A1 </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A2</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fr-FR" sz="1800" dirty="0" smtClean="0">
                          <a:solidFill>
                            <a:schemeClr val="tx1"/>
                          </a:solidFill>
                        </a:rPr>
                        <a:t>B1</a:t>
                      </a:r>
                      <a:endParaRPr lang="fr-FR" sz="18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r>
              <a:tr h="3987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b="1" dirty="0" smtClean="0">
                          <a:solidFill>
                            <a:schemeClr val="tx1"/>
                          </a:solidFill>
                        </a:rPr>
                        <a:t>Lire et comprendre</a:t>
                      </a:r>
                    </a:p>
                    <a:p>
                      <a:r>
                        <a:rPr lang="fr-FR" sz="900" b="1" dirty="0" smtClean="0">
                          <a:solidFill>
                            <a:schemeClr val="tx1"/>
                          </a:solidFill>
                        </a:rPr>
                        <a:t>Suite </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suivre le mode d’emploi d’un</a:t>
                      </a:r>
                      <a:r>
                        <a:rPr lang="fr-FR" sz="900" baseline="0" dirty="0" smtClean="0">
                          <a:solidFill>
                            <a:schemeClr val="tx1"/>
                          </a:solidFill>
                        </a:rPr>
                        <a:t> appareil d’usage courant L6</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a:txBody>
                    <a:bodyPr/>
                    <a:lstStyle/>
                    <a:p>
                      <a:r>
                        <a:rPr lang="fr-FR" sz="900" b="1" dirty="0" smtClean="0">
                          <a:solidFill>
                            <a:schemeClr val="tx1"/>
                          </a:solidFill>
                        </a:rPr>
                        <a:t>Lire et comprendre, mes astuces/stratégies</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utilisé le sens général d’un texte pour comprendre le sens probable</a:t>
                      </a:r>
                      <a:r>
                        <a:rPr lang="fr-FR" sz="900" baseline="0" dirty="0" smtClean="0">
                          <a:solidFill>
                            <a:schemeClr val="tx1"/>
                          </a:solidFill>
                        </a:rPr>
                        <a:t> de mots inconnus LS1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sz="900" dirty="0" smtClean="0">
                          <a:solidFill>
                            <a:schemeClr val="tx1"/>
                          </a:solidFill>
                        </a:rPr>
                        <a:t>Je peux faire des hypothèses sur le sens d’un mot inconnu d’après le contexte LS1</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ZoneTexte 4"/>
          <p:cNvSpPr txBox="1"/>
          <p:nvPr/>
        </p:nvSpPr>
        <p:spPr>
          <a:xfrm>
            <a:off x="188550" y="8892600"/>
            <a:ext cx="6552910" cy="246221"/>
          </a:xfrm>
          <a:prstGeom prst="rect">
            <a:avLst/>
          </a:prstGeom>
          <a:noFill/>
        </p:spPr>
        <p:txBody>
          <a:bodyPr wrap="square" rtlCol="0">
            <a:spAutoFit/>
          </a:bodyPr>
          <a:lstStyle/>
          <a:p>
            <a:pPr algn="ctr"/>
            <a:r>
              <a:rPr lang="fr-FR" sz="1000" dirty="0" smtClean="0"/>
              <a:t>4</a:t>
            </a:r>
            <a:endParaRPr lang="fr-FR" sz="1000" dirty="0"/>
          </a:p>
        </p:txBody>
      </p:sp>
      <p:graphicFrame>
        <p:nvGraphicFramePr>
          <p:cNvPr id="2" name="Tableau 1"/>
          <p:cNvGraphicFramePr>
            <a:graphicFrameLocks noGrp="1"/>
          </p:cNvGraphicFramePr>
          <p:nvPr>
            <p:extLst>
              <p:ext uri="{D42A27DB-BD31-4B8C-83A1-F6EECF244321}">
                <p14:modId xmlns:p14="http://schemas.microsoft.com/office/powerpoint/2010/main" val="3645748126"/>
              </p:ext>
            </p:extLst>
          </p:nvPr>
        </p:nvGraphicFramePr>
        <p:xfrm>
          <a:off x="116540" y="1872039"/>
          <a:ext cx="6624920" cy="4386701"/>
        </p:xfrm>
        <a:graphic>
          <a:graphicData uri="http://schemas.openxmlformats.org/drawingml/2006/table">
            <a:tbl>
              <a:tblPr firstRow="1" bandRow="1">
                <a:tableStyleId>{5C22544A-7EE6-4342-B048-85BDC9FD1C3A}</a:tableStyleId>
              </a:tblPr>
              <a:tblGrid>
                <a:gridCol w="864119"/>
                <a:gridCol w="1920267"/>
                <a:gridCol w="1920267"/>
                <a:gridCol w="1920267"/>
              </a:tblGrid>
              <a:tr h="398791">
                <a:tc rowSpan="11">
                  <a:txBody>
                    <a:bodyPr/>
                    <a:lstStyle/>
                    <a:p>
                      <a:r>
                        <a:rPr lang="fr-FR" sz="900" b="1" dirty="0" smtClean="0">
                          <a:solidFill>
                            <a:schemeClr val="tx1"/>
                          </a:solidFill>
                        </a:rPr>
                        <a:t>Comprendre et respecter les règles et les usages</a:t>
                      </a:r>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b="0" dirty="0" smtClean="0">
                          <a:solidFill>
                            <a:schemeClr val="tx1"/>
                          </a:solidFill>
                        </a:rPr>
                        <a:t>Je peux utiliser les règles de politesse élémentaires « merci s’il vous plait excusez-moi pardon » R1</a:t>
                      </a:r>
                    </a:p>
                    <a:p>
                      <a:endParaRPr lang="fr-FR" sz="900" b="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Quand je parle avec quelqu'un,</a:t>
                      </a:r>
                      <a:r>
                        <a:rPr lang="fr-FR" sz="900" baseline="0" dirty="0" smtClean="0">
                          <a:solidFill>
                            <a:schemeClr val="tx1"/>
                          </a:solidFill>
                        </a:rPr>
                        <a:t> je peux me débrouiller en utilisant des formules simples et polies de salutation et congé R2</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Quand je parle ou écris à </a:t>
                      </a:r>
                      <a:r>
                        <a:rPr lang="fr-FR" sz="900" dirty="0" err="1" smtClean="0">
                          <a:solidFill>
                            <a:schemeClr val="tx1"/>
                          </a:solidFill>
                        </a:rPr>
                        <a:t>qq’un</a:t>
                      </a:r>
                      <a:r>
                        <a:rPr lang="fr-FR" sz="900" dirty="0" smtClean="0">
                          <a:solidFill>
                            <a:schemeClr val="tx1"/>
                          </a:solidFill>
                        </a:rPr>
                        <a:t> , je peux utiliser le registre approprié (tu/vous – </a:t>
                      </a:r>
                      <a:r>
                        <a:rPr lang="fr-FR" sz="900" dirty="0" err="1" smtClean="0">
                          <a:solidFill>
                            <a:schemeClr val="tx1"/>
                          </a:solidFill>
                        </a:rPr>
                        <a:t>voca</a:t>
                      </a:r>
                      <a:r>
                        <a:rPr lang="fr-FR" sz="900" dirty="0" smtClean="0">
                          <a:solidFill>
                            <a:schemeClr val="tx1"/>
                          </a:solidFill>
                        </a:rPr>
                        <a:t> approprié) R3</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connais les règles de politesse importantes en usage dans le pays et je peux les respecter R4</a:t>
                      </a:r>
                      <a:endParaRPr lang="fr-FR" sz="900"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connais la signification des gestes qui permettent d’exprimer des attitudes ou des sentiments R5</a:t>
                      </a: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connais les différences entre les usages, les attitudes, les valeurs et les croyances, de la communauté dont j’apprends la langue et celle de ma propre communauté et j’en cherche les indices R6</a:t>
                      </a: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peux reconnaitre de nombreuses expressions dans la langue que j’apprends et je peux repérer si les gens parlent de façon</a:t>
                      </a:r>
                      <a:r>
                        <a:rPr lang="fr-FR" sz="900" baseline="0" dirty="0" smtClean="0">
                          <a:solidFill>
                            <a:schemeClr val="tx1"/>
                          </a:solidFill>
                        </a:rPr>
                        <a:t> familière ou soutenue R7</a:t>
                      </a:r>
                      <a:endParaRPr lang="fr-FR" sz="900" dirty="0" smtClean="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connais bien les expressions propos</a:t>
                      </a:r>
                      <a:r>
                        <a:rPr lang="fr-FR" sz="900" baseline="0" dirty="0" smtClean="0">
                          <a:solidFill>
                            <a:schemeClr val="tx1"/>
                          </a:solidFill>
                        </a:rPr>
                        <a:t> à la langue que j’apprends et je les utilise à bon escient R8</a:t>
                      </a:r>
                      <a:endParaRPr lang="fr-FR" sz="900" dirty="0" smtClean="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peux m’exprimer avec assurance clairement convenablement et poliment</a:t>
                      </a:r>
                      <a:r>
                        <a:rPr lang="fr-FR" sz="900" baseline="0" dirty="0" smtClean="0">
                          <a:solidFill>
                            <a:schemeClr val="tx1"/>
                          </a:solidFill>
                        </a:rPr>
                        <a:t> dans un registre formel ou informel approprié à la situation et aux personnes en cause R9</a:t>
                      </a:r>
                      <a:endParaRPr lang="fr-FR" sz="900" dirty="0" smtClean="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peux utiliser la langue avec efficacité et souplesse</a:t>
                      </a:r>
                      <a:r>
                        <a:rPr lang="fr-FR" sz="900" baseline="0" dirty="0" smtClean="0">
                          <a:solidFill>
                            <a:schemeClr val="tx1"/>
                          </a:solidFill>
                        </a:rPr>
                        <a:t> dans les relations sociales, y compris pour un usage affectif, allusif ou pour plaisanter R10</a:t>
                      </a:r>
                      <a:endParaRPr lang="fr-FR" sz="900" dirty="0" smtClean="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r h="398791">
                <a:tc vMerge="1">
                  <a:txBody>
                    <a:bodyPr/>
                    <a:lstStyle/>
                    <a:p>
                      <a:endParaRPr lang="fr-FR" sz="900" b="1" dirty="0">
                        <a:solidFill>
                          <a:schemeClr val="tx1"/>
                        </a:solidFill>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3">
                  <a:txBody>
                    <a:bodyPr/>
                    <a:lstStyle/>
                    <a:p>
                      <a:r>
                        <a:rPr lang="fr-FR" sz="900" dirty="0" smtClean="0">
                          <a:solidFill>
                            <a:schemeClr val="tx1"/>
                          </a:solidFill>
                        </a:rPr>
                        <a:t>Je peux par exemple traduire pour mes amis ou ma famille ce que je viens de dire à un étranger dans sa langue , si c’est la langue que j’apprends . Dans cette traduction, je peux prendre en compte les différences liées aux cultures R11</a:t>
                      </a: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199022589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1039</TotalTime>
  <Words>3112</Words>
  <Application>Microsoft Office PowerPoint</Application>
  <PresentationFormat>Affichage à l'écran (4:3)</PresentationFormat>
  <Paragraphs>225</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Company>Rectorat De Montpellier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Baudelet Vanessa</dc:creator>
  <cp:lastModifiedBy>Baudelet Vanessa</cp:lastModifiedBy>
  <cp:revision>54</cp:revision>
  <dcterms:created xsi:type="dcterms:W3CDTF">2018-11-12T08:39:22Z</dcterms:created>
  <dcterms:modified xsi:type="dcterms:W3CDTF">2018-11-29T15:11:58Z</dcterms:modified>
</cp:coreProperties>
</file>