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EB65C6-D32A-416B-9836-74471FC30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BB7299-F952-4FFA-A86D-2DC63FE4F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3C4B35-BCA5-4BC5-A8A5-5E9CFDFA3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CB2FB9-595E-4D93-904A-2E4530AA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ECDC30-FE29-4C4C-AC19-E9771964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69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1E147C-2161-4550-B5ED-82872D8F7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3C5A6F6-ACC3-4409-B95F-6C2A5FCA5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C28E93-1E38-4345-BA88-C6078FD7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23ADCC-60E3-4EE0-8489-15E545126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69A795-C65F-4365-9FDA-142260AA2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154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8CEE2B3-947C-4F21-93EF-83707E4313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516CF85-59FF-410B-A9A8-A5C7466E3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58C4E5-EB27-4CF1-81AC-71047623F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94C6B6-7B18-46C4-8DC6-C0CB8B9A6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42B14-A7F5-4AFF-AFF3-9F53C867D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85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C0DC73-7F6C-4BDE-AF46-5FD18A7C9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B6BE07-8042-422E-BE48-F47D45064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970AA6-EF0F-4D95-84D8-71E992DE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ABA8B7-230C-4F6C-8610-F04145287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EAEFF9-1187-4E55-9B4D-6BA728BF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11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F40FA4-ADB8-408E-980B-F90631AC4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B04173-B962-4A8E-9A04-080018C84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EE39D0-9CF5-4807-8E45-EF0F46880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0DBD9B-6929-4D55-8897-61D9E9FA5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A4A2F0-4A52-4C30-9996-5ED6ACF5A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167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3BA8F3-0125-4123-A1B2-51EC46BDD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D21AAD-366F-4769-93B3-C5AAA0DCB6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C873180-BDDD-4F2C-99B4-B990E9DE1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53FBE8-D58F-47DE-A657-C9881C54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E538193-B978-467A-A6FA-A01484FA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9A0974-63F0-4239-A587-1D4182FA0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35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98D48-63CE-4121-A4D7-6A32A8C3C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268164-9A22-4D87-A347-F6D5299F1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4C242D-BD24-4072-A948-9BF57B34E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226C81E-4C2B-497A-B3E3-0DF35F3114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2BF070-6F6F-4C9A-8683-FB16B0D8D2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B4E5712-85AB-4954-9051-08B616D3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3640792-8952-45F1-8BE6-7F22979C1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71DEFDD-C585-4296-B1FA-9334324DE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953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6968B8-D701-44B4-9FFA-EAC10A3C5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8F30BA-54B1-4F8A-94DF-B2794390F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07A32CD-EE3A-4C44-9A03-18EC818C8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C251F29-D1F4-42B1-B641-58C837A97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158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5FADA81-586E-489E-B940-53349AF13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0AC797E-5E24-4F17-8FEE-D0DA1CBD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99CE54-FA5B-464E-83EB-667036A22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9295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1810-377F-4D6C-8DEC-5F02447AB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A1A75F-D2DF-4387-9C71-0A29BF743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AD9B09-3A3C-43BB-B685-689655A8B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B8A0CD-FD94-4AE8-85FC-C6A4E28C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ADD89E-1A09-4E45-9EAA-80760352B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37774F-57D6-45C9-A7E2-A5834A8CE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2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B3BEF9-3228-472A-AB6F-645B99C69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0922C33-2C20-4A7D-89B6-40FE0DF925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DB3A087-1D73-4CBB-92A6-90CF0F181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0B4726-BB30-42BB-832D-8CA7C54C2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01EC82-F9B5-4258-BA78-2EF327B4A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15CE3F-849E-400A-91F2-6C2C2E12F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89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78D5188-3AA5-494C-A8DD-12F0EBAF8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34D2E5-238D-4B20-A9E4-14D82A295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D39CE9-5BF7-44AA-9420-F5A38BFFB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C1C0C-051D-4796-8763-87D466E22708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78AB51-7E32-476E-B6C9-915A2712D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05ACC4-EEA2-4320-AA4A-ABB24C1CCD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70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EC87C5-8820-47EA-AC09-EF969DB57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87054"/>
            <a:ext cx="9144000" cy="1034618"/>
          </a:xfrm>
        </p:spPr>
        <p:txBody>
          <a:bodyPr>
            <a:normAutofit/>
          </a:bodyPr>
          <a:lstStyle/>
          <a:p>
            <a:r>
              <a:rPr lang="fr-FR" u="sng" dirty="0">
                <a:latin typeface="Berlin Sans FB" panose="020E0602020502020306" pitchFamily="34" charset="0"/>
              </a:rPr>
              <a:t>Unit 5: </a:t>
            </a:r>
            <a:r>
              <a:rPr lang="fr-FR" dirty="0">
                <a:latin typeface="Berlin Sans FB" panose="020E0602020502020306" pitchFamily="34" charset="0"/>
              </a:rPr>
              <a:t>Gender </a:t>
            </a:r>
            <a:r>
              <a:rPr lang="fr-FR" dirty="0" err="1">
                <a:latin typeface="Berlin Sans FB" panose="020E0602020502020306" pitchFamily="34" charset="0"/>
              </a:rPr>
              <a:t>equality</a:t>
            </a:r>
            <a:endParaRPr lang="fr-FR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763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6009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3121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EA3404A-CC00-C41A-F1D1-A40279BE7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812" y="188751"/>
            <a:ext cx="9395792" cy="648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78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AFFFAB2-42CE-4C84-B2EC-DB55B863B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184" y="104437"/>
            <a:ext cx="10202181" cy="664912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37D15E2-582B-480C-8C8C-EF32D4C293C3}"/>
              </a:ext>
            </a:extLst>
          </p:cNvPr>
          <p:cNvSpPr/>
          <p:nvPr/>
        </p:nvSpPr>
        <p:spPr>
          <a:xfrm>
            <a:off x="1330037" y="3504672"/>
            <a:ext cx="10012674" cy="32488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We don’t know the gender of the CEO or the doctor, but the man always uses “he”.</a:t>
            </a:r>
          </a:p>
          <a:p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It is still a “reflex”, a prejudice we have in the </a:t>
            </a: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soci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7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FC08BE4-1784-4E52-975A-CD5FADA2A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104" y="111689"/>
            <a:ext cx="9425456" cy="6634621"/>
          </a:xfrm>
          <a:prstGeom prst="rect">
            <a:avLst/>
          </a:prstGeom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06DA02E1-770A-4ECE-AEDE-CB3238B169D7}"/>
              </a:ext>
            </a:extLst>
          </p:cNvPr>
          <p:cNvSpPr/>
          <p:nvPr/>
        </p:nvSpPr>
        <p:spPr>
          <a:xfrm>
            <a:off x="2725813" y="4759037"/>
            <a:ext cx="1530248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3DECEC0-D93B-4945-AB9E-8E03FFCEB13D}"/>
              </a:ext>
            </a:extLst>
          </p:cNvPr>
          <p:cNvSpPr/>
          <p:nvPr/>
        </p:nvSpPr>
        <p:spPr>
          <a:xfrm>
            <a:off x="3315854" y="4424627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54950B59-9A67-4FF3-AFF5-427177D1AC67}"/>
              </a:ext>
            </a:extLst>
          </p:cNvPr>
          <p:cNvSpPr/>
          <p:nvPr/>
        </p:nvSpPr>
        <p:spPr>
          <a:xfrm>
            <a:off x="1535681" y="5572109"/>
            <a:ext cx="2319143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90EF78B-5121-48A6-93DA-6784BDF3D73F}"/>
              </a:ext>
            </a:extLst>
          </p:cNvPr>
          <p:cNvSpPr/>
          <p:nvPr/>
        </p:nvSpPr>
        <p:spPr>
          <a:xfrm>
            <a:off x="6548726" y="3546086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8D255AC-2F32-4C9D-93C5-FDAF49FA2B47}"/>
              </a:ext>
            </a:extLst>
          </p:cNvPr>
          <p:cNvSpPr/>
          <p:nvPr/>
        </p:nvSpPr>
        <p:spPr>
          <a:xfrm>
            <a:off x="6529708" y="3972046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2DD0A9CF-C80D-4830-9313-2E435FF87E09}"/>
              </a:ext>
            </a:extLst>
          </p:cNvPr>
          <p:cNvSpPr/>
          <p:nvPr/>
        </p:nvSpPr>
        <p:spPr>
          <a:xfrm>
            <a:off x="1535681" y="3872346"/>
            <a:ext cx="1530248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85408D2C-FCBC-4671-ACC4-15DED9DC6D63}"/>
              </a:ext>
            </a:extLst>
          </p:cNvPr>
          <p:cNvSpPr/>
          <p:nvPr/>
        </p:nvSpPr>
        <p:spPr>
          <a:xfrm>
            <a:off x="1851891" y="3617803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76F9BB5F-D67D-4EAB-A2F2-F26E6044781A}"/>
              </a:ext>
            </a:extLst>
          </p:cNvPr>
          <p:cNvSpPr/>
          <p:nvPr/>
        </p:nvSpPr>
        <p:spPr>
          <a:xfrm>
            <a:off x="4831976" y="4877208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CCA7144C-9F79-4E3D-8A8C-762C12CBACA3}"/>
              </a:ext>
            </a:extLst>
          </p:cNvPr>
          <p:cNvSpPr/>
          <p:nvPr/>
        </p:nvSpPr>
        <p:spPr>
          <a:xfrm>
            <a:off x="4937449" y="5241007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2884DD8C-B50A-4AB0-8CAF-AA660F252500}"/>
              </a:ext>
            </a:extLst>
          </p:cNvPr>
          <p:cNvSpPr/>
          <p:nvPr/>
        </p:nvSpPr>
        <p:spPr>
          <a:xfrm>
            <a:off x="4914631" y="4306456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4201B340-D63D-4148-9583-838D353B0276}"/>
              </a:ext>
            </a:extLst>
          </p:cNvPr>
          <p:cNvSpPr/>
          <p:nvPr/>
        </p:nvSpPr>
        <p:spPr>
          <a:xfrm>
            <a:off x="5736668" y="5132887"/>
            <a:ext cx="2028738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DD91D3AA-327D-4534-8A21-9E2F8164517D}"/>
              </a:ext>
            </a:extLst>
          </p:cNvPr>
          <p:cNvSpPr/>
          <p:nvPr/>
        </p:nvSpPr>
        <p:spPr>
          <a:xfrm>
            <a:off x="4914630" y="5885538"/>
            <a:ext cx="1634096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A7FC55F-326F-4CEB-B447-56799AA05E07}"/>
              </a:ext>
            </a:extLst>
          </p:cNvPr>
          <p:cNvSpPr txBox="1"/>
          <p:nvPr/>
        </p:nvSpPr>
        <p:spPr>
          <a:xfrm>
            <a:off x="9395012" y="2752165"/>
            <a:ext cx="76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anged</a:t>
            </a: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8C1173D-2359-47BC-B30A-DF3E455AEBF4}"/>
              </a:ext>
            </a:extLst>
          </p:cNvPr>
          <p:cNvSpPr txBox="1"/>
          <p:nvPr/>
        </p:nvSpPr>
        <p:spPr>
          <a:xfrm>
            <a:off x="9242612" y="381400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ee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5900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6200EBE-B7F2-4B74-B46D-55B90A8EA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26" y="0"/>
            <a:ext cx="10868748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6A6CAD-A2AD-4690-83F6-46C9292E331C}"/>
              </a:ext>
            </a:extLst>
          </p:cNvPr>
          <p:cNvSpPr/>
          <p:nvPr/>
        </p:nvSpPr>
        <p:spPr>
          <a:xfrm>
            <a:off x="738910" y="1315654"/>
            <a:ext cx="10187708" cy="16492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-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420DA2-2547-4BE8-9B72-AD2261C04AAD}"/>
              </a:ext>
            </a:extLst>
          </p:cNvPr>
          <p:cNvSpPr/>
          <p:nvPr/>
        </p:nvSpPr>
        <p:spPr>
          <a:xfrm>
            <a:off x="808183" y="3730963"/>
            <a:ext cx="10187708" cy="29007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Gender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stereotypes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are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behaviors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that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are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ecpexted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from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the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different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genders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.  (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behavior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=comportement)</a:t>
            </a:r>
          </a:p>
          <a:p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For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example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women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must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able to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cook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take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care of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children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they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must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domestic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nice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emotional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, etc…</a:t>
            </a:r>
          </a:p>
          <a:p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In the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other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hand, men must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strong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, do sports,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aggressive</a:t>
            </a:r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, etc.</a:t>
            </a:r>
          </a:p>
          <a:p>
            <a:endParaRPr lang="fr-FR" sz="28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endParaRPr lang="fr-FR" sz="28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330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148622B-79DA-4F5D-9E1E-3B0DA0218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544" y="9047"/>
            <a:ext cx="11002911" cy="683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492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7680464-C054-48A3-AC41-82FDE7615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66" y="433594"/>
            <a:ext cx="12075868" cy="1921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735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7129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72382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103</Words>
  <Application>Microsoft Office PowerPoint</Application>
  <PresentationFormat>Grand écran</PresentationFormat>
  <Paragraphs>10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Berlin Sans FB</vt:lpstr>
      <vt:lpstr>Calibri</vt:lpstr>
      <vt:lpstr>Calibri Light</vt:lpstr>
      <vt:lpstr>Thème Office</vt:lpstr>
      <vt:lpstr>Unit 5: Gender equality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4: Living in a man’s world? Gender equality</dc:title>
  <dc:creator>eleve</dc:creator>
  <cp:lastModifiedBy>eleve</cp:lastModifiedBy>
  <cp:revision>6</cp:revision>
  <dcterms:created xsi:type="dcterms:W3CDTF">2025-04-09T06:45:31Z</dcterms:created>
  <dcterms:modified xsi:type="dcterms:W3CDTF">2026-05-18T08:05:49Z</dcterms:modified>
</cp:coreProperties>
</file>