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385" r:id="rId2"/>
    <p:sldId id="393" r:id="rId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D183"/>
    <a:srgbClr val="FBA205"/>
    <a:srgbClr val="005E1F"/>
    <a:srgbClr val="262626"/>
    <a:srgbClr val="E315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472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50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D1CEBC-568C-4891-A07C-200D249FBEEE}" type="datetimeFigureOut">
              <a:rPr lang="fr-FR" smtClean="0"/>
              <a:t>13/11/2024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8430BB-0487-45EE-9A28-885579F62D0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355394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261689-953A-604F-6BD6-B3C39A197D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72D3E6C-FEF8-0487-F7AC-227806E18F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8FEB74-F115-22C9-56F1-5302890F05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6ECB6-FDC8-4DFF-B4DF-B2932710445E}" type="datetimeFigureOut">
              <a:rPr lang="fr-FR" smtClean="0"/>
              <a:t>13/11/2024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32B1673-5759-7D89-61C4-E2DFF211CE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C62A758-F903-082E-EB36-2AD03EE47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69432-F5B1-416C-B5E8-4F71288FD3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646666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5557A0-4B1C-38A7-F64F-A17E357B7C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8812B1-3176-DADC-E4A3-EBAD46049A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DB5FBCD-B8B9-BBF0-70AF-9099E22E0A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6ECB6-FDC8-4DFF-B4DF-B2932710445E}" type="datetimeFigureOut">
              <a:rPr lang="fr-FR" smtClean="0"/>
              <a:t>13/11/2024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EC21A45-512C-F7AC-3394-1CB9B1918D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7CE3F08-51DD-5B06-C031-FDAEC96F7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69432-F5B1-416C-B5E8-4F71288FD3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08665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A416A686-9BC5-73D5-33D2-EB3867D5989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EC69EC3D-5907-D254-BD3B-3E4976F425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0307147-983E-049F-555C-F4A789467E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6ECB6-FDC8-4DFF-B4DF-B2932710445E}" type="datetimeFigureOut">
              <a:rPr lang="fr-FR" smtClean="0"/>
              <a:t>13/11/2024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D669468-7AEF-2F10-1CFC-6887B5D08F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574070D-4C0D-B45C-EFA0-4EEB42DA8D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69432-F5B1-416C-B5E8-4F71288FD3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382581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66DE45-F86B-F504-184C-8A097924A3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E9E1D7A-AEC7-1A9F-963E-A4D3DBA4F3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AAD41BD-8782-4960-55E0-F15EBDB446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6ECB6-FDC8-4DFF-B4DF-B2932710445E}" type="datetimeFigureOut">
              <a:rPr lang="fr-FR" smtClean="0"/>
              <a:t>13/11/2024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E571EB4-CBF9-C657-E623-4E73C18BBF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0BF5B89-628A-D18A-5DF2-C1ED641313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69432-F5B1-416C-B5E8-4F71288FD3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16779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BDB9E9A-A5C6-42D9-9478-A92C96E96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01072AF-25D1-53DB-3299-3C649E645C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3837A9D-E279-42BC-578A-F2E251EB33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6ECB6-FDC8-4DFF-B4DF-B2932710445E}" type="datetimeFigureOut">
              <a:rPr lang="fr-FR" smtClean="0"/>
              <a:t>13/11/2024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68EAFEB-A58C-D66D-1268-85809DCDFA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178DE7-A0D5-E4A1-655C-60B8FFF3A1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69432-F5B1-416C-B5E8-4F71288FD3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51802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CCB3AC8-D7F0-88AA-C343-5EFC0AD90D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3A741D1-34D7-97D7-49B1-83926E6427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97669E4-AFB6-CD62-7B11-4E02F9ACB2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C27C339-0140-6DCD-CAA6-CBF6975966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6ECB6-FDC8-4DFF-B4DF-B2932710445E}" type="datetimeFigureOut">
              <a:rPr lang="fr-FR" smtClean="0"/>
              <a:t>13/11/2024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52267E3-B3E4-EBCD-27AA-D87ACFE733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A73746-9E78-16BB-68D3-16CF2E78A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69432-F5B1-416C-B5E8-4F71288FD3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183545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307B8F-8E91-DA42-A8E9-A271BF63E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7303D5A-F41F-DE5B-BFA3-58A44EB012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B5E2CFE-FBB0-773A-6481-FDFAC3F209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1B808CE1-6279-3752-A428-6F3C5A2F738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F5F7F0E-8756-BC12-9526-E18843F4A0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51111763-E7CB-73C4-B30B-D905F2D806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6ECB6-FDC8-4DFF-B4DF-B2932710445E}" type="datetimeFigureOut">
              <a:rPr lang="fr-FR" smtClean="0"/>
              <a:t>13/11/2024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F27BFE61-4053-0BF6-980E-55613BAA0F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EA0C9506-D233-299D-40B1-1E63C5533B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69432-F5B1-416C-B5E8-4F71288FD3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24077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070D15-5C45-01D9-DFB9-1BE3ACC8C2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2FE9402B-2CFF-D5CC-580D-B4668F451D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6ECB6-FDC8-4DFF-B4DF-B2932710445E}" type="datetimeFigureOut">
              <a:rPr lang="fr-FR" smtClean="0"/>
              <a:t>13/11/2024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22FE62BB-DABF-DB14-D6DE-2AB31B3FC2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B507CBD-07D7-1F77-55D9-3052546344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69432-F5B1-416C-B5E8-4F71288FD3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637593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9E1611D5-9997-2745-D6AC-E10AAF07B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6ECB6-FDC8-4DFF-B4DF-B2932710445E}" type="datetimeFigureOut">
              <a:rPr lang="fr-FR" smtClean="0"/>
              <a:t>13/11/2024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B0E8168-E93B-6CA0-B336-4379F3AE9C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2A13AC-D47D-A56E-848D-F3D9074853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69432-F5B1-416C-B5E8-4F71288FD3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761913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5165A19-A21F-E506-A8C9-3B27D7BD37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640774F-AB06-191D-C397-CB179EC23C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A69F6DB-472E-20AD-C61F-AA7AD638AC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8C0A71D-C987-63FD-B845-884947D9E1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6ECB6-FDC8-4DFF-B4DF-B2932710445E}" type="datetimeFigureOut">
              <a:rPr lang="fr-FR" smtClean="0"/>
              <a:t>13/11/2024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7AAD372-9DC8-F583-829F-064034F5F2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502A8E2-29E6-812F-990F-D16AD301B3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69432-F5B1-416C-B5E8-4F71288FD3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608876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87AA7CC-4A1F-A6D5-1C9C-FFB349439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3D959DD7-BE85-084B-1F62-46BA659B064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36BFBB7-D52E-99E6-4DDE-49CE35FF3A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10237AC-BE7F-4056-5892-8852B5E32B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6ECB6-FDC8-4DFF-B4DF-B2932710445E}" type="datetimeFigureOut">
              <a:rPr lang="fr-FR" smtClean="0"/>
              <a:t>13/11/2024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001024E-8741-5639-7F8A-C14FA11638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94962AF-C6FB-251F-DAE2-526CCA696A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69432-F5B1-416C-B5E8-4F71288FD3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4594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FA3B98-F105-9B8B-C81F-1D01DCF9F8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7C9F069-B3B3-C7EE-CF5A-5D8E9AA5F7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EDAE4C7-D22A-754A-07D7-17A58E7937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36ECB6-FDC8-4DFF-B4DF-B2932710445E}" type="datetimeFigureOut">
              <a:rPr lang="fr-FR" smtClean="0"/>
              <a:t>13/11/2024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C549580-47FA-4BE6-DCE0-02081C4051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74FDE99-F32B-6D95-C703-F371FECFAE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A69432-F5B1-416C-B5E8-4F71288FD3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2010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6BE45341-0632-A0CC-B38E-98034816A205}"/>
              </a:ext>
            </a:extLst>
          </p:cNvPr>
          <p:cNvSpPr/>
          <p:nvPr/>
        </p:nvSpPr>
        <p:spPr>
          <a:xfrm>
            <a:off x="0" y="0"/>
            <a:ext cx="11938215" cy="6858000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FFFFFF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r>
              <a:rPr lang="en-US" sz="3600" b="1" dirty="0">
                <a:solidFill>
                  <a:srgbClr val="000000"/>
                </a:solidFill>
                <a:effectLst/>
                <a:latin typeface="Berlin Sans FB" panose="020E0602020502020306" pitchFamily="34" charset="0"/>
                <a:ea typeface="Calibri" panose="020F0502020204030204" pitchFamily="34" charset="0"/>
                <a:cs typeface="Berlin Sans FB" panose="020E0602020502020306" pitchFamily="34" charset="0"/>
              </a:rPr>
              <a:t>Group A </a:t>
            </a:r>
            <a:endParaRPr lang="fr-FR" sz="3600" b="1" dirty="0">
              <a:solidFill>
                <a:srgbClr val="000000"/>
              </a:solidFill>
              <a:effectLst/>
              <a:latin typeface="Berlin Sans FB" panose="020E0602020502020306" pitchFamily="34" charset="0"/>
              <a:ea typeface="Calibri" panose="020F0502020204030204" pitchFamily="34" charset="0"/>
              <a:cs typeface="Berlin Sans FB" panose="020E0602020502020306" pitchFamily="34" charset="0"/>
            </a:endParaRPr>
          </a:p>
          <a:p>
            <a:r>
              <a:rPr lang="en-US" sz="3600" b="1" dirty="0">
                <a:solidFill>
                  <a:srgbClr val="000000"/>
                </a:solidFill>
                <a:effectLst/>
                <a:latin typeface="Berlin Sans FB" panose="020E0602020502020306" pitchFamily="34" charset="0"/>
                <a:ea typeface="Calibri" panose="020F0502020204030204" pitchFamily="34" charset="0"/>
                <a:cs typeface="Berlin Sans FB" panose="020E0602020502020306" pitchFamily="34" charset="0"/>
              </a:rPr>
              <a:t>Active=&gt;passive</a:t>
            </a:r>
            <a:endParaRPr lang="fr-FR" sz="3600" dirty="0">
              <a:solidFill>
                <a:srgbClr val="000000"/>
              </a:solidFill>
              <a:effectLst/>
              <a:latin typeface="Berlin Sans FB" panose="020E0602020502020306" pitchFamily="34" charset="0"/>
              <a:ea typeface="Calibri" panose="020F0502020204030204" pitchFamily="34" charset="0"/>
              <a:cs typeface="Berlin Sans FB" panose="020E0602020502020306" pitchFamily="34" charset="0"/>
            </a:endParaRPr>
          </a:p>
          <a:p>
            <a:r>
              <a:rPr lang="en-US" sz="3600" dirty="0">
                <a:solidFill>
                  <a:srgbClr val="000000"/>
                </a:solidFill>
                <a:effectLst/>
                <a:latin typeface="Berlin Sans FB" panose="020E0602020502020306" pitchFamily="34" charset="0"/>
                <a:ea typeface="Calibri" panose="020F0502020204030204" pitchFamily="34" charset="0"/>
                <a:cs typeface="Berlin Sans FB" panose="020E0602020502020306" pitchFamily="34" charset="0"/>
              </a:rPr>
              <a:t>The sailors threw the rebels in the ocean. </a:t>
            </a:r>
            <a:endParaRPr lang="fr-FR" sz="3600" dirty="0">
              <a:solidFill>
                <a:srgbClr val="000000"/>
              </a:solidFill>
              <a:effectLst/>
              <a:latin typeface="Berlin Sans FB" panose="020E0602020502020306" pitchFamily="34" charset="0"/>
              <a:ea typeface="Calibri" panose="020F0502020204030204" pitchFamily="34" charset="0"/>
              <a:cs typeface="Berlin Sans FB" panose="020E0602020502020306" pitchFamily="34" charset="0"/>
            </a:endParaRPr>
          </a:p>
          <a:p>
            <a:r>
              <a:rPr lang="en-US" sz="36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Berlin Sans FB" panose="020E0602020502020306" pitchFamily="34" charset="0"/>
                <a:ea typeface="Calibri" panose="020F0502020204030204" pitchFamily="34" charset="0"/>
                <a:cs typeface="Berlin Sans FB" panose="020E0602020502020306" pitchFamily="34" charset="0"/>
              </a:rPr>
              <a:t>The rebels were thrown </a:t>
            </a:r>
            <a:r>
              <a:rPr lang="en-US" sz="3600" dirty="0">
                <a:solidFill>
                  <a:srgbClr val="000000"/>
                </a:solidFill>
                <a:effectLst/>
                <a:latin typeface="Berlin Sans FB" panose="020E0602020502020306" pitchFamily="34" charset="0"/>
                <a:ea typeface="Calibri" panose="020F0502020204030204" pitchFamily="34" charset="0"/>
                <a:cs typeface="Berlin Sans FB" panose="020E0602020502020306" pitchFamily="34" charset="0"/>
              </a:rPr>
              <a:t>in the ocean </a:t>
            </a:r>
            <a:r>
              <a:rPr lang="en-US" sz="36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Berlin Sans FB" panose="020E0602020502020306" pitchFamily="34" charset="0"/>
                <a:ea typeface="Calibri" panose="020F0502020204030204" pitchFamily="34" charset="0"/>
                <a:cs typeface="Berlin Sans FB" panose="020E0602020502020306" pitchFamily="34" charset="0"/>
              </a:rPr>
              <a:t>by the sailors.</a:t>
            </a:r>
            <a:endParaRPr lang="fr-FR" sz="3600" dirty="0">
              <a:solidFill>
                <a:srgbClr val="000000"/>
              </a:solidFill>
              <a:effectLst/>
              <a:latin typeface="Berlin Sans FB" panose="020E0602020502020306" pitchFamily="34" charset="0"/>
              <a:ea typeface="Calibri" panose="020F0502020204030204" pitchFamily="34" charset="0"/>
              <a:cs typeface="Berlin Sans FB" panose="020E0602020502020306" pitchFamily="34" charset="0"/>
            </a:endParaRPr>
          </a:p>
          <a:p>
            <a:r>
              <a:rPr lang="en-US" sz="3600" dirty="0">
                <a:solidFill>
                  <a:srgbClr val="000000"/>
                </a:solidFill>
                <a:effectLst/>
                <a:latin typeface="Berlin Sans FB" panose="020E0602020502020306" pitchFamily="34" charset="0"/>
                <a:ea typeface="Calibri" panose="020F0502020204030204" pitchFamily="34" charset="0"/>
                <a:cs typeface="Berlin Sans FB" panose="020E0602020502020306" pitchFamily="34" charset="0"/>
              </a:rPr>
              <a:t>The Europeans didn’t feed the captives on the ships.</a:t>
            </a:r>
            <a:endParaRPr lang="fr-FR" sz="3600" dirty="0">
              <a:solidFill>
                <a:srgbClr val="000000"/>
              </a:solidFill>
              <a:effectLst/>
              <a:latin typeface="Berlin Sans FB" panose="020E0602020502020306" pitchFamily="34" charset="0"/>
              <a:ea typeface="Calibri" panose="020F0502020204030204" pitchFamily="34" charset="0"/>
              <a:cs typeface="Berlin Sans FB" panose="020E0602020502020306" pitchFamily="34" charset="0"/>
            </a:endParaRPr>
          </a:p>
          <a:p>
            <a:r>
              <a:rPr lang="en-US" sz="36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Berlin Sans FB" panose="020E0602020502020306" pitchFamily="34" charset="0"/>
                <a:ea typeface="Calibri" panose="020F0502020204030204" pitchFamily="34" charset="0"/>
                <a:cs typeface="Berlin Sans FB" panose="020E0602020502020306" pitchFamily="34" charset="0"/>
              </a:rPr>
              <a:t>The captives weren’t fed by the </a:t>
            </a:r>
            <a:r>
              <a:rPr lang="en-US" sz="3600" dirty="0">
                <a:solidFill>
                  <a:srgbClr val="000000"/>
                </a:solidFill>
                <a:highlight>
                  <a:srgbClr val="FFFF00"/>
                </a:highlight>
                <a:latin typeface="Berlin Sans FB" panose="020E0602020502020306" pitchFamily="34" charset="0"/>
                <a:ea typeface="Calibri" panose="020F0502020204030204" pitchFamily="34" charset="0"/>
                <a:cs typeface="Berlin Sans FB" panose="020E0602020502020306" pitchFamily="34" charset="0"/>
              </a:rPr>
              <a:t>Europeans</a:t>
            </a:r>
            <a:r>
              <a:rPr lang="en-US" sz="36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Berlin Sans FB" panose="020E0602020502020306" pitchFamily="34" charset="0"/>
                <a:ea typeface="Calibri" panose="020F0502020204030204" pitchFamily="34" charset="0"/>
                <a:cs typeface="Berlin Sans FB" panose="020E0602020502020306" pitchFamily="34" charset="0"/>
              </a:rPr>
              <a:t> on the ships.</a:t>
            </a:r>
            <a:endParaRPr lang="fr-FR" sz="3600" dirty="0">
              <a:solidFill>
                <a:srgbClr val="000000"/>
              </a:solidFill>
              <a:effectLst/>
              <a:latin typeface="Berlin Sans FB" panose="020E0602020502020306" pitchFamily="34" charset="0"/>
              <a:ea typeface="Calibri" panose="020F0502020204030204" pitchFamily="34" charset="0"/>
              <a:cs typeface="Berlin Sans FB" panose="020E0602020502020306" pitchFamily="34" charset="0"/>
            </a:endParaRPr>
          </a:p>
          <a:p>
            <a:r>
              <a:rPr lang="en-US" sz="3600" dirty="0">
                <a:solidFill>
                  <a:srgbClr val="000000"/>
                </a:solidFill>
                <a:effectLst/>
                <a:latin typeface="Berlin Sans FB" panose="020E0602020502020306" pitchFamily="34" charset="0"/>
                <a:ea typeface="Calibri" panose="020F0502020204030204" pitchFamily="34" charset="0"/>
                <a:cs typeface="Berlin Sans FB" panose="020E0602020502020306" pitchFamily="34" charset="0"/>
              </a:rPr>
              <a:t>Did the Americans buy African people?</a:t>
            </a:r>
            <a:endParaRPr lang="fr-FR" sz="3600" dirty="0">
              <a:solidFill>
                <a:srgbClr val="000000"/>
              </a:solidFill>
              <a:effectLst/>
              <a:latin typeface="Berlin Sans FB" panose="020E0602020502020306" pitchFamily="34" charset="0"/>
              <a:ea typeface="Calibri" panose="020F0502020204030204" pitchFamily="34" charset="0"/>
              <a:cs typeface="Berlin Sans FB" panose="020E0602020502020306" pitchFamily="34" charset="0"/>
            </a:endParaRPr>
          </a:p>
          <a:p>
            <a:r>
              <a:rPr lang="en-US" sz="36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Berlin Sans FB" panose="020E0602020502020306" pitchFamily="34" charset="0"/>
                <a:ea typeface="Calibri" panose="020F0502020204030204" pitchFamily="34" charset="0"/>
                <a:cs typeface="Berlin Sans FB" panose="020E0602020502020306" pitchFamily="34" charset="0"/>
              </a:rPr>
              <a:t>Were the African people bought by the Americans.</a:t>
            </a:r>
            <a:endParaRPr lang="fr-FR" sz="3600" dirty="0">
              <a:solidFill>
                <a:srgbClr val="000000"/>
              </a:solidFill>
              <a:effectLst/>
              <a:latin typeface="Berlin Sans FB" panose="020E0602020502020306" pitchFamily="34" charset="0"/>
              <a:ea typeface="Calibri" panose="020F0502020204030204" pitchFamily="34" charset="0"/>
              <a:cs typeface="Berlin Sans FB" panose="020E0602020502020306" pitchFamily="34" charset="0"/>
            </a:endParaRPr>
          </a:p>
          <a:p>
            <a:r>
              <a:rPr lang="en-US" sz="3600" b="1" dirty="0">
                <a:solidFill>
                  <a:srgbClr val="000000"/>
                </a:solidFill>
                <a:effectLst/>
                <a:latin typeface="Berlin Sans FB" panose="020E0602020502020306" pitchFamily="34" charset="0"/>
                <a:ea typeface="Calibri" panose="020F0502020204030204" pitchFamily="34" charset="0"/>
                <a:cs typeface="Berlin Sans FB" panose="020E0602020502020306" pitchFamily="34" charset="0"/>
              </a:rPr>
              <a:t>Passive=&gt; active</a:t>
            </a:r>
            <a:endParaRPr lang="fr-FR" sz="3600" dirty="0">
              <a:solidFill>
                <a:srgbClr val="000000"/>
              </a:solidFill>
              <a:effectLst/>
              <a:latin typeface="Berlin Sans FB" panose="020E0602020502020306" pitchFamily="34" charset="0"/>
              <a:ea typeface="Calibri" panose="020F0502020204030204" pitchFamily="34" charset="0"/>
              <a:cs typeface="Berlin Sans FB" panose="020E0602020502020306" pitchFamily="34" charset="0"/>
            </a:endParaRPr>
          </a:p>
          <a:p>
            <a:r>
              <a:rPr lang="en-US" sz="3600" dirty="0">
                <a:solidFill>
                  <a:srgbClr val="000000"/>
                </a:solidFill>
                <a:effectLst/>
                <a:latin typeface="Berlin Sans FB" panose="020E0602020502020306" pitchFamily="34" charset="0"/>
                <a:ea typeface="Calibri" panose="020F0502020204030204" pitchFamily="34" charset="0"/>
                <a:cs typeface="Berlin Sans FB" panose="020E0602020502020306" pitchFamily="34" charset="0"/>
              </a:rPr>
              <a:t>The slaves were chosen by the owners.</a:t>
            </a:r>
            <a:endParaRPr lang="fr-FR" sz="3600" dirty="0">
              <a:solidFill>
                <a:srgbClr val="000000"/>
              </a:solidFill>
              <a:effectLst/>
              <a:latin typeface="Berlin Sans FB" panose="020E0602020502020306" pitchFamily="34" charset="0"/>
              <a:ea typeface="Calibri" panose="020F0502020204030204" pitchFamily="34" charset="0"/>
              <a:cs typeface="Berlin Sans FB" panose="020E0602020502020306" pitchFamily="34" charset="0"/>
            </a:endParaRPr>
          </a:p>
          <a:p>
            <a:r>
              <a:rPr lang="en-US" sz="36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Berlin Sans FB" panose="020E0602020502020306" pitchFamily="34" charset="0"/>
                <a:ea typeface="Calibri" panose="020F0502020204030204" pitchFamily="34" charset="0"/>
                <a:cs typeface="Berlin Sans FB" panose="020E0602020502020306" pitchFamily="34" charset="0"/>
              </a:rPr>
              <a:t>The owners chose the slaves.</a:t>
            </a:r>
            <a:endParaRPr lang="fr-FR" sz="3600" dirty="0">
              <a:solidFill>
                <a:srgbClr val="000000"/>
              </a:solidFill>
              <a:effectLst/>
              <a:latin typeface="Berlin Sans FB" panose="020E0602020502020306" pitchFamily="34" charset="0"/>
              <a:ea typeface="Calibri" panose="020F0502020204030204" pitchFamily="34" charset="0"/>
              <a:cs typeface="Berlin Sans FB" panose="020E0602020502020306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1E4A84-396A-D497-50B4-DE6EC7621091}"/>
              </a:ext>
            </a:extLst>
          </p:cNvPr>
          <p:cNvSpPr/>
          <p:nvPr/>
        </p:nvSpPr>
        <p:spPr>
          <a:xfrm>
            <a:off x="418875" y="4245429"/>
            <a:ext cx="9658186" cy="5601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E8EBDD7-D486-4F2A-B37B-CE6CE9C4691F}"/>
              </a:ext>
            </a:extLst>
          </p:cNvPr>
          <p:cNvSpPr/>
          <p:nvPr/>
        </p:nvSpPr>
        <p:spPr>
          <a:xfrm>
            <a:off x="418875" y="3646549"/>
            <a:ext cx="9586652" cy="5601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65879EA-D480-4CEF-99B3-FD688AE19134}"/>
              </a:ext>
            </a:extLst>
          </p:cNvPr>
          <p:cNvSpPr/>
          <p:nvPr/>
        </p:nvSpPr>
        <p:spPr>
          <a:xfrm>
            <a:off x="253785" y="2052404"/>
            <a:ext cx="9658186" cy="5601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25DE38B-69F6-499E-A325-76580013CDB3}"/>
              </a:ext>
            </a:extLst>
          </p:cNvPr>
          <p:cNvSpPr/>
          <p:nvPr/>
        </p:nvSpPr>
        <p:spPr>
          <a:xfrm>
            <a:off x="0" y="3148916"/>
            <a:ext cx="10972800" cy="5601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BE0031A-5821-4127-99EC-1B1294BD1DE8}"/>
              </a:ext>
            </a:extLst>
          </p:cNvPr>
          <p:cNvSpPr/>
          <p:nvPr/>
        </p:nvSpPr>
        <p:spPr>
          <a:xfrm>
            <a:off x="253785" y="5901903"/>
            <a:ext cx="10972800" cy="5601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5688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6BE45341-0632-A0CC-B38E-98034816A205}"/>
              </a:ext>
            </a:extLst>
          </p:cNvPr>
          <p:cNvSpPr/>
          <p:nvPr/>
        </p:nvSpPr>
        <p:spPr>
          <a:xfrm>
            <a:off x="0" y="0"/>
            <a:ext cx="11938215" cy="6858000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FFFFFF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r>
              <a:rPr lang="en-US" sz="3600" b="1" dirty="0">
                <a:solidFill>
                  <a:srgbClr val="000000"/>
                </a:solidFill>
                <a:effectLst/>
                <a:latin typeface="Berlin Sans FB" panose="020E0602020502020306" pitchFamily="34" charset="0"/>
                <a:ea typeface="Calibri" panose="020F0502020204030204" pitchFamily="34" charset="0"/>
                <a:cs typeface="Berlin Sans FB" panose="020E0602020502020306" pitchFamily="34" charset="0"/>
              </a:rPr>
              <a:t>Group B</a:t>
            </a:r>
            <a:endParaRPr lang="fr-FR" sz="3600" dirty="0">
              <a:solidFill>
                <a:srgbClr val="000000"/>
              </a:solidFill>
              <a:effectLst/>
              <a:latin typeface="Berlin Sans FB" panose="020E0602020502020306" pitchFamily="34" charset="0"/>
              <a:ea typeface="Calibri" panose="020F0502020204030204" pitchFamily="34" charset="0"/>
              <a:cs typeface="Berlin Sans FB" panose="020E0602020502020306" pitchFamily="34" charset="0"/>
            </a:endParaRPr>
          </a:p>
          <a:p>
            <a:r>
              <a:rPr lang="en-US" sz="3600" b="1" dirty="0">
                <a:solidFill>
                  <a:srgbClr val="000000"/>
                </a:solidFill>
                <a:effectLst/>
                <a:latin typeface="Berlin Sans FB" panose="020E0602020502020306" pitchFamily="34" charset="0"/>
                <a:ea typeface="Calibri" panose="020F0502020204030204" pitchFamily="34" charset="0"/>
                <a:cs typeface="Berlin Sans FB" panose="020E0602020502020306" pitchFamily="34" charset="0"/>
              </a:rPr>
              <a:t>Active=&gt;passive</a:t>
            </a:r>
            <a:endParaRPr lang="fr-FR" sz="3600" dirty="0">
              <a:solidFill>
                <a:srgbClr val="000000"/>
              </a:solidFill>
              <a:effectLst/>
              <a:latin typeface="Berlin Sans FB" panose="020E0602020502020306" pitchFamily="34" charset="0"/>
              <a:ea typeface="Calibri" panose="020F0502020204030204" pitchFamily="34" charset="0"/>
              <a:cs typeface="Berlin Sans FB" panose="020E0602020502020306" pitchFamily="34" charset="0"/>
            </a:endParaRPr>
          </a:p>
          <a:p>
            <a:r>
              <a:rPr lang="en-US" sz="3600" dirty="0">
                <a:solidFill>
                  <a:srgbClr val="000000"/>
                </a:solidFill>
                <a:effectLst/>
                <a:latin typeface="Berlin Sans FB" panose="020E0602020502020306" pitchFamily="34" charset="0"/>
                <a:ea typeface="Calibri" panose="020F0502020204030204" pitchFamily="34" charset="0"/>
                <a:cs typeface="Berlin Sans FB" panose="020E0602020502020306" pitchFamily="34" charset="0"/>
              </a:rPr>
              <a:t>The Europeans took the captives from Africa.   </a:t>
            </a:r>
            <a:endParaRPr lang="fr-FR" sz="3600" dirty="0">
              <a:solidFill>
                <a:srgbClr val="000000"/>
              </a:solidFill>
              <a:effectLst/>
              <a:latin typeface="Berlin Sans FB" panose="020E0602020502020306" pitchFamily="34" charset="0"/>
              <a:ea typeface="Calibri" panose="020F0502020204030204" pitchFamily="34" charset="0"/>
              <a:cs typeface="Berlin Sans FB" panose="020E0602020502020306" pitchFamily="34" charset="0"/>
            </a:endParaRPr>
          </a:p>
          <a:p>
            <a:r>
              <a:rPr lang="en-US" sz="36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Berlin Sans FB" panose="020E0602020502020306" pitchFamily="34" charset="0"/>
                <a:ea typeface="Calibri" panose="020F0502020204030204" pitchFamily="34" charset="0"/>
                <a:cs typeface="Berlin Sans FB" panose="020E0602020502020306" pitchFamily="34" charset="0"/>
              </a:rPr>
              <a:t>The captives were taken by the Europeans from Africa.</a:t>
            </a:r>
            <a:endParaRPr lang="fr-FR" sz="3600" dirty="0">
              <a:solidFill>
                <a:srgbClr val="000000"/>
              </a:solidFill>
              <a:effectLst/>
              <a:latin typeface="Berlin Sans FB" panose="020E0602020502020306" pitchFamily="34" charset="0"/>
              <a:ea typeface="Calibri" panose="020F0502020204030204" pitchFamily="34" charset="0"/>
              <a:cs typeface="Berlin Sans FB" panose="020E0602020502020306" pitchFamily="34" charset="0"/>
            </a:endParaRPr>
          </a:p>
          <a:p>
            <a:r>
              <a:rPr lang="en-US" sz="3600" dirty="0">
                <a:solidFill>
                  <a:srgbClr val="000000"/>
                </a:solidFill>
                <a:effectLst/>
                <a:latin typeface="Berlin Sans FB" panose="020E0602020502020306" pitchFamily="34" charset="0"/>
                <a:ea typeface="Calibri" panose="020F0502020204030204" pitchFamily="34" charset="0"/>
                <a:cs typeface="Berlin Sans FB" panose="020E0602020502020306" pitchFamily="34" charset="0"/>
              </a:rPr>
              <a:t>The sailors didn’t bring the African people to Europe. </a:t>
            </a:r>
            <a:endParaRPr lang="fr-FR" sz="3200" dirty="0">
              <a:solidFill>
                <a:srgbClr val="000000"/>
              </a:solidFill>
              <a:effectLst/>
              <a:latin typeface="Berlin Sans FB" panose="020E0602020502020306" pitchFamily="34" charset="0"/>
              <a:ea typeface="Calibri" panose="020F0502020204030204" pitchFamily="34" charset="0"/>
              <a:cs typeface="Berlin Sans FB" panose="020E0602020502020306" pitchFamily="34" charset="0"/>
            </a:endParaRPr>
          </a:p>
          <a:p>
            <a:r>
              <a:rPr lang="en-US" sz="32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Berlin Sans FB" panose="020E0602020502020306" pitchFamily="34" charset="0"/>
                <a:ea typeface="Calibri" panose="020F0502020204030204" pitchFamily="34" charset="0"/>
                <a:cs typeface="Berlin Sans FB" panose="020E0602020502020306" pitchFamily="34" charset="0"/>
              </a:rPr>
              <a:t>The African people weren’t brought to Europe by the sailors.</a:t>
            </a:r>
            <a:endParaRPr lang="fr-FR" sz="3200" dirty="0">
              <a:solidFill>
                <a:srgbClr val="000000"/>
              </a:solidFill>
              <a:effectLst/>
              <a:latin typeface="Berlin Sans FB" panose="020E0602020502020306" pitchFamily="34" charset="0"/>
              <a:ea typeface="Calibri" panose="020F0502020204030204" pitchFamily="34" charset="0"/>
              <a:cs typeface="Berlin Sans FB" panose="020E0602020502020306" pitchFamily="34" charset="0"/>
            </a:endParaRPr>
          </a:p>
          <a:p>
            <a:r>
              <a:rPr lang="en-US" sz="3600" dirty="0">
                <a:solidFill>
                  <a:srgbClr val="000000"/>
                </a:solidFill>
                <a:effectLst/>
                <a:latin typeface="Berlin Sans FB" panose="020E0602020502020306" pitchFamily="34" charset="0"/>
                <a:ea typeface="Calibri" panose="020F0502020204030204" pitchFamily="34" charset="0"/>
                <a:cs typeface="Berlin Sans FB" panose="020E0602020502020306" pitchFamily="34" charset="0"/>
              </a:rPr>
              <a:t>Did the sailors torture the captives?0  0.5  1  1.5   </a:t>
            </a:r>
            <a:endParaRPr lang="fr-FR" sz="3600" dirty="0">
              <a:solidFill>
                <a:srgbClr val="000000"/>
              </a:solidFill>
              <a:effectLst/>
              <a:latin typeface="Berlin Sans FB" panose="020E0602020502020306" pitchFamily="34" charset="0"/>
              <a:ea typeface="Calibri" panose="020F0502020204030204" pitchFamily="34" charset="0"/>
              <a:cs typeface="Berlin Sans FB" panose="020E0602020502020306" pitchFamily="34" charset="0"/>
            </a:endParaRPr>
          </a:p>
          <a:p>
            <a:r>
              <a:rPr lang="en-US" sz="36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Berlin Sans FB" panose="020E0602020502020306" pitchFamily="34" charset="0"/>
                <a:ea typeface="Calibri" panose="020F0502020204030204" pitchFamily="34" charset="0"/>
                <a:cs typeface="Berlin Sans FB" panose="020E0602020502020306" pitchFamily="34" charset="0"/>
              </a:rPr>
              <a:t>Were the captives tortured by the sailors?</a:t>
            </a:r>
            <a:endParaRPr lang="fr-FR" sz="3600" dirty="0">
              <a:solidFill>
                <a:srgbClr val="000000"/>
              </a:solidFill>
              <a:effectLst/>
              <a:latin typeface="Berlin Sans FB" panose="020E0602020502020306" pitchFamily="34" charset="0"/>
              <a:ea typeface="Calibri" panose="020F0502020204030204" pitchFamily="34" charset="0"/>
              <a:cs typeface="Berlin Sans FB" panose="020E0602020502020306" pitchFamily="34" charset="0"/>
            </a:endParaRPr>
          </a:p>
          <a:p>
            <a:r>
              <a:rPr lang="en-US" sz="3600" b="1" dirty="0">
                <a:solidFill>
                  <a:srgbClr val="000000"/>
                </a:solidFill>
                <a:effectLst/>
                <a:latin typeface="Berlin Sans FB" panose="020E0602020502020306" pitchFamily="34" charset="0"/>
                <a:ea typeface="Calibri" panose="020F0502020204030204" pitchFamily="34" charset="0"/>
                <a:cs typeface="Berlin Sans FB" panose="020E0602020502020306" pitchFamily="34" charset="0"/>
              </a:rPr>
              <a:t>Passive=&gt; active</a:t>
            </a:r>
            <a:endParaRPr lang="fr-FR" sz="3600" dirty="0">
              <a:solidFill>
                <a:srgbClr val="000000"/>
              </a:solidFill>
              <a:effectLst/>
              <a:latin typeface="Berlin Sans FB" panose="020E0602020502020306" pitchFamily="34" charset="0"/>
              <a:ea typeface="Calibri" panose="020F0502020204030204" pitchFamily="34" charset="0"/>
              <a:cs typeface="Berlin Sans FB" panose="020E0602020502020306" pitchFamily="34" charset="0"/>
            </a:endParaRPr>
          </a:p>
          <a:p>
            <a:r>
              <a:rPr lang="en-US" sz="3200" dirty="0">
                <a:solidFill>
                  <a:srgbClr val="000000"/>
                </a:solidFill>
                <a:effectLst/>
                <a:latin typeface="Berlin Sans FB" panose="020E0602020502020306" pitchFamily="34" charset="0"/>
                <a:ea typeface="Calibri" panose="020F0502020204030204" pitchFamily="34" charset="0"/>
                <a:cs typeface="Berlin Sans FB" panose="020E0602020502020306" pitchFamily="34" charset="0"/>
              </a:rPr>
              <a:t>The rebels were thrown in the ocean by the traders.   </a:t>
            </a:r>
            <a:endParaRPr lang="fr-FR" sz="3200" dirty="0">
              <a:solidFill>
                <a:srgbClr val="000000"/>
              </a:solidFill>
              <a:effectLst/>
              <a:latin typeface="Berlin Sans FB" panose="020E0602020502020306" pitchFamily="34" charset="0"/>
              <a:ea typeface="Calibri" panose="020F0502020204030204" pitchFamily="34" charset="0"/>
              <a:cs typeface="Berlin Sans FB" panose="020E0602020502020306" pitchFamily="34" charset="0"/>
            </a:endParaRPr>
          </a:p>
          <a:p>
            <a:r>
              <a:rPr lang="en-US" sz="36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Berlin Sans FB" panose="020E0602020502020306" pitchFamily="34" charset="0"/>
                <a:ea typeface="Calibri" panose="020F0502020204030204" pitchFamily="34" charset="0"/>
                <a:cs typeface="Berlin Sans FB" panose="020E0602020502020306" pitchFamily="34" charset="0"/>
              </a:rPr>
              <a:t>The traders threw the rebels in the ocean.</a:t>
            </a:r>
            <a:endParaRPr lang="fr-FR" sz="3600" dirty="0">
              <a:solidFill>
                <a:srgbClr val="000000"/>
              </a:solidFill>
              <a:effectLst/>
              <a:latin typeface="Berlin Sans FB" panose="020E0602020502020306" pitchFamily="34" charset="0"/>
              <a:ea typeface="Calibri" panose="020F0502020204030204" pitchFamily="34" charset="0"/>
              <a:cs typeface="Berlin Sans FB" panose="020E0602020502020306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1E4A84-396A-D497-50B4-DE6EC7621091}"/>
              </a:ext>
            </a:extLst>
          </p:cNvPr>
          <p:cNvSpPr/>
          <p:nvPr/>
        </p:nvSpPr>
        <p:spPr>
          <a:xfrm>
            <a:off x="418875" y="4198774"/>
            <a:ext cx="9658186" cy="5601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E0E5D8D-9B26-4D53-B4EE-E60DB39D06AB}"/>
              </a:ext>
            </a:extLst>
          </p:cNvPr>
          <p:cNvSpPr/>
          <p:nvPr/>
        </p:nvSpPr>
        <p:spPr>
          <a:xfrm>
            <a:off x="418875" y="3638607"/>
            <a:ext cx="9658186" cy="5601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69B6D3F-03CB-43F9-B013-B64F20D900EC}"/>
              </a:ext>
            </a:extLst>
          </p:cNvPr>
          <p:cNvSpPr/>
          <p:nvPr/>
        </p:nvSpPr>
        <p:spPr>
          <a:xfrm>
            <a:off x="318781" y="2096962"/>
            <a:ext cx="10972800" cy="5601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5CE2A51-993A-43A3-873F-07EFC9FB29B0}"/>
              </a:ext>
            </a:extLst>
          </p:cNvPr>
          <p:cNvSpPr/>
          <p:nvPr/>
        </p:nvSpPr>
        <p:spPr>
          <a:xfrm>
            <a:off x="418875" y="3146491"/>
            <a:ext cx="10972800" cy="5601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1A53B63-3F47-41D4-B670-9E34C85ABC05}"/>
              </a:ext>
            </a:extLst>
          </p:cNvPr>
          <p:cNvSpPr/>
          <p:nvPr/>
        </p:nvSpPr>
        <p:spPr>
          <a:xfrm>
            <a:off x="100668" y="5732725"/>
            <a:ext cx="10972800" cy="5601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218782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  <p:bldP spid="11" grpId="0" animBg="1"/>
      <p:bldP spid="12" grpId="0" animBg="1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1620</TotalTime>
  <Words>165</Words>
  <Application>Microsoft Office PowerPoint</Application>
  <PresentationFormat>Grand écran</PresentationFormat>
  <Paragraphs>22</Paragraphs>
  <Slides>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7" baseType="lpstr">
      <vt:lpstr>Arial</vt:lpstr>
      <vt:lpstr>Berlin Sans FB</vt:lpstr>
      <vt:lpstr>Calibri</vt:lpstr>
      <vt:lpstr>Calibri Light</vt:lpstr>
      <vt:lpstr>Thème Office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Adrienn Millet</dc:creator>
  <cp:lastModifiedBy>Eleve</cp:lastModifiedBy>
  <cp:revision>43</cp:revision>
  <dcterms:created xsi:type="dcterms:W3CDTF">2023-09-19T06:46:09Z</dcterms:created>
  <dcterms:modified xsi:type="dcterms:W3CDTF">2024-11-13T11:14:56Z</dcterms:modified>
</cp:coreProperties>
</file>