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0" r:id="rId2"/>
    <p:sldId id="341" r:id="rId3"/>
    <p:sldId id="284" r:id="rId4"/>
    <p:sldId id="289" r:id="rId5"/>
    <p:sldId id="347" r:id="rId6"/>
    <p:sldId id="342" r:id="rId7"/>
    <p:sldId id="290" r:id="rId8"/>
    <p:sldId id="286" r:id="rId9"/>
    <p:sldId id="355" r:id="rId10"/>
    <p:sldId id="294" r:id="rId11"/>
    <p:sldId id="295" r:id="rId12"/>
    <p:sldId id="287" r:id="rId13"/>
    <p:sldId id="343" r:id="rId14"/>
    <p:sldId id="296" r:id="rId15"/>
    <p:sldId id="348" r:id="rId16"/>
    <p:sldId id="344" r:id="rId17"/>
    <p:sldId id="350" r:id="rId18"/>
    <p:sldId id="345" r:id="rId19"/>
    <p:sldId id="291" r:id="rId20"/>
    <p:sldId id="297" r:id="rId21"/>
    <p:sldId id="349" r:id="rId22"/>
    <p:sldId id="299" r:id="rId23"/>
    <p:sldId id="292" r:id="rId24"/>
    <p:sldId id="293" r:id="rId25"/>
    <p:sldId id="30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EB344D84-9AFB-497E-A393-DC336BA19D2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793D81CF-94F2-401A-BA57-92F5A7B2D0C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20C78E1-CB88-A4EF-5063-592192A20BE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5D16E4-3B77-2186-E1DD-90D6786224C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ACE561F-6ECE-4FA9-94BF-FE3CC62EA498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A03777D-A9E7-5682-0FE4-781AA97343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D1A47431-4A2B-E9FF-18FF-52E1520F6ED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83B5EA-A993-D839-4B28-74EA0C6833D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72B6D9-FC8B-AC41-1493-67854BE0A1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A15F16F-4F38-4CE7-A821-1FC4B676AC4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7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0C245-0046-DBD7-0C79-2C178D01A5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907B6B-2847-22CF-7EDB-0917CE580D5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85BB13-034D-CDE6-D582-5291797C00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0E17E3-3987-4085-B1EB-BD5BC79F5A17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F68CBB-BFD1-E111-C0D6-845935CA84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39BD19-6768-A8A9-6F75-D38E513B77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B0B6C1-5904-4CD7-AD0E-77D5AB715AE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1313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53E0C-42E0-50D8-B7A3-1B7A75DEF1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CF1308-EC61-D269-8AC1-DA4DA1EB4D2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C2A3A3-B7A1-9030-5B2E-A1703F2855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62E4C7-E1A2-4B7A-8FB3-106367F333E9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8485A-A078-EC2E-0BC0-9A35556B88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C4235D-543F-8032-9A8A-42A018052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D73867-6609-49DF-B813-F13449D2552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2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68E66A-47E7-2718-E1C7-DCC630AEBFA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C20E73-A1F2-75C9-AAC5-A1A4A03BAA7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123D78-9F2C-8D21-045B-19689BCE4B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1A33AD-4308-4F7F-B46A-31AB0D2B6B8E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12082D-2CE0-E40C-50F0-D268A51455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775EB8-A5A8-1A8D-AE4F-CCF4B67464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9BCCA-CD7E-456F-B8FB-98A70BEC79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14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7180D-26B2-A292-B4A1-F138BB5271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545E9-A309-A903-B2BD-9B2F4FB3CAA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C8913F-94B8-49B7-C1DF-83DEFC90D0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45B376-224F-4A92-A69D-93CA439BC30B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CEB6A8-2598-D0B8-7A67-463D9B7F15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1EDD9-07B3-A1DE-6207-E8E8D68255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03C4F5-C456-4462-9005-43641A1FECB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9039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61C76-835E-86D5-E556-B768F5E1D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73B0CD-6BF7-7F95-CC89-4186E549B0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CFB32-254A-3E33-9156-53AD7D01D6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5488CD-C2DB-4D7D-A304-7A692CBE575A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A6B461-2672-70CC-84DC-32757CC35D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09786E-9522-F7D2-30E7-6C23888872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6BAD3D-3D91-45C7-ABFC-40E49625638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95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8048B-3E4E-6ECD-C69A-EF3355B8E4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24BF62-FC18-70B5-5A86-5692723729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3ED9E7-1432-C202-C287-6150EE7C730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C942EF-171A-265B-166A-2BEE5212BD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B8CABC-8334-4DB5-B15B-DD448A5A8438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DAB19D-9802-6B64-4457-E13DEC3FDB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286DE8-CC46-78E6-FA50-B8F8EFDB7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73BA4B-F51D-442C-95F8-BBFA8A2AC1A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0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70BAD-A0A3-D1EC-4F80-CA626F072D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1140DB-D3E2-57C8-75F6-C564D9770E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27247-0F63-779E-07A4-159B8340C77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0D410E-1CB3-2650-F8C3-AD479B7B24E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916D77-EB64-1CC8-87D9-A570AF25AD3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652847-E923-BDDE-B763-FF2A6DF075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A20D97-8FF1-466A-A51A-3BEEEEECA2A0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7BC4EB-7E3E-88D5-130D-A5B896C88F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32F7B3-ABD0-BFC4-8222-F47AEE5C01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DECB45-B5CC-4D25-A745-BE7AA959C0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96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3BC6C-CA26-0416-6597-33C8085315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DCBA16-0B8E-53B8-01DB-350E82E4A8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5F7320-45C5-40BE-9F8E-45D0EEFB16EB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12F4D3-0944-E716-B02D-288E023719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89525A-D0B7-B75D-9C68-D84C9138F7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F901CE-BD1D-4D58-86BB-FE97234CF1C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13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D2214B-38D7-999A-42B8-111E2EED96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43D9F4-3482-45AB-A4D2-9C39DB2F1BBB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E57BD5-544F-E993-DD71-0CF3728E40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1B1932-5AC6-E9B4-347A-E4D3E900BA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D5E44B-A9E8-48AE-8066-8D108A6BB2A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91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3BE07-CC61-B3BE-069B-8861FC43FC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073F53-F55F-DF66-B0D2-8DF3C7FF38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56014A-6206-6936-F11A-71893BD02EC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37BF7B-F575-930B-D3A9-6296A04998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ADDE98-DEE3-48F0-8441-6F019ECB8F9A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10C43A-E794-2968-0CEA-888240BB36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2430AE-EDBE-F832-9C99-7A1D29604A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99A8C-08C8-4931-8065-31DC164E7CA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63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24893-F11D-1001-4301-58E66A164E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9FC9E8-0096-4B67-8F27-9B84CAFBA28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9E3ED9-5A9F-3B0F-948E-62BD31A4884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0E79A7-2908-B623-2B56-92B995716E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8BB230-7FF3-4D19-9B45-E8D85A0FBDC3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4EA161-B285-0AB5-4FAD-3EDBF7D8C5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EFAAFC-462D-9093-426B-AF60494A5C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F76AA8-165C-478A-A48F-1D44B349546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4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029230-8B93-EB9E-F1CA-C006DBC2BA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3CB55-16CC-1935-05DC-16983B219B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4D819A-DE42-17D4-0DE2-1DB24177071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2410E34-F02C-4BA0-8DB0-D183221E60E2}" type="datetime1">
              <a:rPr lang="fr-FR"/>
              <a:pPr lvl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9FCF4B-4D31-5799-82D1-BC6E37B8675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4383CF-A879-5E72-E817-B55681496E2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F91E038-5D43-42BD-926E-A589E56A75FB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rive.google.com/file/d/1jrW4QnvJzyk5iUSSPNk3Z132X55hAiCI/view?usp=shari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drive.google.com/file/d/1q35rbm8Wpg2LvTnf_2pGZItfjUhrnkwY/view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rive.google.com/file/d/1q35rbm8Wpg2LvTnf_2pGZItfjUhrnkwY/view?usp=shar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891E87D1-1808-3B19-7948-D896B5046A07}"/>
              </a:ext>
            </a:extLst>
          </p:cNvPr>
          <p:cNvSpPr/>
          <p:nvPr/>
        </p:nvSpPr>
        <p:spPr>
          <a:xfrm>
            <a:off x="0" y="1572604"/>
            <a:ext cx="11938215" cy="280347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i="0" u="sng" strike="noStrike" kern="1200" cap="none" spc="0" baseline="0" dirty="0">
                <a:solidFill>
                  <a:srgbClr val="FF0000"/>
                </a:solidFill>
                <a:uFillTx/>
                <a:latin typeface="Berlin Sans FB" panose="020E0602020502020306" pitchFamily="34" charset="0"/>
              </a:rPr>
              <a:t>Lesson 2:  Compare Jeremy and Leila!</a:t>
            </a:r>
            <a:r>
              <a:rPr lang="fr-FR" sz="3600" i="0" strike="noStrike" kern="1200" cap="none" spc="0" baseline="0" dirty="0">
                <a:solidFill>
                  <a:srgbClr val="FF0000"/>
                </a:solidFill>
                <a:uFillTx/>
                <a:latin typeface="Berlin Sans FB" panose="020E0602020502020306" pitchFamily="34" charset="0"/>
              </a:rPr>
              <a:t>				</a:t>
            </a:r>
            <a:r>
              <a:rPr lang="fr-FR" sz="3600" i="1" strike="noStrike" kern="1200" cap="none" spc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Berlin Sans FB" panose="020E0602020502020306" pitchFamily="34" charset="0"/>
              </a:rPr>
              <a:t>Date?</a:t>
            </a:r>
          </a:p>
        </p:txBody>
      </p:sp>
    </p:spTree>
    <p:extLst>
      <p:ext uri="{BB962C8B-B14F-4D97-AF65-F5344CB8AC3E}">
        <p14:creationId xmlns:p14="http://schemas.microsoft.com/office/powerpoint/2010/main" val="197180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A97F7FAC-FA2D-AC84-D8D0-C8BB5574656F}"/>
              </a:ext>
            </a:extLst>
          </p:cNvPr>
          <p:cNvSpPr/>
          <p:nvPr/>
        </p:nvSpPr>
        <p:spPr>
          <a:xfrm>
            <a:off x="0" y="355601"/>
            <a:ext cx="4124958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Homework</a:t>
            </a:r>
          </a:p>
        </p:txBody>
      </p:sp>
      <p:sp>
        <p:nvSpPr>
          <p:cNvPr id="3" name="Rectangle : coins arrondis 4">
            <a:extLst>
              <a:ext uri="{FF2B5EF4-FFF2-40B4-BE49-F238E27FC236}">
                <a16:creationId xmlns:a16="http://schemas.microsoft.com/office/drawing/2014/main" id="{137478AB-3327-C30E-94AD-90275D31501E}"/>
              </a:ext>
            </a:extLst>
          </p:cNvPr>
          <p:cNvSpPr/>
          <p:nvPr/>
        </p:nvSpPr>
        <p:spPr>
          <a:xfrm>
            <a:off x="934068" y="1474835"/>
            <a:ext cx="10323868" cy="522093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You must </a:t>
            </a:r>
            <a:r>
              <a:rPr lang="fr-FR" sz="48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be</a:t>
            </a:r>
            <a:r>
              <a:rPr lang="fr-FR" sz="4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able to </a:t>
            </a:r>
            <a:r>
              <a:rPr lang="fr-FR" sz="48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speak</a:t>
            </a:r>
            <a:r>
              <a:rPr lang="fr-FR" sz="4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about Jeremy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Etre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capable de parler de Jérémy.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3EA09DF7-0775-05A5-F1E7-E1968D7D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398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6104DBC9-0378-7A13-4937-C2F2217A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" y="0"/>
            <a:ext cx="1218750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F1289643-B8E0-070B-6738-D9209689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974" y="157770"/>
            <a:ext cx="1004889" cy="8858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D87603F-D442-AE94-08E4-5E58F0E9D062}"/>
              </a:ext>
            </a:extLst>
          </p:cNvPr>
          <p:cNvSpPr/>
          <p:nvPr/>
        </p:nvSpPr>
        <p:spPr>
          <a:xfrm>
            <a:off x="5388074" y="855402"/>
            <a:ext cx="5879692" cy="54962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1</a:t>
            </a:r>
            <a:r>
              <a:rPr lang="en-US" sz="2800" b="0" i="0" u="none" strike="noStrike" kern="1200" cap="none" spc="0" baseline="3000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st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listening: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listen and write notes if you can.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(no full sentences, only keywords!)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2</a:t>
            </a:r>
            <a:r>
              <a:rPr lang="en-US" sz="2800" b="0" i="0" u="none" strike="noStrike" kern="1200" cap="none" spc="0" baseline="3000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nd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listening: complete your notes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6" name="Image 2">
            <a:hlinkClick r:id="rId4"/>
            <a:extLst>
              <a:ext uri="{FF2B5EF4-FFF2-40B4-BE49-F238E27FC236}">
                <a16:creationId xmlns:a16="http://schemas.microsoft.com/office/drawing/2014/main" id="{4DD921A7-268D-2FCB-0687-D37C3F02F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5" y="0"/>
            <a:ext cx="1209037" cy="12303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891E87D1-1808-3B19-7948-D896B5046A07}"/>
              </a:ext>
            </a:extLst>
          </p:cNvPr>
          <p:cNvSpPr/>
          <p:nvPr/>
        </p:nvSpPr>
        <p:spPr>
          <a:xfrm>
            <a:off x="0" y="497840"/>
            <a:ext cx="11938215" cy="62179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Leila </a:t>
            </a:r>
            <a:r>
              <a:rPr lang="fr-FR" sz="3600" u="sng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talks</a:t>
            </a: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 about </a:t>
            </a:r>
            <a:r>
              <a:rPr lang="fr-FR" sz="3600" u="sng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her</a:t>
            </a: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 quiz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dirty="0"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dirty="0"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dirty="0" err="1">
                <a:latin typeface="Berlin Sans FB" panose="020E0602020502020306" pitchFamily="34" charset="0"/>
              </a:rPr>
              <a:t>My</a:t>
            </a:r>
            <a:r>
              <a:rPr lang="fr-FR" sz="3600" dirty="0">
                <a:latin typeface="Berlin Sans FB" panose="020E0602020502020306" pitchFamily="34" charset="0"/>
              </a:rPr>
              <a:t> notes: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dirty="0"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0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EE958E2A-0A10-3B97-D72C-D2EE71593477}"/>
              </a:ext>
            </a:extLst>
          </p:cNvPr>
          <p:cNvSpPr/>
          <p:nvPr/>
        </p:nvSpPr>
        <p:spPr>
          <a:xfrm>
            <a:off x="78656" y="88486"/>
            <a:ext cx="12015014" cy="66072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Your notes:</a:t>
            </a:r>
          </a:p>
        </p:txBody>
      </p:sp>
      <p:sp>
        <p:nvSpPr>
          <p:cNvPr id="3" name="Rectangle : coins arrondis 12">
            <a:extLst>
              <a:ext uri="{FF2B5EF4-FFF2-40B4-BE49-F238E27FC236}">
                <a16:creationId xmlns:a16="http://schemas.microsoft.com/office/drawing/2014/main" id="{C1F3574B-58B2-A328-6E59-A50A8CD08711}"/>
              </a:ext>
            </a:extLst>
          </p:cNvPr>
          <p:cNvSpPr/>
          <p:nvPr/>
        </p:nvSpPr>
        <p:spPr>
          <a:xfrm>
            <a:off x="5660018" y="162232"/>
            <a:ext cx="4191906" cy="8100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 dirty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About Leila…</a:t>
            </a:r>
            <a:endParaRPr lang="fr-FR" sz="3200" b="0" i="0" u="none" strike="noStrike" kern="1200" cap="none" spc="0" baseline="0" dirty="0">
              <a:solidFill>
                <a:srgbClr val="FFFFFF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061BA3EF-4356-5988-C34C-73A6B9B5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554" y="88486"/>
            <a:ext cx="992389" cy="10061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6AEEE-AE94-A11F-7872-E9ACF3B3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18BC6F-657F-2603-1372-20C8A8A37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E4D4FA1-B83C-2ECD-6689-EFCEE973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398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3CD464-2ED3-7FB4-75CF-B34596CCA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0" cy="472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96259D-8E63-C29A-4C38-C25D58C0CFEA}"/>
              </a:ext>
            </a:extLst>
          </p:cNvPr>
          <p:cNvSpPr/>
          <p:nvPr/>
        </p:nvSpPr>
        <p:spPr>
          <a:xfrm>
            <a:off x="101600" y="4724400"/>
            <a:ext cx="11998960" cy="18999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pentagone 3">
            <a:extLst>
              <a:ext uri="{FF2B5EF4-FFF2-40B4-BE49-F238E27FC236}">
                <a16:creationId xmlns:a16="http://schemas.microsoft.com/office/drawing/2014/main" id="{8B335AB8-7BEA-F004-5E64-567E5D21D340}"/>
              </a:ext>
            </a:extLst>
          </p:cNvPr>
          <p:cNvSpPr/>
          <p:nvPr/>
        </p:nvSpPr>
        <p:spPr>
          <a:xfrm>
            <a:off x="1239520" y="318613"/>
            <a:ext cx="2540000" cy="7248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Leila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6D65C1-3C69-5DE7-2B09-8763572EB236}"/>
              </a:ext>
            </a:extLst>
          </p:cNvPr>
          <p:cNvSpPr txBox="1"/>
          <p:nvPr/>
        </p:nvSpPr>
        <p:spPr>
          <a:xfrm>
            <a:off x="101600" y="1737204"/>
            <a:ext cx="3129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6"/>
                </a:solidFill>
                <a:latin typeface="Berlin Sans FB" panose="020E0602020502020306" pitchFamily="34" charset="0"/>
              </a:rPr>
              <a:t>Assez</a:t>
            </a:r>
            <a:r>
              <a:rPr lang="fr-FR" sz="2800" dirty="0">
                <a:solidFill>
                  <a:schemeClr val="accent1"/>
                </a:solidFill>
                <a:latin typeface="Berlin Sans FB" panose="020E0602020502020306" pitchFamily="34" charset="0"/>
              </a:rPr>
              <a:t>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patiente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Sociable</a:t>
            </a:r>
          </a:p>
          <a:p>
            <a:r>
              <a:rPr lang="fr-FR" sz="2800" dirty="0">
                <a:solidFill>
                  <a:schemeClr val="accent6"/>
                </a:solidFill>
                <a:latin typeface="Berlin Sans FB" panose="020E0602020502020306" pitchFamily="34" charset="0"/>
              </a:rPr>
              <a:t>Pas très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travailleuse</a:t>
            </a:r>
          </a:p>
          <a:p>
            <a:r>
              <a:rPr lang="fr-FR" sz="2800" dirty="0">
                <a:solidFill>
                  <a:schemeClr val="accent6"/>
                </a:solidFill>
                <a:latin typeface="Berlin Sans FB" panose="020E0602020502020306" pitchFamily="34" charset="0"/>
              </a:rPr>
              <a:t>Assez</a:t>
            </a:r>
            <a:r>
              <a:rPr lang="fr-FR" sz="2800" dirty="0">
                <a:solidFill>
                  <a:schemeClr val="accent1"/>
                </a:solidFill>
                <a:latin typeface="Berlin Sans FB" panose="020E0602020502020306" pitchFamily="34" charset="0"/>
              </a:rPr>
              <a:t>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irresponsable</a:t>
            </a:r>
          </a:p>
          <a:p>
            <a:r>
              <a:rPr lang="fr-FR" sz="2800" dirty="0">
                <a:solidFill>
                  <a:schemeClr val="accent6"/>
                </a:solidFill>
                <a:latin typeface="Berlin Sans FB" panose="020E0602020502020306" pitchFamily="34" charset="0"/>
              </a:rPr>
              <a:t>Un peu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susceptible</a:t>
            </a:r>
          </a:p>
          <a:p>
            <a:endParaRPr lang="fr-FR" sz="2800" dirty="0">
              <a:solidFill>
                <a:schemeClr val="accent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BDA813-90A7-0533-0589-BA45D5ECF37C}"/>
              </a:ext>
            </a:extLst>
          </p:cNvPr>
          <p:cNvSpPr txBox="1"/>
          <p:nvPr/>
        </p:nvSpPr>
        <p:spPr>
          <a:xfrm>
            <a:off x="3569111" y="4817806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is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A42459-FF6F-3178-1B9C-C85F4520DDC4}"/>
              </a:ext>
            </a:extLst>
          </p:cNvPr>
          <p:cNvSpPr txBox="1"/>
          <p:nvPr/>
        </p:nvSpPr>
        <p:spPr>
          <a:xfrm>
            <a:off x="3569110" y="5383161"/>
            <a:ext cx="100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Berlin Sans FB" panose="020E0602020502020306" pitchFamily="34" charset="0"/>
              </a:rPr>
              <a:t>has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5538CA-FDFF-AF45-E244-D880EB99FD08}"/>
              </a:ext>
            </a:extLst>
          </p:cNvPr>
          <p:cNvSpPr txBox="1"/>
          <p:nvPr/>
        </p:nvSpPr>
        <p:spPr>
          <a:xfrm>
            <a:off x="3569110" y="5948516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enjoys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D5ED16-545B-A7B9-B184-6493267E5629}"/>
              </a:ext>
            </a:extLst>
          </p:cNvPr>
          <p:cNvSpPr txBox="1"/>
          <p:nvPr/>
        </p:nvSpPr>
        <p:spPr>
          <a:xfrm>
            <a:off x="10865401" y="5216049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him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CF5F912-6AA8-DF45-F812-0E2A328C6969}"/>
              </a:ext>
            </a:extLst>
          </p:cNvPr>
          <p:cNvSpPr txBox="1"/>
          <p:nvPr/>
        </p:nvSpPr>
        <p:spPr>
          <a:xfrm>
            <a:off x="10924393" y="5864960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her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300AE9C-9E6A-7568-9E49-D3490D11E6EA}"/>
              </a:ext>
            </a:extLst>
          </p:cNvPr>
          <p:cNvSpPr txBox="1"/>
          <p:nvPr/>
        </p:nvSpPr>
        <p:spPr>
          <a:xfrm>
            <a:off x="5839980" y="5171840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92D050"/>
                </a:solidFill>
                <a:latin typeface="Berlin Sans FB" panose="020E0602020502020306" pitchFamily="34" charset="0"/>
              </a:rPr>
              <a:t>His</a:t>
            </a:r>
            <a:endParaRPr lang="fr-FR" sz="4000" dirty="0">
              <a:solidFill>
                <a:srgbClr val="92D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77F958-3CBA-0017-B310-4FC99905F6E4}"/>
              </a:ext>
            </a:extLst>
          </p:cNvPr>
          <p:cNvSpPr txBox="1"/>
          <p:nvPr/>
        </p:nvSpPr>
        <p:spPr>
          <a:xfrm>
            <a:off x="5790820" y="5877304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92D050"/>
                </a:solidFill>
                <a:latin typeface="Berlin Sans FB" panose="020E0602020502020306" pitchFamily="34" charset="0"/>
              </a:rPr>
              <a:t>Her</a:t>
            </a:r>
          </a:p>
        </p:txBody>
      </p:sp>
    </p:spTree>
    <p:extLst>
      <p:ext uri="{BB962C8B-B14F-4D97-AF65-F5344CB8AC3E}">
        <p14:creationId xmlns:p14="http://schemas.microsoft.com/office/powerpoint/2010/main" val="13272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CA43B87E-CDDE-5FF9-C1B3-7ACB4AC2B8AC}"/>
              </a:ext>
            </a:extLst>
          </p:cNvPr>
          <p:cNvSpPr/>
          <p:nvPr/>
        </p:nvSpPr>
        <p:spPr>
          <a:xfrm>
            <a:off x="193040" y="265471"/>
            <a:ext cx="11805920" cy="631230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 dirty="0">
              <a:solidFill>
                <a:srgbClr val="000000"/>
              </a:solidFill>
              <a:uFillTx/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Berlin Sans FB" panose="020E0602020502020306" pitchFamily="34" charset="0"/>
              </a:rPr>
              <a:t>  </a:t>
            </a:r>
            <a:r>
              <a:rPr lang="en-US" sz="4000" b="0" i="0" u="sng" strike="noStrike" kern="1200" cap="none" spc="0" baseline="0" dirty="0">
                <a:solidFill>
                  <a:srgbClr val="000000"/>
                </a:solidFill>
                <a:uFillTx/>
                <a:latin typeface="Berlin Sans FB" panose="020E0602020502020306" pitchFamily="34" charset="0"/>
              </a:rPr>
              <a:t>Speak about Leila! </a:t>
            </a:r>
            <a:r>
              <a:rPr lang="en-US" sz="4000" u="sng" dirty="0">
                <a:solidFill>
                  <a:srgbClr val="000000"/>
                </a:solidFill>
                <a:latin typeface="Berlin Sans FB" panose="020E0602020502020306" pitchFamily="34" charset="0"/>
              </a:rPr>
              <a:t>(Pair work)</a:t>
            </a:r>
            <a:endParaRPr lang="en-US" sz="4000" b="0" i="0" u="sng" strike="noStrike" kern="1200" cap="none" spc="0" baseline="0" dirty="0">
              <a:solidFill>
                <a:srgbClr val="000000"/>
              </a:solidFill>
              <a:uFillTx/>
              <a:latin typeface="Berlin Sans FB" panose="020E0602020502020306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sng" strike="noStrike" kern="1200" cap="none" spc="0" baseline="0" dirty="0">
              <a:solidFill>
                <a:srgbClr val="000000"/>
              </a:solidFill>
              <a:uFillTx/>
              <a:latin typeface="Berlin Sans FB" panose="020E0602020502020306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sng" strike="noStrike" kern="1200" cap="none" spc="0" baseline="0" dirty="0">
              <a:solidFill>
                <a:srgbClr val="000000"/>
              </a:solidFill>
              <a:uFillTx/>
              <a:latin typeface="Berlin Sans FB" panose="020E0602020502020306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Berlin Sans FB" panose="020E0602020502020306" pitchFamily="34" charset="0"/>
              </a:rPr>
              <a:t>One of you has to make a sentence, than the other one, then back at you, etc.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Berlin Sans FB" panose="020E0602020502020306" pitchFamily="34" charset="0"/>
              </a:rPr>
              <a:t>Make a sentence every piece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Berlin Sans FB" panose="020E0602020502020306" pitchFamily="34" charset="0"/>
              </a:rPr>
              <a:t>of information!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dirty="0">
              <a:latin typeface="Berlin Sans FB" panose="020E0602020502020306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 dirty="0">
              <a:solidFill>
                <a:srgbClr val="000000"/>
              </a:solidFill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9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6AEEE-AE94-A11F-7872-E9ACF3B3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18BC6F-657F-2603-1372-20C8A8A37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E4D4FA1-B83C-2ECD-6689-EFCEE973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398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3CD464-2ED3-7FB4-75CF-B34596CCA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0" cy="472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96259D-8E63-C29A-4C38-C25D58C0CFEA}"/>
              </a:ext>
            </a:extLst>
          </p:cNvPr>
          <p:cNvSpPr/>
          <p:nvPr/>
        </p:nvSpPr>
        <p:spPr>
          <a:xfrm>
            <a:off x="101600" y="4724400"/>
            <a:ext cx="11998960" cy="18999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pentagone 3">
            <a:extLst>
              <a:ext uri="{FF2B5EF4-FFF2-40B4-BE49-F238E27FC236}">
                <a16:creationId xmlns:a16="http://schemas.microsoft.com/office/drawing/2014/main" id="{8B335AB8-7BEA-F004-5E64-567E5D21D340}"/>
              </a:ext>
            </a:extLst>
          </p:cNvPr>
          <p:cNvSpPr/>
          <p:nvPr/>
        </p:nvSpPr>
        <p:spPr>
          <a:xfrm>
            <a:off x="1239520" y="318613"/>
            <a:ext cx="2540000" cy="7248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Leila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6D65C1-3C69-5DE7-2B09-8763572EB236}"/>
              </a:ext>
            </a:extLst>
          </p:cNvPr>
          <p:cNvSpPr txBox="1"/>
          <p:nvPr/>
        </p:nvSpPr>
        <p:spPr>
          <a:xfrm>
            <a:off x="101600" y="1737204"/>
            <a:ext cx="3129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6"/>
                </a:solidFill>
                <a:latin typeface="Berlin Sans FB" panose="020E0602020502020306" pitchFamily="34" charset="0"/>
              </a:rPr>
              <a:t>Assez</a:t>
            </a:r>
            <a:r>
              <a:rPr lang="fr-FR" sz="2800" dirty="0">
                <a:solidFill>
                  <a:schemeClr val="accent1"/>
                </a:solidFill>
                <a:latin typeface="Berlin Sans FB" panose="020E0602020502020306" pitchFamily="34" charset="0"/>
              </a:rPr>
              <a:t>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patiente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Sociable</a:t>
            </a:r>
          </a:p>
          <a:p>
            <a:r>
              <a:rPr lang="fr-FR" sz="2800" dirty="0">
                <a:solidFill>
                  <a:schemeClr val="accent6"/>
                </a:solidFill>
                <a:latin typeface="Berlin Sans FB" panose="020E0602020502020306" pitchFamily="34" charset="0"/>
              </a:rPr>
              <a:t>Pas très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travailleuse</a:t>
            </a:r>
          </a:p>
          <a:p>
            <a:r>
              <a:rPr lang="fr-FR" sz="2800" dirty="0">
                <a:solidFill>
                  <a:schemeClr val="accent6"/>
                </a:solidFill>
                <a:latin typeface="Berlin Sans FB" panose="020E0602020502020306" pitchFamily="34" charset="0"/>
              </a:rPr>
              <a:t>Assez</a:t>
            </a:r>
            <a:r>
              <a:rPr lang="fr-FR" sz="2800" dirty="0">
                <a:solidFill>
                  <a:schemeClr val="accent1"/>
                </a:solidFill>
                <a:latin typeface="Berlin Sans FB" panose="020E0602020502020306" pitchFamily="34" charset="0"/>
              </a:rPr>
              <a:t>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irresponsable</a:t>
            </a:r>
          </a:p>
          <a:p>
            <a:r>
              <a:rPr lang="fr-FR" sz="2800" dirty="0">
                <a:solidFill>
                  <a:schemeClr val="accent6"/>
                </a:solidFill>
                <a:latin typeface="Berlin Sans FB" panose="020E0602020502020306" pitchFamily="34" charset="0"/>
              </a:rPr>
              <a:t>Un peu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susceptible</a:t>
            </a:r>
          </a:p>
          <a:p>
            <a:endParaRPr lang="fr-FR" sz="2800" dirty="0">
              <a:solidFill>
                <a:schemeClr val="accent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43A6A5-C18D-5534-1427-0291C031B38F}"/>
              </a:ext>
            </a:extLst>
          </p:cNvPr>
          <p:cNvSpPr/>
          <p:nvPr/>
        </p:nvSpPr>
        <p:spPr>
          <a:xfrm>
            <a:off x="101600" y="4724400"/>
            <a:ext cx="11998960" cy="18999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D2B494-DBA2-B018-9316-CE492608557D}"/>
              </a:ext>
            </a:extLst>
          </p:cNvPr>
          <p:cNvSpPr txBox="1"/>
          <p:nvPr/>
        </p:nvSpPr>
        <p:spPr>
          <a:xfrm>
            <a:off x="3569111" y="4817806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is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E2CEEF-6E11-2D43-C718-6A437B9095CF}"/>
              </a:ext>
            </a:extLst>
          </p:cNvPr>
          <p:cNvSpPr txBox="1"/>
          <p:nvPr/>
        </p:nvSpPr>
        <p:spPr>
          <a:xfrm>
            <a:off x="3569110" y="5383161"/>
            <a:ext cx="100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Berlin Sans FB" panose="020E0602020502020306" pitchFamily="34" charset="0"/>
              </a:rPr>
              <a:t>has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AA5114-CF95-4107-270F-6BA545C43A26}"/>
              </a:ext>
            </a:extLst>
          </p:cNvPr>
          <p:cNvSpPr txBox="1"/>
          <p:nvPr/>
        </p:nvSpPr>
        <p:spPr>
          <a:xfrm>
            <a:off x="3569110" y="5948516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enjoys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1A7BDD-0DD5-346B-7045-05F03F128926}"/>
              </a:ext>
            </a:extLst>
          </p:cNvPr>
          <p:cNvSpPr txBox="1"/>
          <p:nvPr/>
        </p:nvSpPr>
        <p:spPr>
          <a:xfrm>
            <a:off x="10865401" y="5216049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him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C76097-30DB-E8CA-8421-F4F8076B0BD0}"/>
              </a:ext>
            </a:extLst>
          </p:cNvPr>
          <p:cNvSpPr txBox="1"/>
          <p:nvPr/>
        </p:nvSpPr>
        <p:spPr>
          <a:xfrm>
            <a:off x="10924393" y="5864960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her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A1BC02-363F-C7E3-01FF-87B31354049D}"/>
              </a:ext>
            </a:extLst>
          </p:cNvPr>
          <p:cNvSpPr txBox="1"/>
          <p:nvPr/>
        </p:nvSpPr>
        <p:spPr>
          <a:xfrm>
            <a:off x="5839980" y="5171840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92D050"/>
                </a:solidFill>
                <a:latin typeface="Berlin Sans FB" panose="020E0602020502020306" pitchFamily="34" charset="0"/>
              </a:rPr>
              <a:t>His</a:t>
            </a:r>
            <a:endParaRPr lang="fr-FR" sz="4000" dirty="0">
              <a:solidFill>
                <a:srgbClr val="92D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7693B2-A376-3146-BC27-7BDB95BD96C0}"/>
              </a:ext>
            </a:extLst>
          </p:cNvPr>
          <p:cNvSpPr txBox="1"/>
          <p:nvPr/>
        </p:nvSpPr>
        <p:spPr>
          <a:xfrm>
            <a:off x="5790820" y="5877304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92D050"/>
                </a:solidFill>
                <a:latin typeface="Berlin Sans FB" panose="020E0602020502020306" pitchFamily="34" charset="0"/>
              </a:rPr>
              <a:t>Her</a:t>
            </a:r>
          </a:p>
        </p:txBody>
      </p:sp>
    </p:spTree>
    <p:extLst>
      <p:ext uri="{BB962C8B-B14F-4D97-AF65-F5344CB8AC3E}">
        <p14:creationId xmlns:p14="http://schemas.microsoft.com/office/powerpoint/2010/main" val="29458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891E87D1-1808-3B19-7948-D896B5046A07}"/>
              </a:ext>
            </a:extLst>
          </p:cNvPr>
          <p:cNvSpPr/>
          <p:nvPr/>
        </p:nvSpPr>
        <p:spPr>
          <a:xfrm>
            <a:off x="0" y="497840"/>
            <a:ext cx="11938215" cy="62179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u="sng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Comparison</a:t>
            </a: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fr-FR" sz="3600" u="sng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using</a:t>
            </a: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fr-FR" sz="3600" u="sng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whereas</a:t>
            </a: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, like, </a:t>
            </a:r>
            <a:r>
              <a:rPr lang="fr-FR" sz="3600" u="sng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unlike</a:t>
            </a: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, </a:t>
            </a:r>
            <a:r>
              <a:rPr lang="fr-FR" sz="3600" u="sng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both</a:t>
            </a:r>
            <a:endParaRPr lang="fr-FR" sz="3600" u="sng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23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E175D383-1869-81D5-C024-8AC90D7F7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9" b="33778"/>
          <a:stretch/>
        </p:blipFill>
        <p:spPr>
          <a:xfrm>
            <a:off x="0" y="0"/>
            <a:ext cx="12191996" cy="442976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841E9F1-7384-27B7-0010-6C47973E828E}"/>
              </a:ext>
            </a:extLst>
          </p:cNvPr>
          <p:cNvGraphicFramePr>
            <a:graphicFrameLocks noGrp="1"/>
          </p:cNvGraphicFramePr>
          <p:nvPr/>
        </p:nvGraphicFramePr>
        <p:xfrm>
          <a:off x="0" y="4521200"/>
          <a:ext cx="12191996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8">
                  <a:extLst>
                    <a:ext uri="{9D8B030D-6E8A-4147-A177-3AD203B41FA5}">
                      <a16:colId xmlns:a16="http://schemas.microsoft.com/office/drawing/2014/main" val="3692972405"/>
                    </a:ext>
                  </a:extLst>
                </a:gridCol>
                <a:gridCol w="6095998">
                  <a:extLst>
                    <a:ext uri="{9D8B030D-6E8A-4147-A177-3AD203B41FA5}">
                      <a16:colId xmlns:a16="http://schemas.microsoft.com/office/drawing/2014/main" val="2815908790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fr-FR" sz="2800" b="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Ultra Bold" panose="020B0A02020104020203" pitchFamily="34" charset="0"/>
                        </a:rPr>
                        <a:t>Common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i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Ultra Bold" panose="020B0A02020104020203" pitchFamily="34" charset="0"/>
                        </a:rPr>
                        <a:t>Differences</a:t>
                      </a:r>
                      <a:endParaRPr lang="fr-FR" sz="28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946770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accent6"/>
                          </a:solidFill>
                          <a:latin typeface="Gill Sans Ultra Bold" panose="020B0A02020104020203" pitchFamily="34" charset="0"/>
                        </a:rPr>
                        <a:t>Like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 Jeremy, Leila…</a:t>
                      </a:r>
                    </a:p>
                    <a:p>
                      <a:endParaRPr lang="fr-FR" sz="1800" dirty="0">
                        <a:solidFill>
                          <a:schemeClr val="tx1"/>
                        </a:solidFill>
                        <a:latin typeface="Gill Sans Ultra Bold" panose="020B0A02020104020203" pitchFamily="34" charset="0"/>
                      </a:endParaRPr>
                    </a:p>
                    <a:p>
                      <a:r>
                        <a:rPr lang="fr-FR" sz="2800" dirty="0" err="1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They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 are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latin typeface="Gill Sans Ultra Bold" panose="020B0A02020104020203" pitchFamily="34" charset="0"/>
                        </a:rPr>
                        <a:t>both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… / </a:t>
                      </a:r>
                    </a:p>
                    <a:p>
                      <a:r>
                        <a:rPr lang="fr-FR" sz="2800" dirty="0" err="1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They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latin typeface="Gill Sans Ultra Bold" panose="020B0A02020104020203" pitchFamily="34" charset="0"/>
                        </a:rPr>
                        <a:t>both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err="1">
                          <a:solidFill>
                            <a:schemeClr val="accent6"/>
                          </a:solidFill>
                          <a:latin typeface="Gill Sans Ultra Bold" panose="020B0A02020104020203" pitchFamily="34" charset="0"/>
                        </a:rPr>
                        <a:t>Unlike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 Jeremy, Leila…</a:t>
                      </a:r>
                    </a:p>
                    <a:p>
                      <a:endParaRPr lang="fr-FR" sz="1800" dirty="0">
                        <a:solidFill>
                          <a:schemeClr val="tx1"/>
                        </a:solidFill>
                        <a:latin typeface="Gill Sans Ultra Bold" panose="020B0A02020104020203" pitchFamily="34" charset="0"/>
                      </a:endParaRPr>
                    </a:p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Jeremy…, </a:t>
                      </a:r>
                      <a:r>
                        <a:rPr lang="fr-FR" sz="2800" dirty="0" err="1">
                          <a:solidFill>
                            <a:srgbClr val="FFC000"/>
                          </a:solidFill>
                          <a:latin typeface="Gill Sans Ultra Bold" panose="020B0A02020104020203" pitchFamily="34" charset="0"/>
                        </a:rPr>
                        <a:t>whereas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 Leila …</a:t>
                      </a:r>
                    </a:p>
                    <a:p>
                      <a:endParaRPr lang="fr-FR" sz="2800" dirty="0">
                        <a:solidFill>
                          <a:schemeClr val="tx1"/>
                        </a:solidFill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4182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891E87D1-1808-3B19-7948-D896B5046A07}"/>
              </a:ext>
            </a:extLst>
          </p:cNvPr>
          <p:cNvSpPr/>
          <p:nvPr/>
        </p:nvSpPr>
        <p:spPr>
          <a:xfrm>
            <a:off x="0" y="497840"/>
            <a:ext cx="11938215" cy="62179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i="0" u="sng" strike="noStrike" kern="1200" cap="none" spc="0" baseline="0" dirty="0">
                <a:solidFill>
                  <a:srgbClr val="FF0000"/>
                </a:solidFill>
                <a:uFillTx/>
                <a:latin typeface="Berlin Sans FB" panose="020E0602020502020306" pitchFamily="34" charset="0"/>
              </a:rPr>
              <a:t>Lesson 2:  Compare Jeremy and Leila!</a:t>
            </a:r>
            <a:r>
              <a:rPr lang="fr-FR" sz="3600" i="0" strike="noStrike" kern="1200" cap="none" spc="0" baseline="0" dirty="0">
                <a:solidFill>
                  <a:srgbClr val="FF0000"/>
                </a:solidFill>
                <a:uFillTx/>
                <a:latin typeface="Berlin Sans FB" panose="020E0602020502020306" pitchFamily="34" charset="0"/>
              </a:rPr>
              <a:t>				</a:t>
            </a:r>
            <a:r>
              <a:rPr lang="fr-FR" sz="3600" i="1" strike="noStrike" kern="1200" cap="none" spc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Berlin Sans FB" panose="020E0602020502020306" pitchFamily="34" charset="0"/>
              </a:rPr>
              <a:t>Date?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i="1" dirty="0">
              <a:solidFill>
                <a:schemeClr val="tx1">
                  <a:lumMod val="50000"/>
                  <a:lumOff val="50000"/>
                </a:schemeClr>
              </a:solidFill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Jeremy </a:t>
            </a:r>
            <a:r>
              <a:rPr lang="fr-FR" sz="3600" u="sng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talks</a:t>
            </a: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 about </a:t>
            </a:r>
            <a:r>
              <a:rPr lang="fr-FR" sz="3600" u="sng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his</a:t>
            </a: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 quiz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u="sng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A63BDF29-3D91-910D-F24E-C110303A20D2}"/>
              </a:ext>
            </a:extLst>
          </p:cNvPr>
          <p:cNvSpPr/>
          <p:nvPr/>
        </p:nvSpPr>
        <p:spPr>
          <a:xfrm>
            <a:off x="226140" y="162562"/>
            <a:ext cx="11739716" cy="63267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Grammar</a:t>
            </a:r>
            <a:r>
              <a:rPr lang="fr-FR" sz="320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poin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t: </a:t>
            </a:r>
            <a:r>
              <a:rPr lang="en-US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Comparison using like, unlike, whereas, both</a:t>
            </a:r>
            <a:endParaRPr lang="fr-FR" sz="320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u="none" strike="noStrike" kern="1200" cap="none" spc="0" baseline="0" dirty="0">
                <a:uFillTx/>
                <a:latin typeface="Gill Sans MT" panose="020B0502020104020203" pitchFamily="34" charset="0"/>
              </a:rPr>
              <a:t>1. </a:t>
            </a:r>
            <a:r>
              <a:rPr lang="en-US" sz="3200" b="1" u="none" strike="noStrike" kern="1200" cap="none" spc="0" baseline="0" dirty="0">
                <a:solidFill>
                  <a:srgbClr val="00B150"/>
                </a:solidFill>
                <a:uFillTx/>
                <a:latin typeface="Gill Sans MT" panose="020B0502020104020203" pitchFamily="34" charset="0"/>
              </a:rPr>
              <a:t>Like </a:t>
            </a:r>
            <a:r>
              <a:rPr lang="en-US" sz="3200" b="1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Jeremy, Leila is a bit touchy.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=&gt; </a:t>
            </a:r>
            <a:r>
              <a:rPr lang="en-US" sz="3200" b="1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They are </a:t>
            </a:r>
            <a:r>
              <a:rPr lang="en-US" sz="3200" b="1" dirty="0">
                <a:solidFill>
                  <a:srgbClr val="00B150"/>
                </a:solidFill>
                <a:latin typeface="Gill Sans MT" panose="020B0502020104020203" pitchFamily="34" charset="0"/>
              </a:rPr>
              <a:t>both</a:t>
            </a:r>
            <a:r>
              <a:rPr lang="en-US" sz="3200" b="1" u="none" strike="noStrike" kern="1200" cap="none" spc="0" baseline="0" dirty="0">
                <a:solidFill>
                  <a:srgbClr val="FF0000"/>
                </a:solidFill>
                <a:uFillTx/>
                <a:latin typeface="Gill Sans MT" panose="020B0502020104020203" pitchFamily="34" charset="0"/>
              </a:rPr>
              <a:t> </a:t>
            </a:r>
            <a:r>
              <a:rPr lang="en-US" sz="3200" b="1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a bit touchy.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u="none" strike="noStrike" kern="1200" cap="none" spc="0" baseline="0" dirty="0">
                <a:solidFill>
                  <a:srgbClr val="00B150"/>
                </a:solidFill>
                <a:uFillTx/>
                <a:latin typeface="Gill Sans MT" panose="020B0502020104020203" pitchFamily="34" charset="0"/>
              </a:rPr>
              <a:t>Like </a:t>
            </a:r>
            <a:r>
              <a:rPr lang="en-US" sz="3200" b="1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Leila, Jeremy likes listening to music on a Saturday.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=&gt; </a:t>
            </a:r>
            <a:r>
              <a:rPr lang="en-US" sz="3200" b="1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They </a:t>
            </a:r>
            <a:r>
              <a:rPr lang="en-US" sz="3200" b="1" kern="0" dirty="0">
                <a:solidFill>
                  <a:srgbClr val="00B150"/>
                </a:solidFill>
                <a:latin typeface="Gill Sans MT" panose="020B0502020104020203" pitchFamily="34" charset="0"/>
              </a:rPr>
              <a:t>both</a:t>
            </a:r>
            <a:r>
              <a:rPr lang="en-US" sz="3200" b="1" u="none" strike="noStrike" kern="1200" cap="none" spc="0" baseline="0" dirty="0">
                <a:solidFill>
                  <a:srgbClr val="FF0000"/>
                </a:solidFill>
                <a:uFillTx/>
                <a:latin typeface="Gill Sans MT" panose="020B0502020104020203" pitchFamily="34" charset="0"/>
              </a:rPr>
              <a:t> </a:t>
            </a:r>
            <a:r>
              <a:rPr lang="en-US" sz="3200" b="1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like listening to music.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u="none" strike="noStrike" kern="1200" cap="none" spc="0" baseline="0" dirty="0">
              <a:solidFill>
                <a:srgbClr val="00B150"/>
              </a:solidFill>
              <a:uFillTx/>
              <a:latin typeface="Gill Sans MT" panose="020B0502020104020203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u="none" strike="noStrike" kern="1200" cap="none" spc="0" baseline="0" dirty="0">
                <a:uFillTx/>
                <a:latin typeface="Gill Sans MT" panose="020B0502020104020203" pitchFamily="34" charset="0"/>
              </a:rPr>
              <a:t>2.</a:t>
            </a:r>
            <a:r>
              <a:rPr lang="en-US" sz="3200" b="1" u="none" strike="noStrike" kern="1200" cap="none" spc="0" baseline="0" dirty="0">
                <a:solidFill>
                  <a:srgbClr val="FF0000"/>
                </a:solidFill>
                <a:uFillTx/>
                <a:latin typeface="Gill Sans MT" panose="020B0502020104020203" pitchFamily="34" charset="0"/>
              </a:rPr>
              <a:t> Unlike</a:t>
            </a:r>
            <a:r>
              <a:rPr lang="en-US" sz="3200" b="1" u="none" strike="noStrike" kern="1200" cap="none" spc="0" baseline="0" dirty="0">
                <a:solidFill>
                  <a:srgbClr val="00B150"/>
                </a:solidFill>
                <a:uFillTx/>
                <a:latin typeface="Gill Sans MT" panose="020B0502020104020203" pitchFamily="34" charset="0"/>
              </a:rPr>
              <a:t> </a:t>
            </a:r>
            <a:r>
              <a:rPr lang="en-US" sz="3200" b="1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Jeremy, Leila can’t live without books and magazines.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u="none" strike="noStrike" kern="1200" cap="none" spc="0" baseline="0" dirty="0">
              <a:solidFill>
                <a:srgbClr val="558FD6"/>
              </a:solidFill>
              <a:uFillTx/>
              <a:latin typeface="Gill Sans MT" panose="020B0502020104020203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3. Jeremy enjoys helping around the house,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u="none" strike="noStrike" kern="1200" cap="none" spc="0" baseline="0" dirty="0">
                <a:solidFill>
                  <a:srgbClr val="FF0000"/>
                </a:solidFill>
                <a:uFillTx/>
                <a:latin typeface="Gill Sans MT" panose="020B0502020104020203" pitchFamily="34" charset="0"/>
              </a:rPr>
              <a:t>whereas</a:t>
            </a:r>
            <a:r>
              <a:rPr lang="en-US" sz="3200" b="1" u="none" strike="noStrike" kern="1200" cap="none" spc="0" baseline="0" dirty="0">
                <a:solidFill>
                  <a:srgbClr val="00B150"/>
                </a:solidFill>
                <a:uFillTx/>
                <a:latin typeface="Gill Sans MT" panose="020B0502020104020203" pitchFamily="34" charset="0"/>
              </a:rPr>
              <a:t> </a:t>
            </a:r>
            <a:r>
              <a:rPr lang="en-US" sz="3200" b="1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Leila enjoys learning about things.</a:t>
            </a:r>
            <a:r>
              <a:rPr lang="fr-FR" sz="3200" b="1" u="none" strike="noStrike" kern="1200" cap="none" spc="0" baseline="0" dirty="0">
                <a:solidFill>
                  <a:srgbClr val="000000"/>
                </a:solidFill>
                <a:uFillTx/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7B7F16-1D86-CCC7-818D-1FABF9A59AE7}"/>
              </a:ext>
            </a:extLst>
          </p:cNvPr>
          <p:cNvSpPr/>
          <p:nvPr/>
        </p:nvSpPr>
        <p:spPr>
          <a:xfrm>
            <a:off x="977983" y="1491458"/>
            <a:ext cx="860649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3D2331-1B4E-5B8A-D624-76BEC800CFC5}"/>
              </a:ext>
            </a:extLst>
          </p:cNvPr>
          <p:cNvSpPr/>
          <p:nvPr/>
        </p:nvSpPr>
        <p:spPr>
          <a:xfrm>
            <a:off x="3008345" y="1951631"/>
            <a:ext cx="860649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A5533C-F622-7C2B-E00C-9D900FA5ED21}"/>
              </a:ext>
            </a:extLst>
          </p:cNvPr>
          <p:cNvSpPr/>
          <p:nvPr/>
        </p:nvSpPr>
        <p:spPr>
          <a:xfrm>
            <a:off x="547658" y="2463867"/>
            <a:ext cx="860649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C3AF7E-CDCF-0403-A0CF-437323F79F60}"/>
              </a:ext>
            </a:extLst>
          </p:cNvPr>
          <p:cNvSpPr/>
          <p:nvPr/>
        </p:nvSpPr>
        <p:spPr>
          <a:xfrm>
            <a:off x="2300096" y="2924040"/>
            <a:ext cx="860649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E73211-E44D-E8D2-56D3-E973B0F20B3B}"/>
              </a:ext>
            </a:extLst>
          </p:cNvPr>
          <p:cNvSpPr/>
          <p:nvPr/>
        </p:nvSpPr>
        <p:spPr>
          <a:xfrm>
            <a:off x="977982" y="3883192"/>
            <a:ext cx="1322114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581FC-7162-54E0-521D-32EEE52F019A}"/>
              </a:ext>
            </a:extLst>
          </p:cNvPr>
          <p:cNvSpPr/>
          <p:nvPr/>
        </p:nvSpPr>
        <p:spPr>
          <a:xfrm>
            <a:off x="516517" y="5938691"/>
            <a:ext cx="1666243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FE16C3A9-2F5C-D978-CE9E-1E24A9E3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3" y="720094"/>
            <a:ext cx="11411266" cy="53000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5476DF-2413-2F85-8E81-C5440A87B86D}"/>
              </a:ext>
            </a:extLst>
          </p:cNvPr>
          <p:cNvSpPr/>
          <p:nvPr/>
        </p:nvSpPr>
        <p:spPr>
          <a:xfrm>
            <a:off x="1902215" y="1019510"/>
            <a:ext cx="1204778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BC46FD-8CC0-15A1-6F43-A6664E683D4A}"/>
              </a:ext>
            </a:extLst>
          </p:cNvPr>
          <p:cNvSpPr/>
          <p:nvPr/>
        </p:nvSpPr>
        <p:spPr>
          <a:xfrm>
            <a:off x="2349583" y="1663523"/>
            <a:ext cx="2419061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A28393-80D8-752C-A1C1-063E5486EF76}"/>
              </a:ext>
            </a:extLst>
          </p:cNvPr>
          <p:cNvSpPr/>
          <p:nvPr/>
        </p:nvSpPr>
        <p:spPr>
          <a:xfrm>
            <a:off x="2612759" y="2307536"/>
            <a:ext cx="1497125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D6374A-B025-C2D7-A9F5-05DA8692ED21}"/>
              </a:ext>
            </a:extLst>
          </p:cNvPr>
          <p:cNvSpPr/>
          <p:nvPr/>
        </p:nvSpPr>
        <p:spPr>
          <a:xfrm>
            <a:off x="4768644" y="3148770"/>
            <a:ext cx="1877962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19C223-6E5B-0C6E-5F16-A43B515578B8}"/>
              </a:ext>
            </a:extLst>
          </p:cNvPr>
          <p:cNvSpPr/>
          <p:nvPr/>
        </p:nvSpPr>
        <p:spPr>
          <a:xfrm>
            <a:off x="3878822" y="4274132"/>
            <a:ext cx="948814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42328-AFEE-2ADE-4B2B-1B5D59ACB25B}"/>
              </a:ext>
            </a:extLst>
          </p:cNvPr>
          <p:cNvSpPr/>
          <p:nvPr/>
        </p:nvSpPr>
        <p:spPr>
          <a:xfrm>
            <a:off x="3819829" y="5291949"/>
            <a:ext cx="1184789" cy="460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9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A728AFA3-B67F-2FFF-4F52-3D6B0C7418E2}"/>
              </a:ext>
            </a:extLst>
          </p:cNvPr>
          <p:cNvSpPr/>
          <p:nvPr/>
        </p:nvSpPr>
        <p:spPr>
          <a:xfrm>
            <a:off x="0" y="355601"/>
            <a:ext cx="4124958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Homework</a:t>
            </a:r>
          </a:p>
        </p:txBody>
      </p:sp>
      <p:sp>
        <p:nvSpPr>
          <p:cNvPr id="3" name="Rectangle : coins arrondis 4">
            <a:extLst>
              <a:ext uri="{FF2B5EF4-FFF2-40B4-BE49-F238E27FC236}">
                <a16:creationId xmlns:a16="http://schemas.microsoft.com/office/drawing/2014/main" id="{36365FA0-9486-7C79-AB2A-7BC9BA41FE52}"/>
              </a:ext>
            </a:extLst>
          </p:cNvPr>
          <p:cNvSpPr/>
          <p:nvPr/>
        </p:nvSpPr>
        <p:spPr>
          <a:xfrm>
            <a:off x="934068" y="1474835"/>
            <a:ext cx="10323868" cy="522093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You must </a:t>
            </a:r>
            <a:r>
              <a:rPr lang="fr-FR" sz="48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be</a:t>
            </a:r>
            <a:r>
              <a:rPr lang="fr-FR" sz="4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able to compare Jeremy to Leila.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Etre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capable de comparer Jeremy et Leila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D7009173-9A75-3F51-9CCE-6EB033D5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3"/>
            <a:ext cx="12191996" cy="68174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CB755FEE-DD8E-E676-4CB1-D659B6D5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974" y="157770"/>
            <a:ext cx="1114022" cy="8858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ECA0875A-86D6-31B1-ABCA-74800802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52"/>
            <a:ext cx="12191996" cy="68162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02938D53-F0A5-A8C8-E5EC-39227C3FC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974" y="157770"/>
            <a:ext cx="1004889" cy="8858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 : coins arrondis 12">
            <a:extLst>
              <a:ext uri="{FF2B5EF4-FFF2-40B4-BE49-F238E27FC236}">
                <a16:creationId xmlns:a16="http://schemas.microsoft.com/office/drawing/2014/main" id="{1338D0F1-C9E4-8B4B-8E54-88F03A60DC24}"/>
              </a:ext>
            </a:extLst>
          </p:cNvPr>
          <p:cNvSpPr/>
          <p:nvPr/>
        </p:nvSpPr>
        <p:spPr>
          <a:xfrm>
            <a:off x="4925961" y="3028335"/>
            <a:ext cx="6904868" cy="70792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Ben and Julie are </a:t>
            </a:r>
            <a:r>
              <a:rPr lang="fr-FR" sz="2000" b="0" i="0" u="none" strike="noStrike" kern="1200" cap="none" spc="0" baseline="0" dirty="0" err="1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both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extremely</a:t>
            </a:r>
            <a:r>
              <a:rPr lang="fr-FR" sz="2000" b="0" i="0" u="none" strike="noStrike" kern="1200" cap="none" spc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impatient</a:t>
            </a:r>
            <a:endParaRPr lang="fr-FR" sz="20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6" name="Rectangle : coins arrondis 12">
            <a:extLst>
              <a:ext uri="{FF2B5EF4-FFF2-40B4-BE49-F238E27FC236}">
                <a16:creationId xmlns:a16="http://schemas.microsoft.com/office/drawing/2014/main" id="{E13978CB-6914-4BEB-2E52-F6B8B33C3ECE}"/>
              </a:ext>
            </a:extLst>
          </p:cNvPr>
          <p:cNvSpPr/>
          <p:nvPr/>
        </p:nvSpPr>
        <p:spPr>
          <a:xfrm>
            <a:off x="3023419" y="3967317"/>
            <a:ext cx="4055807" cy="4375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They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2000" b="0" i="0" u="none" strike="noStrike" kern="1200" cap="none" spc="0" baseline="0" dirty="0" err="1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both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enjoy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cinema</a:t>
            </a:r>
            <a:endParaRPr lang="fr-FR" sz="20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7" name="Rectangle : coins arrondis 12">
            <a:extLst>
              <a:ext uri="{FF2B5EF4-FFF2-40B4-BE49-F238E27FC236}">
                <a16:creationId xmlns:a16="http://schemas.microsoft.com/office/drawing/2014/main" id="{890C970B-0F12-F906-0C45-A295ED8B5F8D}"/>
              </a:ext>
            </a:extLst>
          </p:cNvPr>
          <p:cNvSpPr/>
          <p:nvPr/>
        </p:nvSpPr>
        <p:spPr>
          <a:xfrm>
            <a:off x="5437238" y="4473676"/>
            <a:ext cx="6410633" cy="8062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My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sister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and </a:t>
            </a: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my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brother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2000" b="0" i="0" u="none" strike="noStrike" kern="1200" cap="none" spc="0" baseline="0" dirty="0" err="1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both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hate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horror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films</a:t>
            </a:r>
          </a:p>
        </p:txBody>
      </p:sp>
      <p:sp>
        <p:nvSpPr>
          <p:cNvPr id="8" name="Rectangle : coins arrondis 12">
            <a:extLst>
              <a:ext uri="{FF2B5EF4-FFF2-40B4-BE49-F238E27FC236}">
                <a16:creationId xmlns:a16="http://schemas.microsoft.com/office/drawing/2014/main" id="{CA90D2DB-A6A2-7AA9-B9C4-798EF0875C2F}"/>
              </a:ext>
            </a:extLst>
          </p:cNvPr>
          <p:cNvSpPr/>
          <p:nvPr/>
        </p:nvSpPr>
        <p:spPr>
          <a:xfrm>
            <a:off x="3711676" y="5432175"/>
            <a:ext cx="5635524" cy="4375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They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2000" b="0" i="0" u="none" strike="noStrike" kern="1200" cap="none" spc="0" baseline="0" dirty="0" err="1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both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can’t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live </a:t>
            </a:r>
            <a:r>
              <a:rPr lang="fr-F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without</a:t>
            </a:r>
            <a:r>
              <a:rPr lang="fr-FR" sz="2000" b="0" i="0" u="none" strike="noStrike" kern="1200" cap="none" spc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me.</a:t>
            </a:r>
            <a:endParaRPr lang="fr-FR" sz="20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9" name="Rectangle : coins arrondis 12">
            <a:extLst>
              <a:ext uri="{FF2B5EF4-FFF2-40B4-BE49-F238E27FC236}">
                <a16:creationId xmlns:a16="http://schemas.microsoft.com/office/drawing/2014/main" id="{C0C32455-1E25-B13E-265F-BE3303829C5D}"/>
              </a:ext>
            </a:extLst>
          </p:cNvPr>
          <p:cNvSpPr/>
          <p:nvPr/>
        </p:nvSpPr>
        <p:spPr>
          <a:xfrm>
            <a:off x="3913237" y="6145087"/>
            <a:ext cx="6066505" cy="4375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Jeremy and Leila are </a:t>
            </a:r>
            <a:r>
              <a:rPr lang="fr-FR" sz="2000" b="0" i="0" u="none" strike="noStrike" kern="1200" cap="none" spc="0" baseline="0" dirty="0" err="1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both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British.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FBE11A0A-900B-41F1-52A8-F20EEEFF9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"/>
            <a:ext cx="12191996" cy="68529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 : coins arrondis 12">
            <a:extLst>
              <a:ext uri="{FF2B5EF4-FFF2-40B4-BE49-F238E27FC236}">
                <a16:creationId xmlns:a16="http://schemas.microsoft.com/office/drawing/2014/main" id="{F85BCCF4-E514-B125-3F37-699A13BFF6FC}"/>
              </a:ext>
            </a:extLst>
          </p:cNvPr>
          <p:cNvSpPr/>
          <p:nvPr/>
        </p:nvSpPr>
        <p:spPr>
          <a:xfrm>
            <a:off x="946330" y="3359185"/>
            <a:ext cx="11022150" cy="4876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Jérémy et Leila sont tous les deux un peu susceptibles. </a:t>
            </a:r>
          </a:p>
        </p:txBody>
      </p:sp>
      <p:sp>
        <p:nvSpPr>
          <p:cNvPr id="4" name="Rectangle : coins arrondis 12">
            <a:extLst>
              <a:ext uri="{FF2B5EF4-FFF2-40B4-BE49-F238E27FC236}">
                <a16:creationId xmlns:a16="http://schemas.microsoft.com/office/drawing/2014/main" id="{35D33FF5-5482-BC98-3113-FD659BF94DDA}"/>
              </a:ext>
            </a:extLst>
          </p:cNvPr>
          <p:cNvSpPr/>
          <p:nvPr/>
        </p:nvSpPr>
        <p:spPr>
          <a:xfrm>
            <a:off x="946330" y="1808482"/>
            <a:ext cx="11022150" cy="4876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Jérémy pense qu’il est un « chien ».</a:t>
            </a:r>
          </a:p>
        </p:txBody>
      </p:sp>
      <p:sp>
        <p:nvSpPr>
          <p:cNvPr id="5" name="Rectangle : coins arrondis 12">
            <a:extLst>
              <a:ext uri="{FF2B5EF4-FFF2-40B4-BE49-F238E27FC236}">
                <a16:creationId xmlns:a16="http://schemas.microsoft.com/office/drawing/2014/main" id="{8610171D-7199-766F-D10F-5A12184429EA}"/>
              </a:ext>
            </a:extLst>
          </p:cNvPr>
          <p:cNvSpPr/>
          <p:nvPr/>
        </p:nvSpPr>
        <p:spPr>
          <a:xfrm>
            <a:off x="946330" y="4102025"/>
            <a:ext cx="11022150" cy="8585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Leila a beaucoup de secrets mais elle n’a pas beaucoup d’amis.</a:t>
            </a:r>
          </a:p>
        </p:txBody>
      </p:sp>
      <p:sp>
        <p:nvSpPr>
          <p:cNvPr id="6" name="Rectangle : coins arrondis 12">
            <a:extLst>
              <a:ext uri="{FF2B5EF4-FFF2-40B4-BE49-F238E27FC236}">
                <a16:creationId xmlns:a16="http://schemas.microsoft.com/office/drawing/2014/main" id="{C20157B3-E30A-E8A2-26E1-43FCF897C37F}"/>
              </a:ext>
            </a:extLst>
          </p:cNvPr>
          <p:cNvSpPr/>
          <p:nvPr/>
        </p:nvSpPr>
        <p:spPr>
          <a:xfrm>
            <a:off x="946330" y="4973266"/>
            <a:ext cx="11022150" cy="8585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Contrairement à Jérémy, je ne peux pas vivre sans mes appareils électroniques.</a:t>
            </a:r>
          </a:p>
        </p:txBody>
      </p:sp>
      <p:sp>
        <p:nvSpPr>
          <p:cNvPr id="7" name="Rectangle : coins arrondis 12">
            <a:extLst>
              <a:ext uri="{FF2B5EF4-FFF2-40B4-BE49-F238E27FC236}">
                <a16:creationId xmlns:a16="http://schemas.microsoft.com/office/drawing/2014/main" id="{FD615A6F-3C0E-ACFD-5F86-79F54BD736B1}"/>
              </a:ext>
            </a:extLst>
          </p:cNvPr>
          <p:cNvSpPr/>
          <p:nvPr/>
        </p:nvSpPr>
        <p:spPr>
          <a:xfrm>
            <a:off x="946330" y="5844515"/>
            <a:ext cx="11022150" cy="8585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Le samedi, j’aime traîner avec mes amis, alors que Jérémy aime écouter de la musique. </a:t>
            </a:r>
          </a:p>
        </p:txBody>
      </p:sp>
      <p:sp>
        <p:nvSpPr>
          <p:cNvPr id="8" name="Rectangle : coins arrondis 12">
            <a:extLst>
              <a:ext uri="{FF2B5EF4-FFF2-40B4-BE49-F238E27FC236}">
                <a16:creationId xmlns:a16="http://schemas.microsoft.com/office/drawing/2014/main" id="{C39E1464-CBC9-655B-16E7-BB96B92DEB9E}"/>
              </a:ext>
            </a:extLst>
          </p:cNvPr>
          <p:cNvSpPr/>
          <p:nvPr/>
        </p:nvSpPr>
        <p:spPr>
          <a:xfrm>
            <a:off x="946330" y="2611087"/>
            <a:ext cx="11022150" cy="4876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Leila n’aime pas s’occuper de son frère.</a:t>
            </a:r>
          </a:p>
        </p:txBody>
      </p:sp>
      <p:sp>
        <p:nvSpPr>
          <p:cNvPr id="10" name="Rectangle : coins arrondis 12">
            <a:extLst>
              <a:ext uri="{FF2B5EF4-FFF2-40B4-BE49-F238E27FC236}">
                <a16:creationId xmlns:a16="http://schemas.microsoft.com/office/drawing/2014/main" id="{87141BAC-083B-BE52-071D-1F1A0B87EACB}"/>
              </a:ext>
            </a:extLst>
          </p:cNvPr>
          <p:cNvSpPr/>
          <p:nvPr/>
        </p:nvSpPr>
        <p:spPr>
          <a:xfrm>
            <a:off x="946331" y="1821202"/>
            <a:ext cx="11022150" cy="4876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chemeClr val="accent6">
                    <a:lumMod val="50000"/>
                  </a:schemeClr>
                </a:solidFill>
                <a:uFillTx/>
                <a:latin typeface="Gill Sans Ultra Bold" panose="020B0A02020104020203" pitchFamily="34" charset="0"/>
              </a:rPr>
              <a:t>Jeremy thinks that he’s a “dog”.</a:t>
            </a:r>
          </a:p>
        </p:txBody>
      </p:sp>
      <p:sp>
        <p:nvSpPr>
          <p:cNvPr id="11" name="Rectangle : coins arrondis 12">
            <a:extLst>
              <a:ext uri="{FF2B5EF4-FFF2-40B4-BE49-F238E27FC236}">
                <a16:creationId xmlns:a16="http://schemas.microsoft.com/office/drawing/2014/main" id="{6396B4CB-2E16-78AD-BD3C-8E70431E15B3}"/>
              </a:ext>
            </a:extLst>
          </p:cNvPr>
          <p:cNvSpPr/>
          <p:nvPr/>
        </p:nvSpPr>
        <p:spPr>
          <a:xfrm>
            <a:off x="946331" y="2611087"/>
            <a:ext cx="11022150" cy="4876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chemeClr val="accent6">
                    <a:lumMod val="50000"/>
                  </a:schemeClr>
                </a:solidFill>
                <a:uFillTx/>
                <a:latin typeface="Gill Sans Ultra Bold" panose="020B0A02020104020203" pitchFamily="34" charset="0"/>
              </a:rPr>
              <a:t>Leila doesn’t like looking after her brother.</a:t>
            </a:r>
          </a:p>
        </p:txBody>
      </p:sp>
      <p:sp>
        <p:nvSpPr>
          <p:cNvPr id="12" name="Rectangle : coins arrondis 12">
            <a:extLst>
              <a:ext uri="{FF2B5EF4-FFF2-40B4-BE49-F238E27FC236}">
                <a16:creationId xmlns:a16="http://schemas.microsoft.com/office/drawing/2014/main" id="{178A164E-99F9-0401-183F-6EF059A47F05}"/>
              </a:ext>
            </a:extLst>
          </p:cNvPr>
          <p:cNvSpPr/>
          <p:nvPr/>
        </p:nvSpPr>
        <p:spPr>
          <a:xfrm>
            <a:off x="946331" y="3371905"/>
            <a:ext cx="11022150" cy="4876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chemeClr val="accent6">
                    <a:lumMod val="50000"/>
                  </a:schemeClr>
                </a:solidFill>
                <a:uFillTx/>
                <a:latin typeface="Gill Sans Ultra Bold" panose="020B0A02020104020203" pitchFamily="34" charset="0"/>
              </a:rPr>
              <a:t>Jeremey and Leila are both a bit touchy.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25B9732-682E-12D4-7117-6F68214BECBD}"/>
              </a:ext>
            </a:extLst>
          </p:cNvPr>
          <p:cNvSpPr/>
          <p:nvPr/>
        </p:nvSpPr>
        <p:spPr>
          <a:xfrm>
            <a:off x="946331" y="4102025"/>
            <a:ext cx="11022150" cy="8585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chemeClr val="accent6">
                    <a:lumMod val="50000"/>
                  </a:schemeClr>
                </a:solidFill>
                <a:uFillTx/>
                <a:latin typeface="Gill Sans Ultra Bold" panose="020B0A02020104020203" pitchFamily="34" charset="0"/>
              </a:rPr>
              <a:t>Leila has loads of secrets but she doesn’t have loads of friends.</a:t>
            </a:r>
          </a:p>
        </p:txBody>
      </p:sp>
      <p:sp>
        <p:nvSpPr>
          <p:cNvPr id="14" name="Rectangle : coins arrondis 12">
            <a:extLst>
              <a:ext uri="{FF2B5EF4-FFF2-40B4-BE49-F238E27FC236}">
                <a16:creationId xmlns:a16="http://schemas.microsoft.com/office/drawing/2014/main" id="{E012C6E9-5FD8-6842-D19D-F5FB1F82ABBB}"/>
              </a:ext>
            </a:extLst>
          </p:cNvPr>
          <p:cNvSpPr/>
          <p:nvPr/>
        </p:nvSpPr>
        <p:spPr>
          <a:xfrm>
            <a:off x="946330" y="4960538"/>
            <a:ext cx="11022151" cy="8585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chemeClr val="accent6">
                    <a:lumMod val="50000"/>
                  </a:schemeClr>
                </a:solidFill>
                <a:uFillTx/>
                <a:latin typeface="Gill Sans Ultra Bold" panose="020B0A02020104020203" pitchFamily="34" charset="0"/>
              </a:rPr>
              <a:t>Unlike</a:t>
            </a:r>
            <a:r>
              <a:rPr lang="en-US" sz="2400" b="0" i="0" u="none" strike="noStrike" kern="1200" cap="none" spc="0" dirty="0">
                <a:solidFill>
                  <a:schemeClr val="accent6">
                    <a:lumMod val="50000"/>
                  </a:schemeClr>
                </a:solidFill>
                <a:uFillTx/>
                <a:latin typeface="Gill Sans Ultra Bold" panose="020B0A02020104020203" pitchFamily="34" charset="0"/>
              </a:rPr>
              <a:t> Jeremy, I can’t live without my techy stuff. </a:t>
            </a:r>
            <a:endParaRPr lang="en-US" sz="2400" b="0" i="0" u="none" strike="noStrike" kern="1200" cap="none" spc="0" baseline="0" dirty="0">
              <a:solidFill>
                <a:schemeClr val="accent6">
                  <a:lumMod val="50000"/>
                </a:schemeClr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15" name="Rectangle : coins arrondis 12">
            <a:extLst>
              <a:ext uri="{FF2B5EF4-FFF2-40B4-BE49-F238E27FC236}">
                <a16:creationId xmlns:a16="http://schemas.microsoft.com/office/drawing/2014/main" id="{B261EBEE-4B5C-09CE-EAEF-6BFC166B310A}"/>
              </a:ext>
            </a:extLst>
          </p:cNvPr>
          <p:cNvSpPr/>
          <p:nvPr/>
        </p:nvSpPr>
        <p:spPr>
          <a:xfrm>
            <a:off x="946329" y="5819051"/>
            <a:ext cx="11022153" cy="8585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chemeClr val="accent6">
                    <a:lumMod val="50000"/>
                  </a:schemeClr>
                </a:solidFill>
                <a:uFillTx/>
                <a:latin typeface="Gill Sans Ultra Bold" panose="020B0A02020104020203" pitchFamily="34" charset="0"/>
              </a:rPr>
              <a:t>On a Saturday,</a:t>
            </a:r>
            <a:r>
              <a:rPr lang="en-US" sz="2400" b="0" i="0" u="none" strike="noStrike" kern="1200" cap="none" spc="0" dirty="0">
                <a:solidFill>
                  <a:schemeClr val="accent6">
                    <a:lumMod val="50000"/>
                  </a:schemeClr>
                </a:solidFill>
                <a:uFillTx/>
                <a:latin typeface="Gill Sans Ultra Bold" panose="020B0A02020104020203" pitchFamily="34" charset="0"/>
              </a:rPr>
              <a:t> I like hanging out with my friends, whereas Jeremy likes listening to music.</a:t>
            </a:r>
            <a:endParaRPr lang="en-US" sz="2400" b="0" i="0" u="none" strike="noStrike" kern="1200" cap="none" spc="0" baseline="0" dirty="0">
              <a:solidFill>
                <a:schemeClr val="accent6">
                  <a:lumMod val="50000"/>
                </a:schemeClr>
              </a:solidFill>
              <a:uFillTx/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6FCC5B8E-3B7A-7E0F-770F-C8EFC50B1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" y="0"/>
            <a:ext cx="1218483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D5A51E61-49EF-C072-4FA7-ECD93E96B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974" y="157770"/>
            <a:ext cx="1004889" cy="885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2">
            <a:hlinkClick r:id="rId4"/>
            <a:extLst>
              <a:ext uri="{FF2B5EF4-FFF2-40B4-BE49-F238E27FC236}">
                <a16:creationId xmlns:a16="http://schemas.microsoft.com/office/drawing/2014/main" id="{87442527-BEBA-C0A2-3C0F-0C7B88B73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3" y="157770"/>
            <a:ext cx="1209037" cy="12303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E1DDC2-963D-84CC-EBDA-78E2B6BC2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541" y="1388122"/>
            <a:ext cx="2880531" cy="40268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3BD8882B-C96F-4F55-AB9B-ACB717F93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" y="0"/>
            <a:ext cx="1218483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55A25711-2A9B-DCDF-A6DE-C0B8B5BFE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974" y="157770"/>
            <a:ext cx="1004889" cy="885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2">
            <a:hlinkClick r:id="rId4"/>
            <a:extLst>
              <a:ext uri="{FF2B5EF4-FFF2-40B4-BE49-F238E27FC236}">
                <a16:creationId xmlns:a16="http://schemas.microsoft.com/office/drawing/2014/main" id="{42929708-F946-CEA2-78F8-959ED128C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3" y="157770"/>
            <a:ext cx="1209037" cy="12303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6555DD3-1140-2029-1C5A-EB16D0AC26F5}"/>
              </a:ext>
            </a:extLst>
          </p:cNvPr>
          <p:cNvSpPr/>
          <p:nvPr/>
        </p:nvSpPr>
        <p:spPr>
          <a:xfrm>
            <a:off x="5388074" y="855402"/>
            <a:ext cx="5879692" cy="54962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1</a:t>
            </a:r>
            <a:r>
              <a:rPr lang="en-US" sz="2800" b="0" i="0" u="none" strike="noStrike" kern="1200" cap="none" spc="0" baseline="3000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st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listening: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listen and write notes if you can.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(no full sentences, only keywords!)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2</a:t>
            </a:r>
            <a:r>
              <a:rPr lang="en-US" sz="2800" b="0" i="0" u="none" strike="noStrike" kern="1200" cap="none" spc="0" baseline="3000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nd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listening: complete your notes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891E87D1-1808-3B19-7948-D896B5046A07}"/>
              </a:ext>
            </a:extLst>
          </p:cNvPr>
          <p:cNvSpPr/>
          <p:nvPr/>
        </p:nvSpPr>
        <p:spPr>
          <a:xfrm>
            <a:off x="0" y="497840"/>
            <a:ext cx="11938215" cy="62179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i="0" u="sng" strike="noStrike" kern="1200" cap="none" spc="0" baseline="0" dirty="0">
                <a:solidFill>
                  <a:srgbClr val="FF0000"/>
                </a:solidFill>
                <a:uFillTx/>
                <a:latin typeface="Berlin Sans FB" panose="020E0602020502020306" pitchFamily="34" charset="0"/>
              </a:rPr>
              <a:t>Lesson 2:  Compare Jeremy and Leila!</a:t>
            </a:r>
            <a:r>
              <a:rPr lang="fr-FR" sz="3600" i="0" strike="noStrike" kern="1200" cap="none" spc="0" baseline="0" dirty="0">
                <a:solidFill>
                  <a:srgbClr val="FF0000"/>
                </a:solidFill>
                <a:uFillTx/>
                <a:latin typeface="Berlin Sans FB" panose="020E0602020502020306" pitchFamily="34" charset="0"/>
              </a:rPr>
              <a:t>				</a:t>
            </a:r>
            <a:r>
              <a:rPr lang="fr-FR" sz="3600" i="1" strike="noStrike" kern="1200" cap="none" spc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Berlin Sans FB" panose="020E0602020502020306" pitchFamily="34" charset="0"/>
              </a:rPr>
              <a:t>Date?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i="1" dirty="0">
              <a:solidFill>
                <a:schemeClr val="tx1">
                  <a:lumMod val="50000"/>
                  <a:lumOff val="50000"/>
                </a:schemeClr>
              </a:solidFill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Jeremy </a:t>
            </a:r>
            <a:r>
              <a:rPr lang="fr-FR" sz="3600" u="sng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talks</a:t>
            </a: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 about </a:t>
            </a:r>
            <a:r>
              <a:rPr lang="fr-FR" sz="3600" u="sng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his</a:t>
            </a:r>
            <a:r>
              <a:rPr lang="fr-FR" sz="36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 quiz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u="sng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dirty="0" err="1">
                <a:latin typeface="Berlin Sans FB" panose="020E0602020502020306" pitchFamily="34" charset="0"/>
              </a:rPr>
              <a:t>My</a:t>
            </a:r>
            <a:r>
              <a:rPr lang="fr-FR" sz="3600" dirty="0">
                <a:latin typeface="Berlin Sans FB" panose="020E0602020502020306" pitchFamily="34" charset="0"/>
              </a:rPr>
              <a:t> notes:</a:t>
            </a:r>
          </a:p>
        </p:txBody>
      </p:sp>
    </p:spTree>
    <p:extLst>
      <p:ext uri="{BB962C8B-B14F-4D97-AF65-F5344CB8AC3E}">
        <p14:creationId xmlns:p14="http://schemas.microsoft.com/office/powerpoint/2010/main" val="147184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891E87D1-1808-3B19-7948-D896B5046A07}"/>
              </a:ext>
            </a:extLst>
          </p:cNvPr>
          <p:cNvSpPr/>
          <p:nvPr/>
        </p:nvSpPr>
        <p:spPr>
          <a:xfrm>
            <a:off x="0" y="497840"/>
            <a:ext cx="11938215" cy="62179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dirty="0" err="1">
                <a:latin typeface="Berlin Sans FB" panose="020E0602020502020306" pitchFamily="34" charset="0"/>
              </a:rPr>
              <a:t>My</a:t>
            </a:r>
            <a:r>
              <a:rPr lang="fr-FR" sz="3600" dirty="0">
                <a:latin typeface="Berlin Sans FB" panose="020E0602020502020306" pitchFamily="34" charset="0"/>
              </a:rPr>
              <a:t> notes: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dirty="0"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dirty="0"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dirty="0">
                <a:latin typeface="Berlin Sans FB" panose="020E0602020502020306" pitchFamily="34" charset="0"/>
              </a:rPr>
              <a:t>The class:</a:t>
            </a:r>
          </a:p>
        </p:txBody>
      </p:sp>
    </p:spTree>
    <p:extLst>
      <p:ext uri="{BB962C8B-B14F-4D97-AF65-F5344CB8AC3E}">
        <p14:creationId xmlns:p14="http://schemas.microsoft.com/office/powerpoint/2010/main" val="414588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CA43B87E-CDDE-5FF9-C1B3-7ACB4AC2B8AC}"/>
              </a:ext>
            </a:extLst>
          </p:cNvPr>
          <p:cNvSpPr/>
          <p:nvPr/>
        </p:nvSpPr>
        <p:spPr>
          <a:xfrm>
            <a:off x="88493" y="2291572"/>
            <a:ext cx="11239907" cy="24633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Speak</a:t>
            </a:r>
            <a:r>
              <a:rPr lang="fr-FR" sz="4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about Jeremy!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Make</a:t>
            </a:r>
            <a:r>
              <a:rPr lang="fr-FR" sz="40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full sentences and ay atte</a:t>
            </a:r>
            <a:r>
              <a:rPr lang="fr-FR" sz="4000" b="0" i="0" u="none" strike="noStrike" kern="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ntion to the changes.</a:t>
            </a:r>
            <a:endParaRPr lang="fr-FR" sz="4000" kern="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dirty="0"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dirty="0"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dirty="0">
              <a:latin typeface="Berlin Sans FB" panose="020E0602020502020306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520DE91A-A4F3-1F8C-C12D-C9AB521CCB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398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078EAFA-D0F0-DC9B-58BA-A7D4E17CBBEE}"/>
              </a:ext>
            </a:extLst>
          </p:cNvPr>
          <p:cNvSpPr txBox="1"/>
          <p:nvPr/>
        </p:nvSpPr>
        <p:spPr>
          <a:xfrm>
            <a:off x="3569111" y="4817806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is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C9832-6007-4EED-6490-BADD3EF2E526}"/>
              </a:ext>
            </a:extLst>
          </p:cNvPr>
          <p:cNvSpPr txBox="1"/>
          <p:nvPr/>
        </p:nvSpPr>
        <p:spPr>
          <a:xfrm>
            <a:off x="3569110" y="5383161"/>
            <a:ext cx="100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Berlin Sans FB" panose="020E0602020502020306" pitchFamily="34" charset="0"/>
              </a:rPr>
              <a:t>has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0DB1F4-40D7-F39C-44A9-8BB339DE259D}"/>
              </a:ext>
            </a:extLst>
          </p:cNvPr>
          <p:cNvSpPr txBox="1"/>
          <p:nvPr/>
        </p:nvSpPr>
        <p:spPr>
          <a:xfrm>
            <a:off x="3569110" y="5948516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enjoys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A83887-F8BF-9208-DF0A-9E22A00C2C03}"/>
              </a:ext>
            </a:extLst>
          </p:cNvPr>
          <p:cNvSpPr txBox="1"/>
          <p:nvPr/>
        </p:nvSpPr>
        <p:spPr>
          <a:xfrm>
            <a:off x="10865401" y="5216049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him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9993F2-2319-C83A-C4C5-BB307EA4C150}"/>
              </a:ext>
            </a:extLst>
          </p:cNvPr>
          <p:cNvSpPr txBox="1"/>
          <p:nvPr/>
        </p:nvSpPr>
        <p:spPr>
          <a:xfrm>
            <a:off x="10924393" y="5864960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her</a:t>
            </a:r>
            <a:endParaRPr lang="fr-FR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CC7C5C-5E97-7EAE-60FF-87B456CD5A11}"/>
              </a:ext>
            </a:extLst>
          </p:cNvPr>
          <p:cNvSpPr txBox="1"/>
          <p:nvPr/>
        </p:nvSpPr>
        <p:spPr>
          <a:xfrm>
            <a:off x="5839980" y="5171840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92D050"/>
                </a:solidFill>
                <a:latin typeface="Berlin Sans FB" panose="020E0602020502020306" pitchFamily="34" charset="0"/>
              </a:rPr>
              <a:t>His</a:t>
            </a:r>
            <a:endParaRPr lang="fr-FR" sz="4000" dirty="0">
              <a:solidFill>
                <a:srgbClr val="92D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2E49977-3980-1540-A356-9EDEB2D9EB25}"/>
              </a:ext>
            </a:extLst>
          </p:cNvPr>
          <p:cNvSpPr txBox="1"/>
          <p:nvPr/>
        </p:nvSpPr>
        <p:spPr>
          <a:xfrm>
            <a:off x="5790820" y="5877304"/>
            <a:ext cx="16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92D050"/>
                </a:solidFill>
                <a:latin typeface="Berlin Sans FB" panose="020E0602020502020306" pitchFamily="34" charset="0"/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22DE6-1554-7B26-D267-9AA0124E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73BC3F5B-0435-F2E2-4960-F938C8110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36" y="4431508"/>
            <a:ext cx="707610" cy="546316"/>
          </a:xfrm>
        </p:spPr>
      </p:pic>
      <p:sp>
        <p:nvSpPr>
          <p:cNvPr id="4" name="Rectangle : coins arrondis 4">
            <a:extLst>
              <a:ext uri="{FF2B5EF4-FFF2-40B4-BE49-F238E27FC236}">
                <a16:creationId xmlns:a16="http://schemas.microsoft.com/office/drawing/2014/main" id="{52DEBE72-E308-E46A-BD27-9592FECA06BA}"/>
              </a:ext>
            </a:extLst>
          </p:cNvPr>
          <p:cNvSpPr/>
          <p:nvPr/>
        </p:nvSpPr>
        <p:spPr>
          <a:xfrm>
            <a:off x="1868129" y="497840"/>
            <a:ext cx="10070086" cy="62179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Jeremy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honest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caring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easy-going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bit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touchy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scared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dog,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count on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loads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fun, but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doesn’t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loads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dreams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live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music and CDs.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enjoys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house.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Saturday,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loves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music and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surfing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net. (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chilling</a:t>
            </a:r>
            <a:r>
              <a:rPr lang="fr-FR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me time)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DB8F9F-D58D-C996-C35A-27B1CB93F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87" y="1918829"/>
            <a:ext cx="705059" cy="7948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D7ABBF-143F-2A1E-4D83-0EC0B2EA0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6" y="3037643"/>
            <a:ext cx="1379340" cy="3200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0BD844-85C1-C9D4-53E4-AED2654BF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92" y="3519670"/>
            <a:ext cx="707610" cy="7635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AB115D8-BA19-D612-5209-0E8B71394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89" y="5126083"/>
            <a:ext cx="1379340" cy="7962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9902516-F165-849D-6350-3D1969E19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181" y="750065"/>
            <a:ext cx="713065" cy="10546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ECFC87-6F4B-D1B1-302A-B76BE6E29984}"/>
              </a:ext>
            </a:extLst>
          </p:cNvPr>
          <p:cNvSpPr/>
          <p:nvPr/>
        </p:nvSpPr>
        <p:spPr>
          <a:xfrm>
            <a:off x="2189912" y="716908"/>
            <a:ext cx="9195943" cy="1121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BB703C-844B-5866-B192-85B2FF0BA6AC}"/>
              </a:ext>
            </a:extLst>
          </p:cNvPr>
          <p:cNvSpPr/>
          <p:nvPr/>
        </p:nvSpPr>
        <p:spPr>
          <a:xfrm>
            <a:off x="2263111" y="1916635"/>
            <a:ext cx="9195943" cy="63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12FE15-53B4-863A-4BD7-A24AA88C7242}"/>
              </a:ext>
            </a:extLst>
          </p:cNvPr>
          <p:cNvSpPr/>
          <p:nvPr/>
        </p:nvSpPr>
        <p:spPr>
          <a:xfrm>
            <a:off x="2189913" y="2556387"/>
            <a:ext cx="9195943" cy="1118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291594-0094-5B00-3231-B622D2695F18}"/>
              </a:ext>
            </a:extLst>
          </p:cNvPr>
          <p:cNvSpPr/>
          <p:nvPr/>
        </p:nvSpPr>
        <p:spPr>
          <a:xfrm>
            <a:off x="2157854" y="3643817"/>
            <a:ext cx="9195943" cy="6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A9CCC5-C9CF-9F5E-B68E-F53768AB9FDB}"/>
              </a:ext>
            </a:extLst>
          </p:cNvPr>
          <p:cNvSpPr/>
          <p:nvPr/>
        </p:nvSpPr>
        <p:spPr>
          <a:xfrm>
            <a:off x="2263110" y="4301614"/>
            <a:ext cx="9195943" cy="6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36DA73-0761-61D6-B6BB-7DDCF6186748}"/>
              </a:ext>
            </a:extLst>
          </p:cNvPr>
          <p:cNvSpPr/>
          <p:nvPr/>
        </p:nvSpPr>
        <p:spPr>
          <a:xfrm>
            <a:off x="2189912" y="4806367"/>
            <a:ext cx="9195943" cy="125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8517</TotalTime>
  <Words>626</Words>
  <Application>Microsoft Office PowerPoint</Application>
  <PresentationFormat>Grand écran</PresentationFormat>
  <Paragraphs>127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Berlin Sans FB</vt:lpstr>
      <vt:lpstr>Calibri</vt:lpstr>
      <vt:lpstr>Calibri Light</vt:lpstr>
      <vt:lpstr>Gill Sans MT</vt:lpstr>
      <vt:lpstr>Gill Sans Ultra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Tóth</dc:creator>
  <cp:lastModifiedBy>Adrienn Millet</cp:lastModifiedBy>
  <cp:revision>74</cp:revision>
  <dcterms:created xsi:type="dcterms:W3CDTF">2022-07-13T08:36:41Z</dcterms:created>
  <dcterms:modified xsi:type="dcterms:W3CDTF">2025-10-02T13:51:21Z</dcterms:modified>
</cp:coreProperties>
</file>