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D2C"/>
    <a:srgbClr val="FCB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33" d="100"/>
          <a:sy n="33" d="100"/>
        </p:scale>
        <p:origin x="1548" y="9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9CED3-5C08-443A-824C-8950C2C84358}" type="datetimeFigureOut">
              <a:rPr lang="fr-FR" smtClean="0"/>
              <a:t>10/03/2021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ABAB3-F109-4CBB-97DD-340F9B7427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751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9CED3-5C08-443A-824C-8950C2C84358}" type="datetimeFigureOut">
              <a:rPr lang="fr-FR" smtClean="0"/>
              <a:t>10/03/2021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ABAB3-F109-4CBB-97DD-340F9B7427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17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9CED3-5C08-443A-824C-8950C2C84358}" type="datetimeFigureOut">
              <a:rPr lang="fr-FR" smtClean="0"/>
              <a:t>10/03/2021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ABAB3-F109-4CBB-97DD-340F9B7427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1367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9CED3-5C08-443A-824C-8950C2C84358}" type="datetimeFigureOut">
              <a:rPr lang="fr-FR" smtClean="0"/>
              <a:t>10/03/2021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ABAB3-F109-4CBB-97DD-340F9B7427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9656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9CED3-5C08-443A-824C-8950C2C84358}" type="datetimeFigureOut">
              <a:rPr lang="fr-FR" smtClean="0"/>
              <a:t>10/03/2021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ABAB3-F109-4CBB-97DD-340F9B7427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456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9CED3-5C08-443A-824C-8950C2C84358}" type="datetimeFigureOut">
              <a:rPr lang="fr-FR" smtClean="0"/>
              <a:t>10/03/2021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ABAB3-F109-4CBB-97DD-340F9B7427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4894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9CED3-5C08-443A-824C-8950C2C84358}" type="datetimeFigureOut">
              <a:rPr lang="fr-FR" smtClean="0"/>
              <a:t>10/03/2021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ABAB3-F109-4CBB-97DD-340F9B7427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4309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9CED3-5C08-443A-824C-8950C2C84358}" type="datetimeFigureOut">
              <a:rPr lang="fr-FR" smtClean="0"/>
              <a:t>10/03/2021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ABAB3-F109-4CBB-97DD-340F9B7427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7267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9CED3-5C08-443A-824C-8950C2C84358}" type="datetimeFigureOut">
              <a:rPr lang="fr-FR" smtClean="0"/>
              <a:t>10/03/2021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ABAB3-F109-4CBB-97DD-340F9B7427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7096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9CED3-5C08-443A-824C-8950C2C84358}" type="datetimeFigureOut">
              <a:rPr lang="fr-FR" smtClean="0"/>
              <a:t>10/03/2021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ABAB3-F109-4CBB-97DD-340F9B7427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501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9CED3-5C08-443A-824C-8950C2C84358}" type="datetimeFigureOut">
              <a:rPr lang="fr-FR" smtClean="0"/>
              <a:t>10/03/2021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ABAB3-F109-4CBB-97DD-340F9B7427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9324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9CED3-5C08-443A-824C-8950C2C84358}" type="datetimeFigureOut">
              <a:rPr lang="fr-FR" smtClean="0"/>
              <a:t>10/03/2021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ABAB3-F109-4CBB-97DD-340F9B7427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691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fr-FR" sz="8000" dirty="0"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34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endParaRPr lang="fr-FR" sz="8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 smtClean="0">
                <a:latin typeface="AvenirNext LT Pro Bold" panose="020B0804020202020204" pitchFamily="34" charset="0"/>
              </a:rPr>
              <a:t>4</a:t>
            </a:r>
            <a:r>
              <a:rPr lang="fr-FR" sz="6000" dirty="0" smtClean="0">
                <a:latin typeface="AvenirNext LT Pro Bold" panose="020B0804020202020204" pitchFamily="34" charset="0"/>
              </a:rPr>
              <a:t>. </a:t>
            </a:r>
            <a:r>
              <a:rPr lang="fr-FR" sz="6000" dirty="0" smtClean="0">
                <a:latin typeface="AvenirNext LT Pro Bold" panose="020B0804020202020204" pitchFamily="34" charset="0"/>
              </a:rPr>
              <a:t>SOLUTIONS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524000" y="-746778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GENDER STEREOTYPES</a:t>
            </a:r>
            <a:endParaRPr lang="fr-FR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pic>
        <p:nvPicPr>
          <p:cNvPr id="5" name="Image 4" descr="Illustration Of Thinking Concept-Human Head With Male And Female.. Royalty  Free Cliparts, Vectors, And Stock Illustration. Image 23771826.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085"/>
          <a:stretch/>
        </p:blipFill>
        <p:spPr bwMode="auto">
          <a:xfrm>
            <a:off x="4955458" y="1640822"/>
            <a:ext cx="2509740" cy="163331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14576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1636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2D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3961" y="69992"/>
            <a:ext cx="11838039" cy="1257364"/>
          </a:xfrm>
        </p:spPr>
        <p:txBody>
          <a:bodyPr>
            <a:normAutofit/>
          </a:bodyPr>
          <a:lstStyle/>
          <a:p>
            <a:r>
              <a:rPr lang="fr-FR" sz="5400" dirty="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BODY IMAGE AND APPEARANCE</a:t>
            </a:r>
            <a:endParaRPr lang="fr-FR" sz="54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 smtClean="0">
                <a:latin typeface="AvenirNext LT Pro Bold" panose="020B0804020202020204" pitchFamily="34" charset="0"/>
              </a:rPr>
              <a:t>1. DEFINITION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pic>
        <p:nvPicPr>
          <p:cNvPr id="4" name="Image 3" descr="Women's Body Shapes: 10 Types, Measurements, Changes, Mor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6967" y="1327356"/>
            <a:ext cx="3158572" cy="19165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727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2D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endParaRPr lang="fr-FR" sz="8000" dirty="0"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 smtClean="0">
                <a:latin typeface="AvenirNext LT Pro Bold" panose="020B0804020202020204" pitchFamily="34" charset="0"/>
              </a:rPr>
              <a:t>2</a:t>
            </a:r>
            <a:r>
              <a:rPr lang="fr-FR" sz="6000" dirty="0" smtClean="0">
                <a:latin typeface="AvenirNext LT Pro Bold" panose="020B0804020202020204" pitchFamily="34" charset="0"/>
              </a:rPr>
              <a:t>. </a:t>
            </a:r>
            <a:r>
              <a:rPr lang="fr-FR" sz="6000" dirty="0" smtClean="0">
                <a:latin typeface="AvenirNext LT Pro Bold" panose="020B0804020202020204" pitchFamily="34" charset="0"/>
              </a:rPr>
              <a:t>IN THE PAST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353961" y="69992"/>
            <a:ext cx="11838039" cy="12573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BODY IMAGE AND APPEARANCE</a:t>
            </a:r>
            <a:endParaRPr lang="fr-FR" sz="54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pic>
        <p:nvPicPr>
          <p:cNvPr id="5" name="Image 4" descr="Women's Body Shapes: 10 Types, Measurements, Changes, Mor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6967" y="1327356"/>
            <a:ext cx="3158572" cy="19165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987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2D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endParaRPr lang="fr-FR" sz="8000" dirty="0"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>
                <a:latin typeface="AvenirNext LT Pro Bold" panose="020B0804020202020204" pitchFamily="34" charset="0"/>
              </a:rPr>
              <a:t>3</a:t>
            </a:r>
            <a:r>
              <a:rPr lang="fr-FR" sz="6000" dirty="0" smtClean="0">
                <a:latin typeface="AvenirNext LT Pro Bold" panose="020B0804020202020204" pitchFamily="34" charset="0"/>
              </a:rPr>
              <a:t>. </a:t>
            </a:r>
            <a:r>
              <a:rPr lang="fr-FR" sz="6000" dirty="0" smtClean="0">
                <a:latin typeface="AvenirNext LT Pro Bold" panose="020B0804020202020204" pitchFamily="34" charset="0"/>
              </a:rPr>
              <a:t>NOWADAYS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353961" y="69992"/>
            <a:ext cx="11838039" cy="12573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BODY IMAGE AND APPEARANCE</a:t>
            </a:r>
            <a:endParaRPr lang="fr-FR" sz="54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pic>
        <p:nvPicPr>
          <p:cNvPr id="5" name="Image 4" descr="Women's Body Shapes: 10 Types, Measurements, Changes, Mor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6967" y="1327356"/>
            <a:ext cx="3158572" cy="19165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354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2D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endParaRPr lang="fr-FR" sz="8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 smtClean="0">
                <a:latin typeface="AvenirNext LT Pro Bold" panose="020B0804020202020204" pitchFamily="34" charset="0"/>
              </a:rPr>
              <a:t>4</a:t>
            </a:r>
            <a:r>
              <a:rPr lang="fr-FR" sz="6000" dirty="0" smtClean="0">
                <a:latin typeface="AvenirNext LT Pro Bold" panose="020B0804020202020204" pitchFamily="34" charset="0"/>
              </a:rPr>
              <a:t>. </a:t>
            </a:r>
            <a:r>
              <a:rPr lang="fr-FR" sz="6000" dirty="0" smtClean="0">
                <a:latin typeface="AvenirNext LT Pro Bold" panose="020B0804020202020204" pitchFamily="34" charset="0"/>
              </a:rPr>
              <a:t>SOLUTIONS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353961" y="69992"/>
            <a:ext cx="11838039" cy="12573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BODY IMAGE AND APPEARANCE</a:t>
            </a:r>
            <a:endParaRPr lang="fr-FR" sz="54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pic>
        <p:nvPicPr>
          <p:cNvPr id="5" name="Image 4" descr="Women's Body Shapes: 10 Types, Measurements, Changes, Mor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6967" y="1327356"/>
            <a:ext cx="3158572" cy="19165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38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14522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37420" y="-746778"/>
            <a:ext cx="10943304" cy="2387600"/>
          </a:xfrm>
        </p:spPr>
        <p:txBody>
          <a:bodyPr>
            <a:normAutofit/>
          </a:bodyPr>
          <a:lstStyle/>
          <a:p>
            <a:r>
              <a:rPr lang="fr-FR" sz="7200" dirty="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DOMESTIC VIOLENCE</a:t>
            </a:r>
            <a:endParaRPr lang="fr-FR" sz="72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 smtClean="0">
                <a:latin typeface="AvenirNext LT Pro Bold" panose="020B0804020202020204" pitchFamily="34" charset="0"/>
              </a:rPr>
              <a:t>1. DEFINITION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pic>
        <p:nvPicPr>
          <p:cNvPr id="4" name="Image 3" descr="What the coronavirus pandemic means for domestic violence survivors - Vox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0034" y="1722782"/>
            <a:ext cx="1898076" cy="17972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877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endParaRPr lang="fr-FR" sz="8000" dirty="0"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 smtClean="0">
                <a:latin typeface="AvenirNext LT Pro Bold" panose="020B0804020202020204" pitchFamily="34" charset="0"/>
              </a:rPr>
              <a:t>2</a:t>
            </a:r>
            <a:r>
              <a:rPr lang="fr-FR" sz="6000" dirty="0" smtClean="0">
                <a:latin typeface="AvenirNext LT Pro Bold" panose="020B0804020202020204" pitchFamily="34" charset="0"/>
              </a:rPr>
              <a:t>. </a:t>
            </a:r>
            <a:r>
              <a:rPr lang="fr-FR" sz="6000" dirty="0" smtClean="0">
                <a:latin typeface="AvenirNext LT Pro Bold" panose="020B0804020202020204" pitchFamily="34" charset="0"/>
              </a:rPr>
              <a:t>IN THE PAST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737420" y="-746778"/>
            <a:ext cx="10943304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720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DOMESTIC VIOLENCE</a:t>
            </a:r>
            <a:endParaRPr lang="fr-FR" sz="72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pic>
        <p:nvPicPr>
          <p:cNvPr id="5" name="Image 4" descr="What the coronavirus pandemic means for domestic violence survivors - Vox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0034" y="1722782"/>
            <a:ext cx="1898076" cy="17972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38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endParaRPr lang="fr-FR" sz="8000" dirty="0"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>
                <a:latin typeface="AvenirNext LT Pro Bold" panose="020B0804020202020204" pitchFamily="34" charset="0"/>
              </a:rPr>
              <a:t>3</a:t>
            </a:r>
            <a:r>
              <a:rPr lang="fr-FR" sz="6000" dirty="0" smtClean="0">
                <a:latin typeface="AvenirNext LT Pro Bold" panose="020B0804020202020204" pitchFamily="34" charset="0"/>
              </a:rPr>
              <a:t>. </a:t>
            </a:r>
            <a:r>
              <a:rPr lang="fr-FR" sz="6000" dirty="0" smtClean="0">
                <a:latin typeface="AvenirNext LT Pro Bold" panose="020B0804020202020204" pitchFamily="34" charset="0"/>
              </a:rPr>
              <a:t>NOWADAYS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737420" y="-746778"/>
            <a:ext cx="10943304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720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DOMESTIC VIOLENCE</a:t>
            </a:r>
            <a:endParaRPr lang="fr-FR" sz="72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pic>
        <p:nvPicPr>
          <p:cNvPr id="5" name="Image 4" descr="What the coronavirus pandemic means for domestic violence survivors - Vox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0034" y="1722782"/>
            <a:ext cx="1898076" cy="17972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891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r>
              <a:rPr lang="fr-FR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Next LT Pro Bold" panose="020B0804020202020204" pitchFamily="34" charset="0"/>
              </a:rPr>
              <a:t>EQUAL PAY</a:t>
            </a:r>
            <a:endParaRPr lang="fr-FR" sz="8000" dirty="0"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 smtClean="0">
                <a:latin typeface="AvenirNext LT Pro Bold" panose="020B0804020202020204" pitchFamily="34" charset="0"/>
              </a:rPr>
              <a:t>1. DEFINITION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pic>
        <p:nvPicPr>
          <p:cNvPr id="4" name="Picture 6" descr="448x370-equal_pay_workbook-Cropped - The Future of Customer Engagement and  Experienc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6521" y="1640822"/>
            <a:ext cx="1858957" cy="15353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080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endParaRPr lang="fr-FR" sz="8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 smtClean="0">
                <a:latin typeface="AvenirNext LT Pro Bold" panose="020B0804020202020204" pitchFamily="34" charset="0"/>
              </a:rPr>
              <a:t>4</a:t>
            </a:r>
            <a:r>
              <a:rPr lang="fr-FR" sz="6000" dirty="0" smtClean="0">
                <a:latin typeface="AvenirNext LT Pro Bold" panose="020B0804020202020204" pitchFamily="34" charset="0"/>
              </a:rPr>
              <a:t>. </a:t>
            </a:r>
            <a:r>
              <a:rPr lang="fr-FR" sz="6000" dirty="0" smtClean="0">
                <a:latin typeface="AvenirNext LT Pro Bold" panose="020B0804020202020204" pitchFamily="34" charset="0"/>
              </a:rPr>
              <a:t>SOLUTIONS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737420" y="-746778"/>
            <a:ext cx="10943304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720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DOMESTIC VIOLENCE</a:t>
            </a:r>
            <a:endParaRPr lang="fr-FR" sz="72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pic>
        <p:nvPicPr>
          <p:cNvPr id="5" name="Image 4" descr="What the coronavirus pandemic means for domestic violence survivors - Vox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0034" y="1722782"/>
            <a:ext cx="1898076" cy="17972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405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41676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8929" y="-746778"/>
            <a:ext cx="10825315" cy="2387600"/>
          </a:xfrm>
        </p:spPr>
        <p:txBody>
          <a:bodyPr>
            <a:normAutofit/>
          </a:bodyPr>
          <a:lstStyle/>
          <a:p>
            <a:r>
              <a:rPr lang="fr-FR" sz="6600" dirty="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SEXUAL HARASSMENT</a:t>
            </a:r>
            <a:endParaRPr lang="fr-FR" sz="66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 smtClean="0">
                <a:latin typeface="AvenirNext LT Pro Bold" panose="020B0804020202020204" pitchFamily="34" charset="0"/>
              </a:rPr>
              <a:t>1. DEFINITION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pic>
        <p:nvPicPr>
          <p:cNvPr id="4" name="Picture 2" descr="Sexual harassment 101: what everyone needs to know | Sexual harassment |  The Guardia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452" y="1640822"/>
            <a:ext cx="2157095" cy="1507982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/>
        </p:spPr>
      </p:pic>
    </p:spTree>
    <p:extLst>
      <p:ext uri="{BB962C8B-B14F-4D97-AF65-F5344CB8AC3E}">
        <p14:creationId xmlns:p14="http://schemas.microsoft.com/office/powerpoint/2010/main" val="36854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endParaRPr lang="fr-FR" sz="8000" dirty="0"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 smtClean="0">
                <a:latin typeface="AvenirNext LT Pro Bold" panose="020B0804020202020204" pitchFamily="34" charset="0"/>
              </a:rPr>
              <a:t>2</a:t>
            </a:r>
            <a:r>
              <a:rPr lang="fr-FR" sz="6000" dirty="0" smtClean="0">
                <a:latin typeface="AvenirNext LT Pro Bold" panose="020B0804020202020204" pitchFamily="34" charset="0"/>
              </a:rPr>
              <a:t>. </a:t>
            </a:r>
            <a:r>
              <a:rPr lang="fr-FR" sz="6000" dirty="0" smtClean="0">
                <a:latin typeface="AvenirNext LT Pro Bold" panose="020B0804020202020204" pitchFamily="34" charset="0"/>
              </a:rPr>
              <a:t>IN THE PAST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648929" y="-746778"/>
            <a:ext cx="10825315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660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SEXUAL HARASSMENT</a:t>
            </a:r>
            <a:endParaRPr lang="fr-FR" sz="66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pic>
        <p:nvPicPr>
          <p:cNvPr id="5" name="Picture 2" descr="Sexual harassment 101: what everyone needs to know | Sexual harassment |  The Guardia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452" y="1640822"/>
            <a:ext cx="2157095" cy="1507982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/>
        </p:spPr>
      </p:pic>
    </p:spTree>
    <p:extLst>
      <p:ext uri="{BB962C8B-B14F-4D97-AF65-F5344CB8AC3E}">
        <p14:creationId xmlns:p14="http://schemas.microsoft.com/office/powerpoint/2010/main" val="174887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endParaRPr lang="fr-FR" sz="8000" dirty="0"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>
                <a:latin typeface="AvenirNext LT Pro Bold" panose="020B0804020202020204" pitchFamily="34" charset="0"/>
              </a:rPr>
              <a:t>3</a:t>
            </a:r>
            <a:r>
              <a:rPr lang="fr-FR" sz="6000" dirty="0" smtClean="0">
                <a:latin typeface="AvenirNext LT Pro Bold" panose="020B0804020202020204" pitchFamily="34" charset="0"/>
              </a:rPr>
              <a:t>. </a:t>
            </a:r>
            <a:r>
              <a:rPr lang="fr-FR" sz="6000" dirty="0" smtClean="0">
                <a:latin typeface="AvenirNext LT Pro Bold" panose="020B0804020202020204" pitchFamily="34" charset="0"/>
              </a:rPr>
              <a:t>NOWADAYS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648929" y="-746778"/>
            <a:ext cx="10825315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660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SEXUAL HARASSMENT</a:t>
            </a:r>
            <a:endParaRPr lang="fr-FR" sz="66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pic>
        <p:nvPicPr>
          <p:cNvPr id="5" name="Picture 2" descr="Sexual harassment 101: what everyone needs to know | Sexual harassment |  The Guardia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452" y="1640822"/>
            <a:ext cx="2157095" cy="1507982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/>
        </p:spPr>
      </p:pic>
    </p:spTree>
    <p:extLst>
      <p:ext uri="{BB962C8B-B14F-4D97-AF65-F5344CB8AC3E}">
        <p14:creationId xmlns:p14="http://schemas.microsoft.com/office/powerpoint/2010/main" val="122244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endParaRPr lang="fr-FR" sz="8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 smtClean="0">
                <a:latin typeface="AvenirNext LT Pro Bold" panose="020B0804020202020204" pitchFamily="34" charset="0"/>
              </a:rPr>
              <a:t>4</a:t>
            </a:r>
            <a:r>
              <a:rPr lang="fr-FR" sz="6000" dirty="0" smtClean="0">
                <a:latin typeface="AvenirNext LT Pro Bold" panose="020B0804020202020204" pitchFamily="34" charset="0"/>
              </a:rPr>
              <a:t>. </a:t>
            </a:r>
            <a:r>
              <a:rPr lang="fr-FR" sz="6000" dirty="0" smtClean="0">
                <a:latin typeface="AvenirNext LT Pro Bold" panose="020B0804020202020204" pitchFamily="34" charset="0"/>
              </a:rPr>
              <a:t>SOLUTIONS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648929" y="-746778"/>
            <a:ext cx="10825315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660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SEXUAL HARASSMENT</a:t>
            </a:r>
            <a:endParaRPr lang="fr-FR" sz="66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pic>
        <p:nvPicPr>
          <p:cNvPr id="5" name="Picture 2" descr="Sexual harassment 101: what everyone needs to know | Sexual harassment |  The Guardia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452" y="1640822"/>
            <a:ext cx="2157095" cy="1507982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/>
        </p:spPr>
      </p:pic>
    </p:spTree>
    <p:extLst>
      <p:ext uri="{BB962C8B-B14F-4D97-AF65-F5344CB8AC3E}">
        <p14:creationId xmlns:p14="http://schemas.microsoft.com/office/powerpoint/2010/main" val="21816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2004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r>
              <a:rPr lang="fr-FR" sz="7200" dirty="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ACCESS TO WORK</a:t>
            </a:r>
            <a:endParaRPr lang="fr-FR" sz="72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 smtClean="0">
                <a:latin typeface="AvenirNext LT Pro Bold" panose="020B0804020202020204" pitchFamily="34" charset="0"/>
              </a:rPr>
              <a:t>1. DEFINITION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pic>
        <p:nvPicPr>
          <p:cNvPr id="4" name="Image 3" descr="The gender gap in employment: What's holding women back? - InfoStorie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449" y="1640822"/>
            <a:ext cx="2443101" cy="15499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171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endParaRPr lang="fr-FR" sz="8000" dirty="0"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 smtClean="0">
                <a:latin typeface="AvenirNext LT Pro Bold" panose="020B0804020202020204" pitchFamily="34" charset="0"/>
              </a:rPr>
              <a:t>2</a:t>
            </a:r>
            <a:r>
              <a:rPr lang="fr-FR" sz="6000" dirty="0" smtClean="0">
                <a:latin typeface="AvenirNext LT Pro Bold" panose="020B0804020202020204" pitchFamily="34" charset="0"/>
              </a:rPr>
              <a:t>. </a:t>
            </a:r>
            <a:r>
              <a:rPr lang="fr-FR" sz="6000" dirty="0" smtClean="0">
                <a:latin typeface="AvenirNext LT Pro Bold" panose="020B0804020202020204" pitchFamily="34" charset="0"/>
              </a:rPr>
              <a:t>IN THE PAST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524000" y="-746778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720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ACCESS TO WORK</a:t>
            </a:r>
            <a:endParaRPr lang="fr-FR" sz="72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pic>
        <p:nvPicPr>
          <p:cNvPr id="5" name="Image 4" descr="The gender gap in employment: What's holding women back? - InfoStorie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449" y="1640822"/>
            <a:ext cx="2443101" cy="15499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170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endParaRPr lang="fr-FR" sz="8000" dirty="0"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>
                <a:latin typeface="AvenirNext LT Pro Bold" panose="020B0804020202020204" pitchFamily="34" charset="0"/>
              </a:rPr>
              <a:t>3</a:t>
            </a:r>
            <a:r>
              <a:rPr lang="fr-FR" sz="6000" dirty="0" smtClean="0">
                <a:latin typeface="AvenirNext LT Pro Bold" panose="020B0804020202020204" pitchFamily="34" charset="0"/>
              </a:rPr>
              <a:t>. </a:t>
            </a:r>
            <a:r>
              <a:rPr lang="fr-FR" sz="6000" dirty="0" smtClean="0">
                <a:latin typeface="AvenirNext LT Pro Bold" panose="020B0804020202020204" pitchFamily="34" charset="0"/>
              </a:rPr>
              <a:t>NOWADAYS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524000" y="-746778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720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ACCESS TO WORK</a:t>
            </a:r>
            <a:endParaRPr lang="fr-FR" sz="72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pic>
        <p:nvPicPr>
          <p:cNvPr id="5" name="Image 4" descr="The gender gap in employment: What's holding women back? - InfoStorie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449" y="1640822"/>
            <a:ext cx="2443101" cy="15499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588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r>
              <a:rPr lang="fr-FR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Next LT Pro Bold" panose="020B0804020202020204" pitchFamily="34" charset="0"/>
              </a:rPr>
              <a:t>EQUAL PAY</a:t>
            </a:r>
            <a:endParaRPr lang="fr-FR" sz="8000" dirty="0"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 smtClean="0">
                <a:latin typeface="AvenirNext LT Pro Bold" panose="020B0804020202020204" pitchFamily="34" charset="0"/>
              </a:rPr>
              <a:t>2</a:t>
            </a:r>
            <a:r>
              <a:rPr lang="fr-FR" sz="6000" dirty="0" smtClean="0">
                <a:latin typeface="AvenirNext LT Pro Bold" panose="020B0804020202020204" pitchFamily="34" charset="0"/>
              </a:rPr>
              <a:t>. </a:t>
            </a:r>
            <a:r>
              <a:rPr lang="fr-FR" sz="6000" dirty="0" smtClean="0">
                <a:latin typeface="AvenirNext LT Pro Bold" panose="020B0804020202020204" pitchFamily="34" charset="0"/>
              </a:rPr>
              <a:t>IN THE PAST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pic>
        <p:nvPicPr>
          <p:cNvPr id="6" name="Picture 6" descr="448x370-equal_pay_workbook-Cropped - The Future of Customer Engagement and  Experienc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6521" y="1640822"/>
            <a:ext cx="1858957" cy="15353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390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endParaRPr lang="fr-FR" sz="8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 smtClean="0">
                <a:latin typeface="AvenirNext LT Pro Bold" panose="020B0804020202020204" pitchFamily="34" charset="0"/>
              </a:rPr>
              <a:t>4</a:t>
            </a:r>
            <a:r>
              <a:rPr lang="fr-FR" sz="6000" dirty="0" smtClean="0">
                <a:latin typeface="AvenirNext LT Pro Bold" panose="020B0804020202020204" pitchFamily="34" charset="0"/>
              </a:rPr>
              <a:t>. </a:t>
            </a:r>
            <a:r>
              <a:rPr lang="fr-FR" sz="6000" dirty="0" smtClean="0">
                <a:latin typeface="AvenirNext LT Pro Bold" panose="020B0804020202020204" pitchFamily="34" charset="0"/>
              </a:rPr>
              <a:t>SOLUTIONS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524000" y="-746778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720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ACCESS TO WORK</a:t>
            </a:r>
            <a:endParaRPr lang="fr-FR" sz="72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pic>
        <p:nvPicPr>
          <p:cNvPr id="5" name="Image 4" descr="The gender gap in employment: What's holding women back? - InfoStorie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449" y="1640822"/>
            <a:ext cx="2443101" cy="15499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261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85579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r>
              <a:rPr lang="fr-FR" sz="7200" dirty="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WOMEN’S RIGHTS</a:t>
            </a:r>
            <a:endParaRPr lang="fr-FR" sz="72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 smtClean="0">
                <a:latin typeface="AvenirNext LT Pro Bold" panose="020B0804020202020204" pitchFamily="34" charset="0"/>
              </a:rPr>
              <a:t>1. DEFINITION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pic>
        <p:nvPicPr>
          <p:cNvPr id="4" name="Image 3" descr="2020 Women's Vote Centennia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7422" y="1640822"/>
            <a:ext cx="3537155" cy="16741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567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endParaRPr lang="fr-FR" sz="8000" dirty="0"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 smtClean="0">
                <a:latin typeface="AvenirNext LT Pro Bold" panose="020B0804020202020204" pitchFamily="34" charset="0"/>
              </a:rPr>
              <a:t>2</a:t>
            </a:r>
            <a:r>
              <a:rPr lang="fr-FR" sz="6000" dirty="0" smtClean="0">
                <a:latin typeface="AvenirNext LT Pro Bold" panose="020B0804020202020204" pitchFamily="34" charset="0"/>
              </a:rPr>
              <a:t>. </a:t>
            </a:r>
            <a:r>
              <a:rPr lang="fr-FR" sz="6000" dirty="0" smtClean="0">
                <a:latin typeface="AvenirNext LT Pro Bold" panose="020B0804020202020204" pitchFamily="34" charset="0"/>
              </a:rPr>
              <a:t>IN THE PAST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524000" y="-746778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720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WOMEN’S RIGHTS</a:t>
            </a:r>
            <a:endParaRPr lang="fr-FR" sz="72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pic>
        <p:nvPicPr>
          <p:cNvPr id="5" name="Image 4" descr="2020 Women's Vote Centennia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7422" y="1640822"/>
            <a:ext cx="3537155" cy="16741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479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endParaRPr lang="fr-FR" sz="8000" dirty="0"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>
                <a:latin typeface="AvenirNext LT Pro Bold" panose="020B0804020202020204" pitchFamily="34" charset="0"/>
              </a:rPr>
              <a:t>3</a:t>
            </a:r>
            <a:r>
              <a:rPr lang="fr-FR" sz="6000" dirty="0" smtClean="0">
                <a:latin typeface="AvenirNext LT Pro Bold" panose="020B0804020202020204" pitchFamily="34" charset="0"/>
              </a:rPr>
              <a:t>. </a:t>
            </a:r>
            <a:r>
              <a:rPr lang="fr-FR" sz="6000" dirty="0" smtClean="0">
                <a:latin typeface="AvenirNext LT Pro Bold" panose="020B0804020202020204" pitchFamily="34" charset="0"/>
              </a:rPr>
              <a:t>NOWADAYS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524000" y="-746778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720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WOMEN’S RIGHTS</a:t>
            </a:r>
            <a:endParaRPr lang="fr-FR" sz="72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pic>
        <p:nvPicPr>
          <p:cNvPr id="5" name="Image 4" descr="2020 Women's Vote Centennia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7422" y="1640822"/>
            <a:ext cx="3537155" cy="16741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543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endParaRPr lang="fr-FR" sz="8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 smtClean="0">
                <a:latin typeface="AvenirNext LT Pro Bold" panose="020B0804020202020204" pitchFamily="34" charset="0"/>
              </a:rPr>
              <a:t>4</a:t>
            </a:r>
            <a:r>
              <a:rPr lang="fr-FR" sz="6000" dirty="0" smtClean="0">
                <a:latin typeface="AvenirNext LT Pro Bold" panose="020B0804020202020204" pitchFamily="34" charset="0"/>
              </a:rPr>
              <a:t>. </a:t>
            </a:r>
            <a:r>
              <a:rPr lang="fr-FR" sz="6000" dirty="0" smtClean="0">
                <a:latin typeface="AvenirNext LT Pro Bold" panose="020B0804020202020204" pitchFamily="34" charset="0"/>
              </a:rPr>
              <a:t>SOLUTIONS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524000" y="-746778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720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WOMEN’S RIGHTS</a:t>
            </a:r>
            <a:endParaRPr lang="fr-FR" sz="72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pic>
        <p:nvPicPr>
          <p:cNvPr id="5" name="Image 4" descr="2020 Women's Vote Centennia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7422" y="1640822"/>
            <a:ext cx="3537155" cy="16741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7706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r>
              <a:rPr lang="fr-FR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Next LT Pro Bold" panose="020B0804020202020204" pitchFamily="34" charset="0"/>
              </a:rPr>
              <a:t>EQUAL PAY</a:t>
            </a:r>
            <a:endParaRPr lang="fr-FR" sz="8000" dirty="0"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>
                <a:latin typeface="AvenirNext LT Pro Bold" panose="020B0804020202020204" pitchFamily="34" charset="0"/>
              </a:rPr>
              <a:t>3</a:t>
            </a:r>
            <a:r>
              <a:rPr lang="fr-FR" sz="6000" dirty="0" smtClean="0">
                <a:latin typeface="AvenirNext LT Pro Bold" panose="020B0804020202020204" pitchFamily="34" charset="0"/>
              </a:rPr>
              <a:t>. </a:t>
            </a:r>
            <a:r>
              <a:rPr lang="fr-FR" sz="6000" dirty="0" smtClean="0">
                <a:latin typeface="AvenirNext LT Pro Bold" panose="020B0804020202020204" pitchFamily="34" charset="0"/>
              </a:rPr>
              <a:t>NOWADAYS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pic>
        <p:nvPicPr>
          <p:cNvPr id="5" name="Picture 6" descr="448x370-equal_pay_workbook-Cropped - The Future of Customer Engagement and  Experienc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6521" y="1640822"/>
            <a:ext cx="1858957" cy="15353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277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r>
              <a:rPr lang="fr-FR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Next LT Pro Bold" panose="020B0804020202020204" pitchFamily="34" charset="0"/>
              </a:rPr>
              <a:t>EQUAL PAY</a:t>
            </a:r>
            <a:endParaRPr lang="fr-FR" sz="8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 smtClean="0">
                <a:latin typeface="AvenirNext LT Pro Bold" panose="020B0804020202020204" pitchFamily="34" charset="0"/>
              </a:rPr>
              <a:t>4</a:t>
            </a:r>
            <a:r>
              <a:rPr lang="fr-FR" sz="6000" dirty="0" smtClean="0">
                <a:latin typeface="AvenirNext LT Pro Bold" panose="020B0804020202020204" pitchFamily="34" charset="0"/>
              </a:rPr>
              <a:t>. </a:t>
            </a:r>
            <a:r>
              <a:rPr lang="fr-FR" sz="6000" dirty="0" smtClean="0">
                <a:latin typeface="AvenirNext LT Pro Bold" panose="020B0804020202020204" pitchFamily="34" charset="0"/>
              </a:rPr>
              <a:t>SOLUTIONS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pic>
        <p:nvPicPr>
          <p:cNvPr id="5" name="Picture 6" descr="448x370-equal_pay_workbook-Cropped - The Future of Customer Engagement and  Experienc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6521" y="1640822"/>
            <a:ext cx="1858957" cy="15353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655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526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r>
              <a:rPr lang="fr-FR" dirty="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GENDER STEREOTYPES</a:t>
            </a:r>
            <a:endParaRPr lang="fr-FR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 smtClean="0">
                <a:latin typeface="AvenirNext LT Pro Bold" panose="020B0804020202020204" pitchFamily="34" charset="0"/>
              </a:rPr>
              <a:t>1. DEFINITION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pic>
        <p:nvPicPr>
          <p:cNvPr id="4" name="Image 3" descr="Illustration Of Thinking Concept-Human Head With Male And Female.. Royalty  Free Cliparts, Vectors, And Stock Illustration. Image 23771826.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085"/>
          <a:stretch/>
        </p:blipFill>
        <p:spPr bwMode="auto">
          <a:xfrm>
            <a:off x="4955458" y="1640822"/>
            <a:ext cx="2509740" cy="163331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3378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endParaRPr lang="fr-FR" sz="8000" dirty="0"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 smtClean="0">
                <a:latin typeface="AvenirNext LT Pro Bold" panose="020B0804020202020204" pitchFamily="34" charset="0"/>
              </a:rPr>
              <a:t>2</a:t>
            </a:r>
            <a:r>
              <a:rPr lang="fr-FR" sz="6000" dirty="0" smtClean="0">
                <a:latin typeface="AvenirNext LT Pro Bold" panose="020B0804020202020204" pitchFamily="34" charset="0"/>
              </a:rPr>
              <a:t>. </a:t>
            </a:r>
            <a:r>
              <a:rPr lang="fr-FR" sz="6000" dirty="0" smtClean="0">
                <a:latin typeface="AvenirNext LT Pro Bold" panose="020B0804020202020204" pitchFamily="34" charset="0"/>
              </a:rPr>
              <a:t>IN THE PAST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1524000" y="-746778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GENDER STEREOTYPES</a:t>
            </a:r>
            <a:endParaRPr lang="fr-FR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pic>
        <p:nvPicPr>
          <p:cNvPr id="7" name="Image 6" descr="Illustration Of Thinking Concept-Human Head With Male And Female.. Royalty  Free Cliparts, Vectors, And Stock Illustration. Image 23771826.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085"/>
          <a:stretch/>
        </p:blipFill>
        <p:spPr bwMode="auto">
          <a:xfrm>
            <a:off x="4955458" y="1640822"/>
            <a:ext cx="2509740" cy="163331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95382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-746778"/>
            <a:ext cx="9144000" cy="2387600"/>
          </a:xfrm>
        </p:spPr>
        <p:txBody>
          <a:bodyPr>
            <a:normAutofit/>
          </a:bodyPr>
          <a:lstStyle/>
          <a:p>
            <a:endParaRPr lang="fr-FR" sz="8000" dirty="0">
              <a:latin typeface="AvenirNext LT Pro Bold" panose="020B08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6000" dirty="0">
                <a:latin typeface="AvenirNext LT Pro Bold" panose="020B0804020202020204" pitchFamily="34" charset="0"/>
              </a:rPr>
              <a:t>3</a:t>
            </a:r>
            <a:r>
              <a:rPr lang="fr-FR" sz="6000" dirty="0" smtClean="0">
                <a:latin typeface="AvenirNext LT Pro Bold" panose="020B0804020202020204" pitchFamily="34" charset="0"/>
              </a:rPr>
              <a:t>. </a:t>
            </a:r>
            <a:r>
              <a:rPr lang="fr-FR" sz="6000" dirty="0" smtClean="0">
                <a:latin typeface="AvenirNext LT Pro Bold" panose="020B0804020202020204" pitchFamily="34" charset="0"/>
              </a:rPr>
              <a:t>NOWADAYS</a:t>
            </a:r>
            <a:endParaRPr lang="fr-FR" sz="6000" dirty="0">
              <a:latin typeface="AvenirNext LT Pro Bold" panose="020B0804020202020204" pitchFamily="34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524000" y="-746778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GENDER STEREOTYPES</a:t>
            </a:r>
            <a:endParaRPr lang="fr-FR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pic>
        <p:nvPicPr>
          <p:cNvPr id="5" name="Image 4" descr="Illustration Of Thinking Concept-Human Head With Male And Female.. Royalty  Free Cliparts, Vectors, And Stock Illustration. Image 23771826.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085"/>
          <a:stretch/>
        </p:blipFill>
        <p:spPr bwMode="auto">
          <a:xfrm>
            <a:off x="4955458" y="1640822"/>
            <a:ext cx="2509740" cy="163331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42240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166</Words>
  <Application>Microsoft Office PowerPoint</Application>
  <PresentationFormat>Grand écran</PresentationFormat>
  <Paragraphs>56</Paragraphs>
  <Slides>35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35</vt:i4>
      </vt:variant>
    </vt:vector>
  </HeadingPairs>
  <TitlesOfParts>
    <vt:vector size="40" baseType="lpstr">
      <vt:lpstr>Arial</vt:lpstr>
      <vt:lpstr>AvenirNext LT Pro Bold</vt:lpstr>
      <vt:lpstr>Calibri</vt:lpstr>
      <vt:lpstr>Calibri Light</vt:lpstr>
      <vt:lpstr>Thème Office</vt:lpstr>
      <vt:lpstr>Présentation PowerPoint</vt:lpstr>
      <vt:lpstr>EQUAL PAY</vt:lpstr>
      <vt:lpstr>EQUAL PAY</vt:lpstr>
      <vt:lpstr>EQUAL PAY</vt:lpstr>
      <vt:lpstr>EQUAL PAY</vt:lpstr>
      <vt:lpstr>Présentation PowerPoint</vt:lpstr>
      <vt:lpstr>GENDER STEREOTYPES</vt:lpstr>
      <vt:lpstr>Présentation PowerPoint</vt:lpstr>
      <vt:lpstr>Présentation PowerPoint</vt:lpstr>
      <vt:lpstr>Présentation PowerPoint</vt:lpstr>
      <vt:lpstr>Présentation PowerPoint</vt:lpstr>
      <vt:lpstr>BODY IMAGE AND APPEARANCE</vt:lpstr>
      <vt:lpstr>Présentation PowerPoint</vt:lpstr>
      <vt:lpstr>Présentation PowerPoint</vt:lpstr>
      <vt:lpstr>Présentation PowerPoint</vt:lpstr>
      <vt:lpstr>Présentation PowerPoint</vt:lpstr>
      <vt:lpstr>DOMESTIC VIOLENCE</vt:lpstr>
      <vt:lpstr>Présentation PowerPoint</vt:lpstr>
      <vt:lpstr>Présentation PowerPoint</vt:lpstr>
      <vt:lpstr>Présentation PowerPoint</vt:lpstr>
      <vt:lpstr>Présentation PowerPoint</vt:lpstr>
      <vt:lpstr>SEXUAL HARASSMENT</vt:lpstr>
      <vt:lpstr>Présentation PowerPoint</vt:lpstr>
      <vt:lpstr>Présentation PowerPoint</vt:lpstr>
      <vt:lpstr>Présentation PowerPoint</vt:lpstr>
      <vt:lpstr>Présentation PowerPoint</vt:lpstr>
      <vt:lpstr>ACCESS TO WORK</vt:lpstr>
      <vt:lpstr>Présentation PowerPoint</vt:lpstr>
      <vt:lpstr>Présentation PowerPoint</vt:lpstr>
      <vt:lpstr>Présentation PowerPoint</vt:lpstr>
      <vt:lpstr>Présentation PowerPoint</vt:lpstr>
      <vt:lpstr>WOMEN’S RIGHTS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EQUAL PAY</dc:title>
  <dc:creator>Lucie Le Bescont</dc:creator>
  <cp:lastModifiedBy>Lucie Le Bescont</cp:lastModifiedBy>
  <cp:revision>8</cp:revision>
  <dcterms:created xsi:type="dcterms:W3CDTF">2021-03-10T14:10:32Z</dcterms:created>
  <dcterms:modified xsi:type="dcterms:W3CDTF">2021-03-10T17:21:34Z</dcterms:modified>
</cp:coreProperties>
</file>