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31" r:id="rId2"/>
    <p:sldId id="257" r:id="rId3"/>
    <p:sldId id="256" r:id="rId4"/>
    <p:sldId id="258" r:id="rId5"/>
    <p:sldId id="261" r:id="rId6"/>
    <p:sldId id="259" r:id="rId7"/>
    <p:sldId id="260" r:id="rId8"/>
    <p:sldId id="266" r:id="rId9"/>
    <p:sldId id="267" r:id="rId10"/>
    <p:sldId id="268" r:id="rId11"/>
    <p:sldId id="295" r:id="rId12"/>
    <p:sldId id="262" r:id="rId13"/>
    <p:sldId id="269" r:id="rId14"/>
    <p:sldId id="288" r:id="rId15"/>
    <p:sldId id="309" r:id="rId16"/>
    <p:sldId id="290" r:id="rId17"/>
    <p:sldId id="291" r:id="rId18"/>
    <p:sldId id="296" r:id="rId19"/>
    <p:sldId id="297" r:id="rId20"/>
    <p:sldId id="298" r:id="rId21"/>
    <p:sldId id="299" r:id="rId22"/>
    <p:sldId id="300" r:id="rId23"/>
    <p:sldId id="315" r:id="rId24"/>
    <p:sldId id="301" r:id="rId25"/>
    <p:sldId id="292" r:id="rId26"/>
    <p:sldId id="308" r:id="rId27"/>
    <p:sldId id="316" r:id="rId28"/>
    <p:sldId id="330" r:id="rId29"/>
    <p:sldId id="328" r:id="rId30"/>
    <p:sldId id="280" r:id="rId31"/>
    <p:sldId id="281" r:id="rId32"/>
    <p:sldId id="282" r:id="rId33"/>
    <p:sldId id="283" r:id="rId34"/>
    <p:sldId id="284" r:id="rId35"/>
    <p:sldId id="317" r:id="rId36"/>
    <p:sldId id="329" r:id="rId37"/>
    <p:sldId id="319" r:id="rId38"/>
    <p:sldId id="320" r:id="rId39"/>
    <p:sldId id="321" r:id="rId40"/>
    <p:sldId id="322" r:id="rId41"/>
    <p:sldId id="318" r:id="rId42"/>
    <p:sldId id="323" r:id="rId43"/>
    <p:sldId id="324" r:id="rId44"/>
    <p:sldId id="325" r:id="rId45"/>
    <p:sldId id="326" r:id="rId46"/>
    <p:sldId id="263" r:id="rId47"/>
    <p:sldId id="264" r:id="rId48"/>
    <p:sldId id="305" r:id="rId49"/>
    <p:sldId id="270" r:id="rId50"/>
    <p:sldId id="306" r:id="rId51"/>
    <p:sldId id="271" r:id="rId52"/>
    <p:sldId id="307" r:id="rId53"/>
    <p:sldId id="272" r:id="rId54"/>
    <p:sldId id="273" r:id="rId55"/>
    <p:sldId id="286" r:id="rId56"/>
    <p:sldId id="287" r:id="rId5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0196" autoAdjust="0"/>
  </p:normalViewPr>
  <p:slideViewPr>
    <p:cSldViewPr snapToGrid="0">
      <p:cViewPr varScale="1">
        <p:scale>
          <a:sx n="80" d="100"/>
          <a:sy n="80" d="100"/>
        </p:scale>
        <p:origin x="642" y="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34FA5-DAA0-4547-883B-3C2761DF133B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43688-E40A-482C-919F-81E4F799E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2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3688-E40A-482C-919F-81E4F799EC2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36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3688-E40A-482C-919F-81E4F799EC2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51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3688-E40A-482C-919F-81E4F799EC2E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2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12EC1-E0A1-1D63-E4F2-821064239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229CD0-37B2-B5FA-0F67-C421A033F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9015CB-75D7-43DC-76E0-49790A08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C014D-619F-6DE5-2CD6-033472DC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4189C5-51ED-3197-7205-ECB7E85E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4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D30D5-F7AA-32ED-601B-E85C207E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1907B0-F45A-D63F-B801-5B3FE0101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079BCD-301A-AB51-CD13-C2BA2CC2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7FDBB-522B-6031-44A1-F145B99A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ABD5B-0DBD-03B8-39A4-DCD15454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3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156B65-A741-899A-7008-E7A815B31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69D55C-92F4-AAE9-AAF3-67AF9FA19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0AEE82-4E0E-D7D9-4E89-AEDE9303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2C0275-C242-5F56-BB65-E5D2ECBE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ABF9D7-C81F-03A8-9F48-8B741AE9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7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2BC56-B018-8D7D-5B35-E94A0E2B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2A6CE-2DF8-8095-3729-C3284411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25B4D3-C45C-1BBB-F1AB-34C85DEA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8AD89A-4917-C24A-08ED-7171307A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A8079-4E3A-DB3E-F61C-1EA417D6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51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F32D8-BD50-C6BB-8B55-03391B28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D847FD-87A4-A316-E4AD-CF6A85212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BFF53B-AAA6-D969-4507-5FEB9CC0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6CFA50-8814-DB64-EE3E-F2B02B43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FDA78D-ED80-6EB9-BB3F-A6C3D156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84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67678-0645-255E-FEE4-0D975548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D86385-6E82-802B-1341-DD6BC18CF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5F3C68-35C6-F52E-D0C9-1C7DD9DB7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754F1A-8940-AD06-55BA-E9F1C6DA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D8C33C-80B8-DF8C-2219-73495A39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7AAF2B-18F0-2495-DA10-80FD0FD0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26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DF7C0-0A5F-ABC4-D3BC-B128609F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BCE2E7-2F10-9807-52CC-F8E31F21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253273-61A9-E067-2D82-13E42DD4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E224-B941-DA54-6B29-2EFCE7FA0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854578-9D91-C3B0-E9D5-5AD5FE4A2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4E4086-F120-F92C-D1A4-5CC7C2BE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530939-2CCD-41E8-2C5D-0D3939DA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6D94C4-A8DC-AA88-9707-40196AAC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37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55958-B429-CCCA-186B-566C2397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A58282-D850-ABA8-26D3-B3870AEB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ABF47A-6DDF-4594-07DB-A82A67FA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F5399E-D115-F24D-7616-C7374579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4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DFCA46-93EF-CB79-843B-9F4EF63D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6F2DA2-5C13-3389-AF39-E66151F4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074FDF-15D0-E279-BD40-8C1E9D7C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89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3D793-4819-2631-120A-FFDEFE01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CB0787-2A80-2662-DEDB-4C774B80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322354-162B-4EC0-373C-E6BEBDA9F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882AC4-4CFC-315F-71F9-ABC00E56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E17E66-B1FF-73DA-B39D-0E1D4009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EBB6F8-A005-FB19-F1D4-0EB7D9CE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72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F3695-03DC-AABD-183E-E1599F14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37F175-8D0A-3A23-47A2-242A8CF4E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4448AC-24ED-D22B-1036-EF7762338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601ACD-A125-E0DF-501F-D34C24B2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D2E501-0B85-1396-DFEB-F205B4C2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20C606-90BA-F29D-07FF-60D73A85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22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0320CC-D924-952B-2C9F-B4E3FD0B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D799CC-2C89-2CF5-C332-F0AFEF87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F31399-C18B-A676-2812-FD642D1D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D65B-7DC3-40A6-A1AB-B1DEE6E60E65}" type="datetimeFigureOut">
              <a:rPr lang="fr-FR" smtClean="0"/>
              <a:t>27/02/2026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83D33C-6A0B-0966-AF91-033DBA140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858136-808D-1A21-8D05-0A3F0F41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3EBDAF49-E907-5D26-8799-5AA88C75F18C}"/>
              </a:ext>
            </a:extLst>
          </p:cNvPr>
          <p:cNvSpPr/>
          <p:nvPr/>
        </p:nvSpPr>
        <p:spPr>
          <a:xfrm>
            <a:off x="-71335" y="833120"/>
            <a:ext cx="11938215" cy="6024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kumimoji="0" lang="fr-FR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job?</a:t>
            </a:r>
            <a:endParaRPr lang="fr-FR" sz="4000" dirty="0">
              <a:solidFill>
                <a:prstClr val="black"/>
              </a:solidFill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prstClr val="black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kumimoji="0" lang="fr-FR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</a:t>
            </a:r>
            <a:endParaRPr kumimoji="0" lang="fr-FR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prstClr val="black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Padma?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prstClr val="black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 </a:t>
            </a:r>
            <a:r>
              <a:rPr lang="fr-FR" sz="3600">
                <a:solidFill>
                  <a:prstClr val="black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Recht’s </a:t>
            </a:r>
            <a:r>
              <a:rPr lang="fr-FR" sz="3600" dirty="0" err="1">
                <a:solidFill>
                  <a:prstClr val="black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endParaRPr lang="fr-FR" sz="3600" dirty="0">
              <a:solidFill>
                <a:prstClr val="black"/>
              </a:solidFill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3600" b="0" i="0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kumimoji="0" lang="fr-FR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conditional</a:t>
            </a:r>
            <a:endParaRPr kumimoji="0" lang="fr-FR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9FCDBFA6-EB14-2B63-F218-4D0B23B902B6}"/>
              </a:ext>
            </a:extLst>
          </p:cNvPr>
          <p:cNvSpPr/>
          <p:nvPr/>
        </p:nvSpPr>
        <p:spPr>
          <a:xfrm>
            <a:off x="0" y="167640"/>
            <a:ext cx="6695440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Write in </a:t>
            </a:r>
            <a:r>
              <a:rPr lang="fr-FR" sz="4400" b="1" i="0" u="none" strike="noStrike" kern="1200" cap="none" spc="0" baseline="0" dirty="0" err="1">
                <a:uFillTx/>
                <a:latin typeface="Berlin Sans FB Demi" panose="020E0802020502020306" pitchFamily="34" charset="0"/>
              </a:rPr>
              <a:t>your</a:t>
            </a: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 </a:t>
            </a:r>
            <a:r>
              <a:rPr lang="fr-FR" sz="4400" b="1" i="0" u="none" strike="noStrike" kern="1200" cap="none" spc="0" baseline="0" dirty="0" err="1">
                <a:uFillTx/>
                <a:latin typeface="Berlin Sans FB Demi" panose="020E0802020502020306" pitchFamily="34" charset="0"/>
              </a:rPr>
              <a:t>copybook</a:t>
            </a: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: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2B56EC8-FD31-9240-AE60-4A1267315F62}"/>
              </a:ext>
            </a:extLst>
          </p:cNvPr>
          <p:cNvCxnSpPr/>
          <p:nvPr/>
        </p:nvCxnSpPr>
        <p:spPr>
          <a:xfrm>
            <a:off x="325120" y="1676400"/>
            <a:ext cx="3789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50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4CF065-8FEA-7EE1-1578-CB4A7CBC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b="22023"/>
          <a:stretch/>
        </p:blipFill>
        <p:spPr bwMode="auto">
          <a:xfrm>
            <a:off x="3037840" y="43302"/>
            <a:ext cx="6736397" cy="6814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EA7B4C36-0745-AA0A-155C-5DD13634DE20}"/>
              </a:ext>
            </a:extLst>
          </p:cNvPr>
          <p:cNvSpPr/>
          <p:nvPr/>
        </p:nvSpPr>
        <p:spPr>
          <a:xfrm>
            <a:off x="111967" y="1311182"/>
            <a:ext cx="6610657" cy="29048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Discuss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qualities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or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skills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that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</a:p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are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required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to do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these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jobs!</a:t>
            </a:r>
          </a:p>
        </p:txBody>
      </p:sp>
    </p:spTree>
    <p:extLst>
      <p:ext uri="{BB962C8B-B14F-4D97-AF65-F5344CB8AC3E}">
        <p14:creationId xmlns:p14="http://schemas.microsoft.com/office/powerpoint/2010/main" val="301552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25B3260-7CD2-19B4-3CA9-2C61607B45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8604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DC1720-0F8D-67AF-F7CA-C253B1F85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979"/>
            <a:ext cx="12192000" cy="2010760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A36D68CD-0599-C467-6DBF-71A24F3AEDE9}"/>
              </a:ext>
            </a:extLst>
          </p:cNvPr>
          <p:cNvSpPr/>
          <p:nvPr/>
        </p:nvSpPr>
        <p:spPr>
          <a:xfrm>
            <a:off x="0" y="-1"/>
            <a:ext cx="7819054" cy="10916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Speaking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activity</a:t>
            </a:r>
            <a:endParaRPr lang="fr-FR" sz="4400" b="1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C754510-BED1-2DD0-245E-B495C8C3150C}"/>
              </a:ext>
            </a:extLst>
          </p:cNvPr>
          <p:cNvSpPr/>
          <p:nvPr/>
        </p:nvSpPr>
        <p:spPr>
          <a:xfrm>
            <a:off x="1086788" y="2186853"/>
            <a:ext cx="9764714" cy="39722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- What are your qualities?</a:t>
            </a:r>
          </a:p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- My qualities are… </a:t>
            </a:r>
          </a:p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-Since you’re very …, … and … / </a:t>
            </a:r>
          </a:p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When you are an adult, maybe you will be a …”</a:t>
            </a:r>
          </a:p>
        </p:txBody>
      </p:sp>
    </p:spTree>
    <p:extLst>
      <p:ext uri="{BB962C8B-B14F-4D97-AF65-F5344CB8AC3E}">
        <p14:creationId xmlns:p14="http://schemas.microsoft.com/office/powerpoint/2010/main" val="31525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DC1720-0F8D-67AF-F7CA-C253B1F85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4134"/>
            <a:ext cx="12192000" cy="2010760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A36D68CD-0599-C467-6DBF-71A24F3AEDE9}"/>
              </a:ext>
            </a:extLst>
          </p:cNvPr>
          <p:cNvSpPr/>
          <p:nvPr/>
        </p:nvSpPr>
        <p:spPr>
          <a:xfrm>
            <a:off x="0" y="-1"/>
            <a:ext cx="7819054" cy="10916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Write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it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down!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C754510-BED1-2DD0-245E-B495C8C3150C}"/>
              </a:ext>
            </a:extLst>
          </p:cNvPr>
          <p:cNvSpPr/>
          <p:nvPr/>
        </p:nvSpPr>
        <p:spPr>
          <a:xfrm>
            <a:off x="1385367" y="2829514"/>
            <a:ext cx="9764714" cy="23731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-Since you’re very …, … and … / </a:t>
            </a:r>
          </a:p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When you are an adult, maybe you will be a …”</a:t>
            </a:r>
          </a:p>
        </p:txBody>
      </p:sp>
    </p:spTree>
    <p:extLst>
      <p:ext uri="{BB962C8B-B14F-4D97-AF65-F5344CB8AC3E}">
        <p14:creationId xmlns:p14="http://schemas.microsoft.com/office/powerpoint/2010/main" val="25507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C40894-E065-C34B-BDC7-30C27B407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r="1131" b="38236"/>
          <a:stretch/>
        </p:blipFill>
        <p:spPr>
          <a:xfrm>
            <a:off x="0" y="568558"/>
            <a:ext cx="12192001" cy="6218322"/>
          </a:xfrm>
          <a:prstGeom prst="rect">
            <a:avLst/>
          </a:prstGeom>
        </p:spPr>
      </p:pic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388205F8-4636-0580-F156-D6F937F6120A}"/>
              </a:ext>
            </a:extLst>
          </p:cNvPr>
          <p:cNvSpPr/>
          <p:nvPr/>
        </p:nvSpPr>
        <p:spPr>
          <a:xfrm>
            <a:off x="0" y="0"/>
            <a:ext cx="7670800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WB p.53 or glue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paper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17BA65-E203-3408-CCDF-89409BE00236}"/>
              </a:ext>
            </a:extLst>
          </p:cNvPr>
          <p:cNvSpPr txBox="1"/>
          <p:nvPr/>
        </p:nvSpPr>
        <p:spPr>
          <a:xfrm>
            <a:off x="10109200" y="457961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4D0548-5262-85D0-3539-826E1AFEFF9D}"/>
              </a:ext>
            </a:extLst>
          </p:cNvPr>
          <p:cNvSpPr txBox="1"/>
          <p:nvPr/>
        </p:nvSpPr>
        <p:spPr>
          <a:xfrm>
            <a:off x="2911749" y="4975858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participe passé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DADD83-C237-8224-F93B-04DDBD5557D8}"/>
              </a:ext>
            </a:extLst>
          </p:cNvPr>
          <p:cNvSpPr txBox="1"/>
          <p:nvPr/>
        </p:nvSpPr>
        <p:spPr>
          <a:xfrm>
            <a:off x="1550309" y="5452912"/>
            <a:ext cx="3306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lien /bilan des expériences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18564-C6EB-883B-4656-7D5583DAB21E}"/>
              </a:ext>
            </a:extLst>
          </p:cNvPr>
          <p:cNvSpPr/>
          <p:nvPr/>
        </p:nvSpPr>
        <p:spPr>
          <a:xfrm>
            <a:off x="10215159" y="4597280"/>
            <a:ext cx="1635384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55925B-ADC4-D3A5-60BD-F0609B17BC06}"/>
              </a:ext>
            </a:extLst>
          </p:cNvPr>
          <p:cNvSpPr/>
          <p:nvPr/>
        </p:nvSpPr>
        <p:spPr>
          <a:xfrm>
            <a:off x="2981959" y="5073051"/>
            <a:ext cx="2383985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2DB07-EACB-3018-E3EA-8AB9EF4F0DF2}"/>
              </a:ext>
            </a:extLst>
          </p:cNvPr>
          <p:cNvSpPr/>
          <p:nvPr/>
        </p:nvSpPr>
        <p:spPr>
          <a:xfrm>
            <a:off x="1480100" y="5452912"/>
            <a:ext cx="2383985" cy="8365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C0CFB64-CE9E-EBEA-D5DC-08D5582EF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9" r="1526"/>
          <a:stretch/>
        </p:blipFill>
        <p:spPr>
          <a:xfrm>
            <a:off x="0" y="1310640"/>
            <a:ext cx="12178170" cy="39827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274E23A-1ACD-79F2-C5A9-227987DE282E}"/>
              </a:ext>
            </a:extLst>
          </p:cNvPr>
          <p:cNvSpPr txBox="1"/>
          <p:nvPr/>
        </p:nvSpPr>
        <p:spPr>
          <a:xfrm>
            <a:off x="6089085" y="1749867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E7DB1-8C6F-1010-D4CB-F0425A60A4E7}"/>
              </a:ext>
            </a:extLst>
          </p:cNvPr>
          <p:cNvSpPr/>
          <p:nvPr/>
        </p:nvSpPr>
        <p:spPr>
          <a:xfrm>
            <a:off x="6057940" y="1749867"/>
            <a:ext cx="370614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C70076-C861-DDBE-154A-353E46D8121F}"/>
              </a:ext>
            </a:extLst>
          </p:cNvPr>
          <p:cNvSpPr txBox="1"/>
          <p:nvPr/>
        </p:nvSpPr>
        <p:spPr>
          <a:xfrm>
            <a:off x="6096000" y="215137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1CBEF7-4064-2AA1-B4D1-5657A6E15FB0}"/>
              </a:ext>
            </a:extLst>
          </p:cNvPr>
          <p:cNvSpPr txBox="1"/>
          <p:nvPr/>
        </p:nvSpPr>
        <p:spPr>
          <a:xfrm>
            <a:off x="6096000" y="267459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6F6EAE-7947-B1B8-0812-7CBE68D8F371}"/>
              </a:ext>
            </a:extLst>
          </p:cNvPr>
          <p:cNvSpPr txBox="1"/>
          <p:nvPr/>
        </p:nvSpPr>
        <p:spPr>
          <a:xfrm>
            <a:off x="6096000" y="3136963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DEE972-079C-4D33-D2DA-1ECEF10D140D}"/>
              </a:ext>
            </a:extLst>
          </p:cNvPr>
          <p:cNvSpPr txBox="1"/>
          <p:nvPr/>
        </p:nvSpPr>
        <p:spPr>
          <a:xfrm>
            <a:off x="9479280" y="36601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E614C9-0AA5-7665-F0BD-C67082C8E636}"/>
              </a:ext>
            </a:extLst>
          </p:cNvPr>
          <p:cNvSpPr txBox="1"/>
          <p:nvPr/>
        </p:nvSpPr>
        <p:spPr>
          <a:xfrm>
            <a:off x="6096000" y="4122548"/>
            <a:ext cx="290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49FB40-0E63-D0DB-A294-7CD8358A75EF}"/>
              </a:ext>
            </a:extLst>
          </p:cNvPr>
          <p:cNvSpPr txBox="1"/>
          <p:nvPr/>
        </p:nvSpPr>
        <p:spPr>
          <a:xfrm>
            <a:off x="6096000" y="4584913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8EB0F-9CD1-E367-F016-4CCC5F4BE95E}"/>
              </a:ext>
            </a:extLst>
          </p:cNvPr>
          <p:cNvSpPr/>
          <p:nvPr/>
        </p:nvSpPr>
        <p:spPr>
          <a:xfrm>
            <a:off x="6099427" y="2227323"/>
            <a:ext cx="370614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841CD9-8ABB-4C14-5510-965D03F3350A}"/>
              </a:ext>
            </a:extLst>
          </p:cNvPr>
          <p:cNvSpPr/>
          <p:nvPr/>
        </p:nvSpPr>
        <p:spPr>
          <a:xfrm>
            <a:off x="6092089" y="2696195"/>
            <a:ext cx="370614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544BE8-F6E9-810E-4924-28E693E4845F}"/>
              </a:ext>
            </a:extLst>
          </p:cNvPr>
          <p:cNvSpPr/>
          <p:nvPr/>
        </p:nvSpPr>
        <p:spPr>
          <a:xfrm>
            <a:off x="6084751" y="3180156"/>
            <a:ext cx="377528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82FAF-0E4D-4B58-EE07-3B72AF06B195}"/>
              </a:ext>
            </a:extLst>
          </p:cNvPr>
          <p:cNvSpPr/>
          <p:nvPr/>
        </p:nvSpPr>
        <p:spPr>
          <a:xfrm>
            <a:off x="9479280" y="3768277"/>
            <a:ext cx="377528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53A68C-E1A4-8784-51F5-8C046D4C8278}"/>
              </a:ext>
            </a:extLst>
          </p:cNvPr>
          <p:cNvSpPr/>
          <p:nvPr/>
        </p:nvSpPr>
        <p:spPr>
          <a:xfrm>
            <a:off x="6062793" y="4201697"/>
            <a:ext cx="377528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915F6-3988-5ABE-69FC-E521F25E6BDE}"/>
              </a:ext>
            </a:extLst>
          </p:cNvPr>
          <p:cNvSpPr/>
          <p:nvPr/>
        </p:nvSpPr>
        <p:spPr>
          <a:xfrm>
            <a:off x="6040412" y="4647352"/>
            <a:ext cx="377528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6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0AD3317-BFC9-2F57-18C0-3FCA547D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5" y="313191"/>
            <a:ext cx="10256565" cy="595753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CAA20B8-5BC4-36D7-8FD6-2F302235C18D}"/>
              </a:ext>
            </a:extLst>
          </p:cNvPr>
          <p:cNvSpPr txBox="1"/>
          <p:nvPr/>
        </p:nvSpPr>
        <p:spPr>
          <a:xfrm>
            <a:off x="4704080" y="830578"/>
            <a:ext cx="63786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worked</a:t>
            </a:r>
            <a:r>
              <a:rPr lang="fr-FR" sz="2800" dirty="0">
                <a:latin typeface="Berlin Sans FB" panose="020E0602020502020306" pitchFamily="34" charset="0"/>
              </a:rPr>
              <a:t> as a pet </a:t>
            </a:r>
            <a:r>
              <a:rPr lang="fr-FR" sz="2800" dirty="0" err="1">
                <a:latin typeface="Berlin Sans FB" panose="020E0602020502020306" pitchFamily="34" charset="0"/>
              </a:rPr>
              <a:t>sitter</a:t>
            </a:r>
            <a:r>
              <a:rPr lang="fr-FR" sz="2800" dirty="0">
                <a:latin typeface="Berlin Sans FB" panose="020E0602020502020306" pitchFamily="34" charset="0"/>
              </a:rPr>
              <a:t>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Yes, I have </a:t>
            </a:r>
            <a:r>
              <a:rPr lang="fr-FR" sz="2800" dirty="0" err="1">
                <a:latin typeface="Berlin Sans FB" panose="020E0602020502020306" pitchFamily="34" charset="0"/>
              </a:rPr>
              <a:t>already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worked</a:t>
            </a:r>
            <a:r>
              <a:rPr lang="fr-FR" sz="2800" dirty="0">
                <a:latin typeface="Berlin Sans FB" panose="020E0602020502020306" pitchFamily="34" charset="0"/>
              </a:rPr>
              <a:t> as a pet </a:t>
            </a:r>
            <a:r>
              <a:rPr lang="fr-FR" sz="2800" dirty="0" err="1">
                <a:latin typeface="Berlin Sans FB" panose="020E0602020502020306" pitchFamily="34" charset="0"/>
              </a:rPr>
              <a:t>sitter</a:t>
            </a:r>
            <a:r>
              <a:rPr lang="fr-FR" sz="28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D3F6B5-373D-31B6-2C56-F1F99600365A}"/>
              </a:ext>
            </a:extLst>
          </p:cNvPr>
          <p:cNvSpPr/>
          <p:nvPr/>
        </p:nvSpPr>
        <p:spPr>
          <a:xfrm>
            <a:off x="4714239" y="860546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CE8AE2-2C9B-727B-41C8-53484D62F856}"/>
              </a:ext>
            </a:extLst>
          </p:cNvPr>
          <p:cNvSpPr txBox="1"/>
          <p:nvPr/>
        </p:nvSpPr>
        <p:spPr>
          <a:xfrm>
            <a:off x="4592320" y="1633218"/>
            <a:ext cx="5450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seen</a:t>
            </a:r>
            <a:r>
              <a:rPr lang="fr-FR" sz="2800" dirty="0">
                <a:latin typeface="Berlin Sans FB" panose="020E0602020502020306" pitchFamily="34" charset="0"/>
              </a:rPr>
              <a:t> a live concert?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Yes, </a:t>
            </a:r>
            <a:r>
              <a:rPr lang="fr-FR" sz="2800" dirty="0" err="1">
                <a:latin typeface="Berlin Sans FB" panose="020E0602020502020306" pitchFamily="34" charset="0"/>
              </a:rPr>
              <a:t>I’ve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already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seen</a:t>
            </a:r>
            <a:r>
              <a:rPr lang="fr-FR" sz="2800" dirty="0">
                <a:latin typeface="Berlin Sans FB" panose="020E0602020502020306" pitchFamily="34" charset="0"/>
              </a:rPr>
              <a:t> a live concert.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6EAFD3-6801-070A-F511-4974E27A2F58}"/>
              </a:ext>
            </a:extLst>
          </p:cNvPr>
          <p:cNvSpPr txBox="1"/>
          <p:nvPr/>
        </p:nvSpPr>
        <p:spPr>
          <a:xfrm>
            <a:off x="4714240" y="2435858"/>
            <a:ext cx="6029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already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traveled</a:t>
            </a:r>
            <a:r>
              <a:rPr lang="fr-FR" sz="2800" dirty="0">
                <a:latin typeface="Berlin Sans FB" panose="020E0602020502020306" pitchFamily="34" charset="0"/>
              </a:rPr>
              <a:t> to Chicago?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No, </a:t>
            </a:r>
            <a:r>
              <a:rPr lang="fr-FR" sz="2800" dirty="0" err="1">
                <a:latin typeface="Berlin Sans FB" panose="020E0602020502020306" pitchFamily="34" charset="0"/>
              </a:rPr>
              <a:t>I’ve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never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traveled</a:t>
            </a:r>
            <a:r>
              <a:rPr lang="fr-FR" sz="2800" dirty="0">
                <a:latin typeface="Berlin Sans FB" panose="020E0602020502020306" pitchFamily="34" charset="0"/>
              </a:rPr>
              <a:t> to Chicago.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F82F9C-2D0A-D64B-53BA-BE68681476B0}"/>
              </a:ext>
            </a:extLst>
          </p:cNvPr>
          <p:cNvSpPr txBox="1"/>
          <p:nvPr/>
        </p:nvSpPr>
        <p:spPr>
          <a:xfrm>
            <a:off x="4714239" y="3238498"/>
            <a:ext cx="5557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cheated</a:t>
            </a:r>
            <a:r>
              <a:rPr lang="fr-FR" sz="2800" dirty="0">
                <a:latin typeface="Berlin Sans FB" panose="020E0602020502020306" pitchFamily="34" charset="0"/>
              </a:rPr>
              <a:t> in an exam?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No, </a:t>
            </a:r>
            <a:r>
              <a:rPr lang="fr-FR" sz="2800" dirty="0" err="1">
                <a:latin typeface="Berlin Sans FB" panose="020E0602020502020306" pitchFamily="34" charset="0"/>
              </a:rPr>
              <a:t>I’ve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never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cheated</a:t>
            </a:r>
            <a:r>
              <a:rPr lang="fr-FR" sz="2800" dirty="0">
                <a:latin typeface="Berlin Sans FB" panose="020E0602020502020306" pitchFamily="34" charset="0"/>
              </a:rPr>
              <a:t> in an exam.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5C6EE4-BD0C-5B34-B327-289B300CE886}"/>
              </a:ext>
            </a:extLst>
          </p:cNvPr>
          <p:cNvSpPr txBox="1"/>
          <p:nvPr/>
        </p:nvSpPr>
        <p:spPr>
          <a:xfrm>
            <a:off x="4714239" y="4045949"/>
            <a:ext cx="582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worked</a:t>
            </a:r>
            <a:r>
              <a:rPr lang="fr-FR" sz="2800" dirty="0">
                <a:latin typeface="Berlin Sans FB" panose="020E0602020502020306" pitchFamily="34" charset="0"/>
              </a:rPr>
              <a:t> as a </a:t>
            </a:r>
            <a:r>
              <a:rPr lang="fr-FR" sz="2800" dirty="0" err="1">
                <a:latin typeface="Berlin Sans FB" panose="020E0602020502020306" pitchFamily="34" charset="0"/>
              </a:rPr>
              <a:t>teacher</a:t>
            </a:r>
            <a:r>
              <a:rPr lang="fr-FR" sz="2800" dirty="0">
                <a:latin typeface="Berlin Sans FB" panose="020E0602020502020306" pitchFamily="34" charset="0"/>
              </a:rPr>
              <a:t>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No, I have </a:t>
            </a:r>
            <a:r>
              <a:rPr lang="fr-FR" sz="2800" dirty="0" err="1">
                <a:latin typeface="Berlin Sans FB" panose="020E0602020502020306" pitchFamily="34" charset="0"/>
              </a:rPr>
              <a:t>never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worked</a:t>
            </a:r>
            <a:r>
              <a:rPr lang="fr-FR" sz="2800" dirty="0">
                <a:latin typeface="Berlin Sans FB" panose="020E0602020502020306" pitchFamily="34" charset="0"/>
              </a:rPr>
              <a:t> as a </a:t>
            </a:r>
            <a:r>
              <a:rPr lang="fr-FR" sz="2800" dirty="0" err="1">
                <a:latin typeface="Berlin Sans FB" panose="020E0602020502020306" pitchFamily="34" charset="0"/>
              </a:rPr>
              <a:t>teacher</a:t>
            </a:r>
            <a:r>
              <a:rPr lang="fr-FR" sz="28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85E541-17AD-6DE6-4CD5-5FB46F062E6B}"/>
              </a:ext>
            </a:extLst>
          </p:cNvPr>
          <p:cNvSpPr txBox="1"/>
          <p:nvPr/>
        </p:nvSpPr>
        <p:spPr>
          <a:xfrm>
            <a:off x="5120639" y="4843778"/>
            <a:ext cx="6149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already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had</a:t>
            </a:r>
            <a:r>
              <a:rPr lang="fr-FR" sz="2800" dirty="0">
                <a:latin typeface="Berlin Sans FB" panose="020E0602020502020306" pitchFamily="34" charset="0"/>
              </a:rPr>
              <a:t> a job interview?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Yes, I have </a:t>
            </a:r>
            <a:r>
              <a:rPr lang="fr-FR" sz="2800" dirty="0" err="1">
                <a:latin typeface="Berlin Sans FB" panose="020E0602020502020306" pitchFamily="34" charset="0"/>
              </a:rPr>
              <a:t>already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had</a:t>
            </a:r>
            <a:r>
              <a:rPr lang="fr-FR" sz="2800" dirty="0">
                <a:latin typeface="Berlin Sans FB" panose="020E0602020502020306" pitchFamily="34" charset="0"/>
              </a:rPr>
              <a:t> a job interview..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E0D5E0-3DAA-78DA-2EF4-406A2A6598B2}"/>
              </a:ext>
            </a:extLst>
          </p:cNvPr>
          <p:cNvSpPr/>
          <p:nvPr/>
        </p:nvSpPr>
        <p:spPr>
          <a:xfrm>
            <a:off x="4698584" y="1268186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9DC05-3225-01F9-ABBA-F4C0BBE21D3F}"/>
              </a:ext>
            </a:extLst>
          </p:cNvPr>
          <p:cNvSpPr/>
          <p:nvPr/>
        </p:nvSpPr>
        <p:spPr>
          <a:xfrm>
            <a:off x="4698584" y="1723507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BFD85F-145B-4098-4457-B09BCE237D34}"/>
              </a:ext>
            </a:extLst>
          </p:cNvPr>
          <p:cNvSpPr/>
          <p:nvPr/>
        </p:nvSpPr>
        <p:spPr>
          <a:xfrm>
            <a:off x="4698584" y="2175211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F4DE69-C6FA-5771-82F3-21817B27207F}"/>
              </a:ext>
            </a:extLst>
          </p:cNvPr>
          <p:cNvSpPr/>
          <p:nvPr/>
        </p:nvSpPr>
        <p:spPr>
          <a:xfrm>
            <a:off x="4698584" y="2539308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C1A6EA-5450-65E3-3CA3-92BDFB921451}"/>
              </a:ext>
            </a:extLst>
          </p:cNvPr>
          <p:cNvSpPr/>
          <p:nvPr/>
        </p:nvSpPr>
        <p:spPr>
          <a:xfrm>
            <a:off x="4618134" y="2964726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6A516B-2E59-39FE-8A55-89373ECF8443}"/>
              </a:ext>
            </a:extLst>
          </p:cNvPr>
          <p:cNvSpPr/>
          <p:nvPr/>
        </p:nvSpPr>
        <p:spPr>
          <a:xfrm>
            <a:off x="4729894" y="3362085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049244-3F4C-5F14-C0C9-816C7C4BA112}"/>
              </a:ext>
            </a:extLst>
          </p:cNvPr>
          <p:cNvSpPr/>
          <p:nvPr/>
        </p:nvSpPr>
        <p:spPr>
          <a:xfrm>
            <a:off x="4740053" y="3742119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9B243D-1DD8-C3CF-B0AC-1B6623C25BE9}"/>
              </a:ext>
            </a:extLst>
          </p:cNvPr>
          <p:cNvSpPr/>
          <p:nvPr/>
        </p:nvSpPr>
        <p:spPr>
          <a:xfrm>
            <a:off x="4740053" y="4127128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266DA4-6075-98DA-6E02-9A8E548116B3}"/>
              </a:ext>
            </a:extLst>
          </p:cNvPr>
          <p:cNvSpPr/>
          <p:nvPr/>
        </p:nvSpPr>
        <p:spPr>
          <a:xfrm>
            <a:off x="4706412" y="4507162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359F39-4239-C17F-112D-A87BA6552C76}"/>
              </a:ext>
            </a:extLst>
          </p:cNvPr>
          <p:cNvSpPr/>
          <p:nvPr/>
        </p:nvSpPr>
        <p:spPr>
          <a:xfrm>
            <a:off x="5251729" y="5010467"/>
            <a:ext cx="5825055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044248-B2B1-3D99-0B4A-BACA01497B43}"/>
              </a:ext>
            </a:extLst>
          </p:cNvPr>
          <p:cNvSpPr/>
          <p:nvPr/>
        </p:nvSpPr>
        <p:spPr>
          <a:xfrm>
            <a:off x="5220419" y="5478652"/>
            <a:ext cx="5856365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4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CC45A7-F4C5-4D48-884D-8005A9031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0"/>
          <a:stretch/>
        </p:blipFill>
        <p:spPr>
          <a:xfrm>
            <a:off x="1141940" y="165099"/>
            <a:ext cx="4954060" cy="65277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38EDE8-88E7-8E94-E17F-280FA31FD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23" y="1340420"/>
            <a:ext cx="4754056" cy="4177159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93DA8756-7C81-40E3-AA7A-358101648F83}"/>
              </a:ext>
            </a:extLst>
          </p:cNvPr>
          <p:cNvSpPr/>
          <p:nvPr/>
        </p:nvSpPr>
        <p:spPr>
          <a:xfrm>
            <a:off x="6351123" y="165099"/>
            <a:ext cx="5688477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B p.58/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paper</a:t>
            </a:r>
            <a:endParaRPr lang="fr-FR" sz="4400" b="1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92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C33F876-F52E-6421-059F-DFE9C52E85FD}"/>
              </a:ext>
            </a:extLst>
          </p:cNvPr>
          <p:cNvGrpSpPr/>
          <p:nvPr/>
        </p:nvGrpSpPr>
        <p:grpSpPr>
          <a:xfrm>
            <a:off x="663574" y="142874"/>
            <a:ext cx="6732905" cy="2757805"/>
            <a:chOff x="0" y="0"/>
            <a:chExt cx="3610610" cy="151257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18E1BBD-8895-00B2-492B-A80E0AF5F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06" b="3884"/>
            <a:stretch/>
          </p:blipFill>
          <p:spPr bwMode="auto">
            <a:xfrm>
              <a:off x="104775" y="0"/>
              <a:ext cx="3505835" cy="15125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6F796FAA-3B48-3BEB-EFB3-EA41A626A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7650"/>
              <a:ext cx="271780" cy="3917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>
                  <a:effectLst/>
                  <a:latin typeface="Berlin Sans FB Demi" panose="020E08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9B29040-F61C-2B4B-E2D8-08851F1AC647}"/>
              </a:ext>
            </a:extLst>
          </p:cNvPr>
          <p:cNvSpPr/>
          <p:nvPr/>
        </p:nvSpPr>
        <p:spPr>
          <a:xfrm>
            <a:off x="663574" y="3003215"/>
            <a:ext cx="11406506" cy="29200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J’ai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toujours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voulu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être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pet sitter.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Elle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travaille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avec nous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depuis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une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semaine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</a:p>
          <a:p>
            <a:r>
              <a:rPr lang="en-US" sz="3900" dirty="0">
                <a:solidFill>
                  <a:schemeClr val="tx1"/>
                </a:solidFill>
                <a:latin typeface="Berlin Sans FB" panose="020E0602020502020306" pitchFamily="34" charset="0"/>
              </a:rPr>
              <a:t>Le present perfect correspond </a:t>
            </a:r>
            <a:r>
              <a:rPr lang="en-US" sz="39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souvent</a:t>
            </a:r>
            <a:r>
              <a:rPr lang="en-US" sz="3900" dirty="0">
                <a:solidFill>
                  <a:schemeClr val="tx1"/>
                </a:solidFill>
                <a:latin typeface="Berlin Sans FB" panose="020E0602020502020306" pitchFamily="34" charset="0"/>
              </a:rPr>
              <a:t>  au passé </a:t>
            </a:r>
            <a:r>
              <a:rPr lang="en-US" sz="39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composé</a:t>
            </a:r>
            <a:r>
              <a:rPr lang="en-US" sz="39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en</a:t>
            </a:r>
            <a:r>
              <a:rPr lang="en-US" sz="3900" dirty="0">
                <a:solidFill>
                  <a:schemeClr val="tx1"/>
                </a:solidFill>
                <a:latin typeface="Berlin Sans FB" panose="020E0602020502020306" pitchFamily="34" charset="0"/>
              </a:rPr>
              <a:t> français, </a:t>
            </a:r>
            <a:r>
              <a:rPr lang="en-US" sz="39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ou</a:t>
            </a:r>
            <a:r>
              <a:rPr lang="en-US" sz="3900" dirty="0">
                <a:solidFill>
                  <a:schemeClr val="tx1"/>
                </a:solidFill>
                <a:latin typeface="Berlin Sans FB" panose="020E0602020502020306" pitchFamily="34" charset="0"/>
              </a:rPr>
              <a:t> le present simple.</a:t>
            </a:r>
          </a:p>
          <a:p>
            <a:pPr marL="742950" indent="-742950">
              <a:buAutoNum type="alphaLcPeriod"/>
            </a:pPr>
            <a:endParaRPr lang="en-US" sz="4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742950" indent="-742950">
              <a:buAutoNum type="alphaLcPeriod"/>
            </a:pPr>
            <a:endParaRPr lang="en-US" sz="4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C04D4-8CB0-BF4F-6FCD-01FA490BFEE7}"/>
              </a:ext>
            </a:extLst>
          </p:cNvPr>
          <p:cNvSpPr/>
          <p:nvPr/>
        </p:nvSpPr>
        <p:spPr>
          <a:xfrm>
            <a:off x="882585" y="3279932"/>
            <a:ext cx="10946966" cy="465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D85B6E-4B48-778E-217B-0B455901FD78}"/>
              </a:ext>
            </a:extLst>
          </p:cNvPr>
          <p:cNvSpPr/>
          <p:nvPr/>
        </p:nvSpPr>
        <p:spPr>
          <a:xfrm flipV="1">
            <a:off x="882585" y="4460492"/>
            <a:ext cx="10946966" cy="1437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963E1F-EB42-4DD8-A929-C9C928D16E55}"/>
              </a:ext>
            </a:extLst>
          </p:cNvPr>
          <p:cNvSpPr/>
          <p:nvPr/>
        </p:nvSpPr>
        <p:spPr>
          <a:xfrm>
            <a:off x="858954" y="3912499"/>
            <a:ext cx="10946966" cy="465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9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B86A72-7C50-2A85-35F8-A4FB4F8D8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1"/>
          <a:stretch/>
        </p:blipFill>
        <p:spPr>
          <a:xfrm>
            <a:off x="152107" y="1299435"/>
            <a:ext cx="5456213" cy="3847932"/>
          </a:xfrm>
          <a:prstGeom prst="rect">
            <a:avLst/>
          </a:prstGeom>
        </p:spPr>
      </p:pic>
      <p:sp>
        <p:nvSpPr>
          <p:cNvPr id="4" name="Zone de texte 2">
            <a:extLst>
              <a:ext uri="{FF2B5EF4-FFF2-40B4-BE49-F238E27FC236}">
                <a16:creationId xmlns:a16="http://schemas.microsoft.com/office/drawing/2014/main" id="{563F3729-4E3B-19B9-7616-494D8B8E7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07" y="1023032"/>
            <a:ext cx="444648" cy="5528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5B969AB-AB53-7F12-5CA5-1DE33BD5A5E8}"/>
              </a:ext>
            </a:extLst>
          </p:cNvPr>
          <p:cNvSpPr/>
          <p:nvPr/>
        </p:nvSpPr>
        <p:spPr>
          <a:xfrm>
            <a:off x="5984240" y="571846"/>
            <a:ext cx="5862320" cy="5483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AutoNum type="alphaLcPeriod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I have already babysat…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Have you ever bottle-fed him?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I’ve never changed his nappies.</a:t>
            </a:r>
          </a:p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	My sister has done it 	very often. </a:t>
            </a:r>
          </a:p>
          <a:p>
            <a:pPr marL="742950" indent="-742950">
              <a:buAutoNum type="alphaLcPeriod"/>
            </a:pPr>
            <a:endParaRPr lang="en-US" sz="4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742950" indent="-742950">
              <a:buAutoNum type="alphaLcPeriod"/>
            </a:pPr>
            <a:endParaRPr lang="en-US" sz="4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294CB-F453-BBE9-2226-A5EC324AE21D}"/>
              </a:ext>
            </a:extLst>
          </p:cNvPr>
          <p:cNvSpPr/>
          <p:nvPr/>
        </p:nvSpPr>
        <p:spPr>
          <a:xfrm>
            <a:off x="6172195" y="858802"/>
            <a:ext cx="5486401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C4969-AD28-F4EB-BF04-3EA691D2828A}"/>
              </a:ext>
            </a:extLst>
          </p:cNvPr>
          <p:cNvSpPr/>
          <p:nvPr/>
        </p:nvSpPr>
        <p:spPr>
          <a:xfrm>
            <a:off x="6172198" y="2212096"/>
            <a:ext cx="5486401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22DE06-3375-848A-A3B8-1E116CF0496A}"/>
              </a:ext>
            </a:extLst>
          </p:cNvPr>
          <p:cNvSpPr/>
          <p:nvPr/>
        </p:nvSpPr>
        <p:spPr>
          <a:xfrm>
            <a:off x="6172197" y="3470980"/>
            <a:ext cx="5486401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1608E-4772-B59F-61AE-FBB37EAAA3F8}"/>
              </a:ext>
            </a:extLst>
          </p:cNvPr>
          <p:cNvSpPr/>
          <p:nvPr/>
        </p:nvSpPr>
        <p:spPr>
          <a:xfrm>
            <a:off x="6172196" y="4515093"/>
            <a:ext cx="5486401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7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E4A7994-7367-D313-7CFC-35198656A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èche : pentagone 3">
            <a:extLst>
              <a:ext uri="{FF2B5EF4-FFF2-40B4-BE49-F238E27FC236}">
                <a16:creationId xmlns:a16="http://schemas.microsoft.com/office/drawing/2014/main" id="{3ECE0DBB-062F-D735-E044-C1C4312DD06E}"/>
              </a:ext>
            </a:extLst>
          </p:cNvPr>
          <p:cNvSpPr/>
          <p:nvPr/>
        </p:nvSpPr>
        <p:spPr>
          <a:xfrm>
            <a:off x="0" y="3429000"/>
            <a:ext cx="12192000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98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0" u="none" strike="noStrike" kern="1200" cap="none" spc="0" baseline="0" dirty="0" err="1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What</a:t>
            </a:r>
            <a:r>
              <a:rPr lang="fr-FR" sz="4400" b="1" i="0" u="none" strike="noStrike" kern="1200" cap="none" spc="0" baseline="0" dirty="0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 are </a:t>
            </a:r>
            <a:r>
              <a:rPr lang="fr-FR" sz="4400" b="1" i="0" u="none" strike="noStrike" kern="1200" cap="none" spc="0" baseline="0" dirty="0" err="1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we</a:t>
            </a:r>
            <a:r>
              <a:rPr lang="fr-FR" sz="4400" b="1" i="0" u="none" strike="noStrike" kern="1200" cap="none" spc="0" baseline="0" dirty="0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 </a:t>
            </a:r>
            <a:r>
              <a:rPr lang="fr-FR" sz="4400" b="1" i="0" u="none" strike="noStrike" kern="1200" cap="none" spc="0" baseline="0" dirty="0" err="1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going</a:t>
            </a:r>
            <a:r>
              <a:rPr lang="fr-FR" sz="4400" b="1" i="0" u="none" strike="noStrike" kern="1200" cap="none" spc="0" baseline="0" dirty="0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 to talk about?</a:t>
            </a:r>
          </a:p>
        </p:txBody>
      </p:sp>
    </p:spTree>
    <p:extLst>
      <p:ext uri="{BB962C8B-B14F-4D97-AF65-F5344CB8AC3E}">
        <p14:creationId xmlns:p14="http://schemas.microsoft.com/office/powerpoint/2010/main" val="146623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BB9D0C1-A98D-B748-C3C3-86EA4FE6E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4"/>
          <a:stretch/>
        </p:blipFill>
        <p:spPr>
          <a:xfrm>
            <a:off x="86652" y="853440"/>
            <a:ext cx="6370748" cy="349504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55807C-7E34-B83E-A3A4-427DA48CB147}"/>
              </a:ext>
            </a:extLst>
          </p:cNvPr>
          <p:cNvSpPr/>
          <p:nvPr/>
        </p:nvSpPr>
        <p:spPr>
          <a:xfrm>
            <a:off x="6243028" y="521047"/>
            <a:ext cx="5862320" cy="5483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AutoNum type="alphaLcPeriod" startAt="4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Have you ever sung him lullabies?</a:t>
            </a:r>
          </a:p>
          <a:p>
            <a:pPr marL="742950" indent="-742950">
              <a:buAutoNum type="alphaLcPeriod" startAt="4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I’ve often put …</a:t>
            </a:r>
          </a:p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	I have read him 	stories…</a:t>
            </a:r>
          </a:p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	I’ve sung for him.</a:t>
            </a:r>
          </a:p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f.    I haven’t made my 	decision yet…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7C3736-AB0A-8C39-09AE-4E3DF6BE2857}"/>
              </a:ext>
            </a:extLst>
          </p:cNvPr>
          <p:cNvSpPr/>
          <p:nvPr/>
        </p:nvSpPr>
        <p:spPr>
          <a:xfrm>
            <a:off x="6538170" y="835858"/>
            <a:ext cx="5486401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EDC42-DC50-C26D-F949-2AC77E4F6A86}"/>
              </a:ext>
            </a:extLst>
          </p:cNvPr>
          <p:cNvSpPr/>
          <p:nvPr/>
        </p:nvSpPr>
        <p:spPr>
          <a:xfrm>
            <a:off x="6538173" y="1991746"/>
            <a:ext cx="5486401" cy="7155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673F00-EB3D-1139-81F8-282F14241907}"/>
              </a:ext>
            </a:extLst>
          </p:cNvPr>
          <p:cNvSpPr/>
          <p:nvPr/>
        </p:nvSpPr>
        <p:spPr>
          <a:xfrm>
            <a:off x="6558365" y="2759882"/>
            <a:ext cx="5486401" cy="1193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0F9EF-A332-000D-6D1B-8398142D24D3}"/>
              </a:ext>
            </a:extLst>
          </p:cNvPr>
          <p:cNvSpPr/>
          <p:nvPr/>
        </p:nvSpPr>
        <p:spPr>
          <a:xfrm>
            <a:off x="6538171" y="3845561"/>
            <a:ext cx="5486401" cy="54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A8F18B-080E-25F9-8C2E-5A6273BD6FE8}"/>
              </a:ext>
            </a:extLst>
          </p:cNvPr>
          <p:cNvSpPr/>
          <p:nvPr/>
        </p:nvSpPr>
        <p:spPr>
          <a:xfrm>
            <a:off x="6578560" y="4391312"/>
            <a:ext cx="5486401" cy="12982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7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4ECC1460-8AD7-E8EB-C5DA-E7B87A5C0D63}"/>
              </a:ext>
            </a:extLst>
          </p:cNvPr>
          <p:cNvGrpSpPr/>
          <p:nvPr/>
        </p:nvGrpSpPr>
        <p:grpSpPr>
          <a:xfrm>
            <a:off x="111713" y="931468"/>
            <a:ext cx="5374687" cy="3363673"/>
            <a:chOff x="1147509" y="359994"/>
            <a:chExt cx="3287331" cy="163327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AA1F7AF-5FA2-5295-16FB-AB4CBF4DF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2" b="73534"/>
            <a:stretch/>
          </p:blipFill>
          <p:spPr bwMode="auto">
            <a:xfrm>
              <a:off x="1172210" y="459740"/>
              <a:ext cx="3262630" cy="15335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F4AB51E9-7E4B-4C28-D591-AEF557F26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509" y="359994"/>
              <a:ext cx="293370" cy="347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>
                  <a:effectLst/>
                  <a:latin typeface="Berlin Sans FB Demi" panose="020E08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1001A0B-4D9D-3DC3-3BB4-3E875D03F3E1}"/>
              </a:ext>
            </a:extLst>
          </p:cNvPr>
          <p:cNvSpPr/>
          <p:nvPr/>
        </p:nvSpPr>
        <p:spPr>
          <a:xfrm>
            <a:off x="5526786" y="931467"/>
            <a:ext cx="6665213" cy="5483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AutoNum type="alphaLcPeriod"/>
            </a:pP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Have you ever worked as a dogwalker?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I have done many odd jobs in my life.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I have never worked in a supermarket. 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My sister has babysat twice.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How often has she taken care of a dog?</a:t>
            </a:r>
          </a:p>
          <a:p>
            <a:pPr marL="742950" indent="-742950">
              <a:buAutoNum type="alphaLcPeriod"/>
            </a:pPr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F2429E-419E-F870-36B5-AC0DDF6EB946}"/>
              </a:ext>
            </a:extLst>
          </p:cNvPr>
          <p:cNvSpPr/>
          <p:nvPr/>
        </p:nvSpPr>
        <p:spPr>
          <a:xfrm>
            <a:off x="5696699" y="1015368"/>
            <a:ext cx="6310825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81BEE-4B28-9619-B546-9B69C248F175}"/>
              </a:ext>
            </a:extLst>
          </p:cNvPr>
          <p:cNvSpPr/>
          <p:nvPr/>
        </p:nvSpPr>
        <p:spPr>
          <a:xfrm>
            <a:off x="5700029" y="2322039"/>
            <a:ext cx="6307495" cy="1058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EB9896-61D4-64EF-05CA-A1248F704167}"/>
              </a:ext>
            </a:extLst>
          </p:cNvPr>
          <p:cNvSpPr/>
          <p:nvPr/>
        </p:nvSpPr>
        <p:spPr>
          <a:xfrm>
            <a:off x="5713652" y="3492040"/>
            <a:ext cx="6307495" cy="1077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76230D-894F-8BB1-D303-FDC0D59E354F}"/>
              </a:ext>
            </a:extLst>
          </p:cNvPr>
          <p:cNvSpPr/>
          <p:nvPr/>
        </p:nvSpPr>
        <p:spPr>
          <a:xfrm>
            <a:off x="5772792" y="4589687"/>
            <a:ext cx="6307495" cy="6959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AFFC5E-C25D-B0F1-1626-E66353B5567E}"/>
              </a:ext>
            </a:extLst>
          </p:cNvPr>
          <p:cNvSpPr/>
          <p:nvPr/>
        </p:nvSpPr>
        <p:spPr>
          <a:xfrm>
            <a:off x="5693459" y="5182083"/>
            <a:ext cx="6307495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 : pentagone 3">
            <a:extLst>
              <a:ext uri="{FF2B5EF4-FFF2-40B4-BE49-F238E27FC236}">
                <a16:creationId xmlns:a16="http://schemas.microsoft.com/office/drawing/2014/main" id="{47EDF178-FC28-449D-A2CE-687CA154A314}"/>
              </a:ext>
            </a:extLst>
          </p:cNvPr>
          <p:cNvSpPr/>
          <p:nvPr/>
        </p:nvSpPr>
        <p:spPr>
          <a:xfrm>
            <a:off x="6351123" y="165099"/>
            <a:ext cx="5688477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B 127/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paper</a:t>
            </a:r>
            <a:endParaRPr lang="fr-FR" sz="4400" b="1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2DFF5F1-73AB-C41B-8D95-71659292CD02}"/>
              </a:ext>
            </a:extLst>
          </p:cNvPr>
          <p:cNvGrpSpPr/>
          <p:nvPr/>
        </p:nvGrpSpPr>
        <p:grpSpPr>
          <a:xfrm>
            <a:off x="0" y="123825"/>
            <a:ext cx="4439920" cy="3493135"/>
            <a:chOff x="1153160" y="1993265"/>
            <a:chExt cx="3281680" cy="239077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E900BD58-9244-ADB5-B0C9-B2DC61E51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85" b="38280"/>
            <a:stretch/>
          </p:blipFill>
          <p:spPr bwMode="auto">
            <a:xfrm>
              <a:off x="1172210" y="2103120"/>
              <a:ext cx="3262630" cy="22809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E7CCAE1F-6173-1703-A651-842AC8B68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160" y="1993265"/>
              <a:ext cx="293370" cy="347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>
                  <a:effectLst/>
                  <a:latin typeface="Berlin Sans FB Demi" panose="020E08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9F9746E-A598-7FDC-D5BF-0D68B932AB77}"/>
              </a:ext>
            </a:extLst>
          </p:cNvPr>
          <p:cNvSpPr/>
          <p:nvPr/>
        </p:nvSpPr>
        <p:spPr>
          <a:xfrm>
            <a:off x="4460240" y="29881"/>
            <a:ext cx="7379377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She has lived in Paris since 15 March 2015.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Mark has worked in retail since last October.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They have played tennis for 4 hours. 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I have delivered newspapers since I was 12.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You have looked for a job for a week. 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Padma has been there since 8 pm.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We have helped in a fast-food restaurant for three months.</a:t>
            </a:r>
          </a:p>
          <a:p>
            <a:pPr marL="742950" indent="-742950">
              <a:buAutoNum type="alphaLcPeriod"/>
            </a:pPr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F11A54-1629-9D22-3A87-CA38E67C6D7E}"/>
              </a:ext>
            </a:extLst>
          </p:cNvPr>
          <p:cNvSpPr/>
          <p:nvPr/>
        </p:nvSpPr>
        <p:spPr>
          <a:xfrm>
            <a:off x="4784197" y="431420"/>
            <a:ext cx="6310825" cy="930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27A96-E528-8493-45A3-3A8672FA39E1}"/>
              </a:ext>
            </a:extLst>
          </p:cNvPr>
          <p:cNvSpPr/>
          <p:nvPr/>
        </p:nvSpPr>
        <p:spPr>
          <a:xfrm>
            <a:off x="4785861" y="1361440"/>
            <a:ext cx="6307495" cy="1058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8BE791-01C3-67DD-961A-FDD763994A6A}"/>
              </a:ext>
            </a:extLst>
          </p:cNvPr>
          <p:cNvSpPr/>
          <p:nvPr/>
        </p:nvSpPr>
        <p:spPr>
          <a:xfrm>
            <a:off x="4784195" y="2388689"/>
            <a:ext cx="6307495" cy="1077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173AFB-90E7-2AC2-340E-62C075EC12C6}"/>
              </a:ext>
            </a:extLst>
          </p:cNvPr>
          <p:cNvSpPr/>
          <p:nvPr/>
        </p:nvSpPr>
        <p:spPr>
          <a:xfrm>
            <a:off x="4784195" y="3465942"/>
            <a:ext cx="6595005" cy="862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C48122-1E53-3B90-62FB-B28A11BCB518}"/>
              </a:ext>
            </a:extLst>
          </p:cNvPr>
          <p:cNvSpPr/>
          <p:nvPr/>
        </p:nvSpPr>
        <p:spPr>
          <a:xfrm>
            <a:off x="4784195" y="4263105"/>
            <a:ext cx="6307495" cy="930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DF6B1E-E71D-CA13-352C-3E7EF76465F7}"/>
              </a:ext>
            </a:extLst>
          </p:cNvPr>
          <p:cNvSpPr/>
          <p:nvPr/>
        </p:nvSpPr>
        <p:spPr>
          <a:xfrm>
            <a:off x="4784194" y="5293608"/>
            <a:ext cx="6696606" cy="69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FA67B7-AFCA-59A5-D1E9-ECB81E60BC34}"/>
              </a:ext>
            </a:extLst>
          </p:cNvPr>
          <p:cNvSpPr/>
          <p:nvPr/>
        </p:nvSpPr>
        <p:spPr>
          <a:xfrm>
            <a:off x="4784194" y="5825809"/>
            <a:ext cx="6696606" cy="10023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41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0766-29EB-1DF7-D355-D768CADA9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0CAA0A32-ADCA-C705-65BB-82E0DB591FFB}"/>
              </a:ext>
            </a:extLst>
          </p:cNvPr>
          <p:cNvGrpSpPr/>
          <p:nvPr/>
        </p:nvGrpSpPr>
        <p:grpSpPr>
          <a:xfrm>
            <a:off x="946673" y="795916"/>
            <a:ext cx="9929308" cy="5266167"/>
            <a:chOff x="1162685" y="4384040"/>
            <a:chExt cx="3272155" cy="259588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F4467E8D-F6B8-D27D-12EF-58F26C88A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720"/>
            <a:stretch/>
          </p:blipFill>
          <p:spPr bwMode="auto">
            <a:xfrm>
              <a:off x="1172210" y="4384040"/>
              <a:ext cx="3262630" cy="25958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Zone de texte 2">
              <a:extLst>
                <a:ext uri="{FF2B5EF4-FFF2-40B4-BE49-F238E27FC236}">
                  <a16:creationId xmlns:a16="http://schemas.microsoft.com/office/drawing/2014/main" id="{CE98F3C9-ECB1-17C5-3E05-5A3FFF0E9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685" y="4384040"/>
              <a:ext cx="293370" cy="347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dirty="0">
                  <a:effectLst/>
                  <a:latin typeface="Berlin Sans FB Demi" panose="020E08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82F8C1EF-24B6-7228-ABB0-4A784EFC7379}"/>
              </a:ext>
            </a:extLst>
          </p:cNvPr>
          <p:cNvSpPr/>
          <p:nvPr/>
        </p:nvSpPr>
        <p:spPr>
          <a:xfrm>
            <a:off x="9757186" y="1597661"/>
            <a:ext cx="462579" cy="1290918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 de texte 2">
            <a:extLst>
              <a:ext uri="{FF2B5EF4-FFF2-40B4-BE49-F238E27FC236}">
                <a16:creationId xmlns:a16="http://schemas.microsoft.com/office/drawing/2014/main" id="{7E66FE1B-E10F-C2C0-8711-8BCD4497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467" y="1890153"/>
            <a:ext cx="281027" cy="7059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D2E2FF93-E48E-FF9E-1A14-7F1184829763}"/>
              </a:ext>
            </a:extLst>
          </p:cNvPr>
          <p:cNvSpPr/>
          <p:nvPr/>
        </p:nvSpPr>
        <p:spPr>
          <a:xfrm>
            <a:off x="9888070" y="3044865"/>
            <a:ext cx="462579" cy="1290918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 de texte 2">
            <a:extLst>
              <a:ext uri="{FF2B5EF4-FFF2-40B4-BE49-F238E27FC236}">
                <a16:creationId xmlns:a16="http://schemas.microsoft.com/office/drawing/2014/main" id="{9AF54245-0ACB-B789-551F-E69398B8C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2351" y="3337357"/>
            <a:ext cx="462579" cy="7059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76ADF0A7-810A-CA0E-F195-A98EB53C94D3}"/>
              </a:ext>
            </a:extLst>
          </p:cNvPr>
          <p:cNvSpPr/>
          <p:nvPr/>
        </p:nvSpPr>
        <p:spPr>
          <a:xfrm>
            <a:off x="9929772" y="4553474"/>
            <a:ext cx="462579" cy="1290918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 de texte 2">
            <a:extLst>
              <a:ext uri="{FF2B5EF4-FFF2-40B4-BE49-F238E27FC236}">
                <a16:creationId xmlns:a16="http://schemas.microsoft.com/office/drawing/2014/main" id="{D88400E0-F39A-36BB-ACE5-7CEC5CC79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053" y="4845966"/>
            <a:ext cx="420877" cy="7059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2">
            <a:extLst>
              <a:ext uri="{FF2B5EF4-FFF2-40B4-BE49-F238E27FC236}">
                <a16:creationId xmlns:a16="http://schemas.microsoft.com/office/drawing/2014/main" id="{870C55C2-5F36-2D23-6657-DE80B4DE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935" y="3765125"/>
            <a:ext cx="5377030" cy="57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fr-FR" sz="2800" dirty="0" err="1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</a:t>
            </a:r>
            <a:r>
              <a:rPr lang="fr-FR" sz="28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job interview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 de texte 2">
            <a:extLst>
              <a:ext uri="{FF2B5EF4-FFF2-40B4-BE49-F238E27FC236}">
                <a16:creationId xmlns:a16="http://schemas.microsoft.com/office/drawing/2014/main" id="{BFDEE3FF-8AF2-E53C-EC1C-21BFA7D59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450" y="2317921"/>
            <a:ext cx="1103122" cy="57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snack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6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FA739FE0-BA4F-D573-5F2B-BEBDDFAADB0E}"/>
              </a:ext>
            </a:extLst>
          </p:cNvPr>
          <p:cNvGrpSpPr/>
          <p:nvPr/>
        </p:nvGrpSpPr>
        <p:grpSpPr>
          <a:xfrm>
            <a:off x="0" y="187960"/>
            <a:ext cx="4561840" cy="3241040"/>
            <a:chOff x="1162685" y="4384040"/>
            <a:chExt cx="3272155" cy="259588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6E143A9-9C9C-B513-AE64-92CA908C9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720"/>
            <a:stretch/>
          </p:blipFill>
          <p:spPr bwMode="auto">
            <a:xfrm>
              <a:off x="1172210" y="4384040"/>
              <a:ext cx="3262630" cy="25958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Zone de texte 2">
              <a:extLst>
                <a:ext uri="{FF2B5EF4-FFF2-40B4-BE49-F238E27FC236}">
                  <a16:creationId xmlns:a16="http://schemas.microsoft.com/office/drawing/2014/main" id="{F6935DF7-A748-0351-2439-DD3B99156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685" y="4384040"/>
              <a:ext cx="293370" cy="347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>
                  <a:effectLst/>
                  <a:latin typeface="Berlin Sans FB Demi" panose="020E08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C9667D2-1310-BC14-896C-AB010200FBBC}"/>
              </a:ext>
            </a:extLst>
          </p:cNvPr>
          <p:cNvSpPr/>
          <p:nvPr/>
        </p:nvSpPr>
        <p:spPr>
          <a:xfrm>
            <a:off x="4561840" y="-66467"/>
            <a:ext cx="7379377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Rob, what have you done since you have arrived home?</a:t>
            </a: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	I have just eaten a snack.             I haven’t done my homework yet.</a:t>
            </a:r>
          </a:p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Great, I have just left work. </a:t>
            </a: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	I have conducted three job 	interviews. </a:t>
            </a: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	I’ll be there soon!</a:t>
            </a:r>
          </a:p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Oh, actually, I’ve seen the nurse today. </a:t>
            </a: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	She will call you.</a:t>
            </a: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	Okay, see you in a minute.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A31BC-66C9-BC98-6A43-401D10743891}"/>
              </a:ext>
            </a:extLst>
          </p:cNvPr>
          <p:cNvSpPr/>
          <p:nvPr/>
        </p:nvSpPr>
        <p:spPr>
          <a:xfrm>
            <a:off x="4898146" y="1820888"/>
            <a:ext cx="6595005" cy="5131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E07C13-7330-5820-64D2-F4220F9AE49B}"/>
              </a:ext>
            </a:extLst>
          </p:cNvPr>
          <p:cNvSpPr/>
          <p:nvPr/>
        </p:nvSpPr>
        <p:spPr>
          <a:xfrm>
            <a:off x="4877825" y="348104"/>
            <a:ext cx="6307495" cy="928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3B8CAF-9EF2-A12C-1187-9FD0DEEE0CA2}"/>
              </a:ext>
            </a:extLst>
          </p:cNvPr>
          <p:cNvSpPr/>
          <p:nvPr/>
        </p:nvSpPr>
        <p:spPr>
          <a:xfrm>
            <a:off x="4898146" y="1226101"/>
            <a:ext cx="6595005" cy="69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9EA12-0792-9941-1AE1-F78986D82D5A}"/>
              </a:ext>
            </a:extLst>
          </p:cNvPr>
          <p:cNvSpPr/>
          <p:nvPr/>
        </p:nvSpPr>
        <p:spPr>
          <a:xfrm>
            <a:off x="4877825" y="2262152"/>
            <a:ext cx="6595005" cy="5131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F7B33-7961-2C02-2925-C28BF5FF18E0}"/>
              </a:ext>
            </a:extLst>
          </p:cNvPr>
          <p:cNvSpPr/>
          <p:nvPr/>
        </p:nvSpPr>
        <p:spPr>
          <a:xfrm>
            <a:off x="4847345" y="2756839"/>
            <a:ext cx="6696606" cy="10035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9ABDF3-E1BE-87EC-D74C-AC02EB90B2C6}"/>
              </a:ext>
            </a:extLst>
          </p:cNvPr>
          <p:cNvSpPr/>
          <p:nvPr/>
        </p:nvSpPr>
        <p:spPr>
          <a:xfrm>
            <a:off x="4847345" y="3734413"/>
            <a:ext cx="6696606" cy="448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D3C01-3239-C7A3-3B9A-C63070BA3D8C}"/>
              </a:ext>
            </a:extLst>
          </p:cNvPr>
          <p:cNvSpPr/>
          <p:nvPr/>
        </p:nvSpPr>
        <p:spPr>
          <a:xfrm>
            <a:off x="4898146" y="4183154"/>
            <a:ext cx="6696606" cy="10035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61247B-D464-87B0-BD61-1564AD2D6B29}"/>
              </a:ext>
            </a:extLst>
          </p:cNvPr>
          <p:cNvSpPr/>
          <p:nvPr/>
        </p:nvSpPr>
        <p:spPr>
          <a:xfrm>
            <a:off x="4898146" y="5186664"/>
            <a:ext cx="6696606" cy="4615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911859-067D-DA5D-519B-95017C8D7E44}"/>
              </a:ext>
            </a:extLst>
          </p:cNvPr>
          <p:cNvSpPr/>
          <p:nvPr/>
        </p:nvSpPr>
        <p:spPr>
          <a:xfrm>
            <a:off x="4847345" y="5747457"/>
            <a:ext cx="6696606" cy="4615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1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3" grpId="0" animBg="1"/>
      <p:bldP spid="4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22DE8C-451A-FE29-1537-6831CDC4C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79" y="283295"/>
            <a:ext cx="5251688" cy="65747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AE7FAA-CD37-1F77-26D3-300957AF8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/>
          <a:stretch/>
        </p:blipFill>
        <p:spPr>
          <a:xfrm>
            <a:off x="1457144" y="283295"/>
            <a:ext cx="4872535" cy="6574705"/>
          </a:xfrm>
          <a:prstGeom prst="rect">
            <a:avLst/>
          </a:prstGeom>
        </p:spPr>
      </p:pic>
      <p:sp>
        <p:nvSpPr>
          <p:cNvPr id="6" name="Flèche : pentagone 3">
            <a:extLst>
              <a:ext uri="{FF2B5EF4-FFF2-40B4-BE49-F238E27FC236}">
                <a16:creationId xmlns:a16="http://schemas.microsoft.com/office/drawing/2014/main" id="{0DFE9F2C-F90B-487C-AC81-8A2D7956F81E}"/>
              </a:ext>
            </a:extLst>
          </p:cNvPr>
          <p:cNvSpPr/>
          <p:nvPr/>
        </p:nvSpPr>
        <p:spPr>
          <a:xfrm>
            <a:off x="0" y="0"/>
            <a:ext cx="11798300" cy="2438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Look at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these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photos </a:t>
            </a:r>
          </a:p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and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say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what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the teenagers have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worked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</a:p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(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since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when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or for how long).</a:t>
            </a:r>
          </a:p>
        </p:txBody>
      </p:sp>
    </p:spTree>
    <p:extLst>
      <p:ext uri="{BB962C8B-B14F-4D97-AF65-F5344CB8AC3E}">
        <p14:creationId xmlns:p14="http://schemas.microsoft.com/office/powerpoint/2010/main" val="2625602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22DE8C-451A-FE29-1537-6831CDC4C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79" y="283295"/>
            <a:ext cx="5251688" cy="65747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AE7FAA-CD37-1F77-26D3-300957AF8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/>
          <a:stretch/>
        </p:blipFill>
        <p:spPr>
          <a:xfrm>
            <a:off x="1457144" y="283295"/>
            <a:ext cx="4872535" cy="65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49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84971C5-922C-4C62-B418-1EE38B613273}"/>
              </a:ext>
            </a:extLst>
          </p:cNvPr>
          <p:cNvSpPr/>
          <p:nvPr/>
        </p:nvSpPr>
        <p:spPr>
          <a:xfrm>
            <a:off x="0" y="1623438"/>
            <a:ext cx="11824485" cy="27633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Font typeface="+mj-lt"/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She has walked dogs for 2 months.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He has delivered newspapers since last week.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She has sold gifts since August.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She has waited tables for three days.</a:t>
            </a:r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3EEBC5-B8A6-0E26-98FD-F3B4C0F9032A}"/>
              </a:ext>
            </a:extLst>
          </p:cNvPr>
          <p:cNvSpPr/>
          <p:nvPr/>
        </p:nvSpPr>
        <p:spPr>
          <a:xfrm>
            <a:off x="131626" y="1623438"/>
            <a:ext cx="10440304" cy="7725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E63A11-30C5-8C01-6834-1606FBB83BFE}"/>
              </a:ext>
            </a:extLst>
          </p:cNvPr>
          <p:cNvSpPr/>
          <p:nvPr/>
        </p:nvSpPr>
        <p:spPr>
          <a:xfrm>
            <a:off x="139342" y="2426387"/>
            <a:ext cx="10440304" cy="7725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BB3EA0-46CE-ABE6-1E6E-7BA303AFDD90}"/>
              </a:ext>
            </a:extLst>
          </p:cNvPr>
          <p:cNvSpPr/>
          <p:nvPr/>
        </p:nvSpPr>
        <p:spPr>
          <a:xfrm>
            <a:off x="148495" y="3005122"/>
            <a:ext cx="11141066" cy="7725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3AAF6-07D9-C76F-93F8-E2721004854B}"/>
              </a:ext>
            </a:extLst>
          </p:cNvPr>
          <p:cNvSpPr/>
          <p:nvPr/>
        </p:nvSpPr>
        <p:spPr>
          <a:xfrm>
            <a:off x="157648" y="3614285"/>
            <a:ext cx="10440304" cy="7725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8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D5CFB-6F4C-8438-AB23-514EE32E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275F50-1693-0A4B-44C4-C501FFA61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504EC9-E06E-7FD9-6B9F-766E13858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" y="482282"/>
            <a:ext cx="11295728" cy="55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4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445084-34C1-27A5-4122-71BA841D5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13"/>
            <a:ext cx="9269134" cy="6215605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0C31717-A5CE-1552-0289-4FF4EC71A5F6}"/>
              </a:ext>
            </a:extLst>
          </p:cNvPr>
          <p:cNvSpPr/>
          <p:nvPr/>
        </p:nvSpPr>
        <p:spPr>
          <a:xfrm>
            <a:off x="5423600" y="2643087"/>
            <a:ext cx="6341680" cy="15128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dynamic / fun to be with / sociable / teamwork / not afraid of work / serious / responsible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3E81AC6-BF95-2186-6AA0-C8E63F7AF0DB}"/>
              </a:ext>
            </a:extLst>
          </p:cNvPr>
          <p:cNvSpPr/>
          <p:nvPr/>
        </p:nvSpPr>
        <p:spPr>
          <a:xfrm>
            <a:off x="5376934" y="4211563"/>
            <a:ext cx="6341680" cy="14015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Spanish - not fluent but able to carry out a conversation / French - can read and understand a bit)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379E6F-3F9E-85D1-AE16-7B877810313B}"/>
              </a:ext>
            </a:extLst>
          </p:cNvPr>
          <p:cNvSpPr/>
          <p:nvPr/>
        </p:nvSpPr>
        <p:spPr>
          <a:xfrm>
            <a:off x="5423600" y="5613065"/>
            <a:ext cx="6341680" cy="11728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playing videogames / playing tennis, has participated in tournaments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734551D-E1DB-EBBB-92E4-C7B2CFFB3F09}"/>
              </a:ext>
            </a:extLst>
          </p:cNvPr>
          <p:cNvSpPr/>
          <p:nvPr/>
        </p:nvSpPr>
        <p:spPr>
          <a:xfrm>
            <a:off x="5423600" y="1158098"/>
            <a:ext cx="6341680" cy="15128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9th grade high school / worked as a bag girl and uncle’s garage / has done babysitting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0A1F79F-37EA-EB2B-19C7-716FED10AB81}"/>
              </a:ext>
            </a:extLst>
          </p:cNvPr>
          <p:cNvSpPr/>
          <p:nvPr/>
        </p:nvSpPr>
        <p:spPr>
          <a:xfrm>
            <a:off x="5451976" y="1127584"/>
            <a:ext cx="6266638" cy="14849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797467A-8DBF-55FE-F03B-0C7AC88F939D}"/>
              </a:ext>
            </a:extLst>
          </p:cNvPr>
          <p:cNvSpPr/>
          <p:nvPr/>
        </p:nvSpPr>
        <p:spPr>
          <a:xfrm>
            <a:off x="5461121" y="2582058"/>
            <a:ext cx="6266638" cy="14849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119F641-A29F-5A14-AF29-151E00F49895}"/>
              </a:ext>
            </a:extLst>
          </p:cNvPr>
          <p:cNvSpPr/>
          <p:nvPr/>
        </p:nvSpPr>
        <p:spPr>
          <a:xfrm>
            <a:off x="5339413" y="4067047"/>
            <a:ext cx="6266638" cy="14849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40CE4C1-062D-590E-450C-7912A6696CC8}"/>
              </a:ext>
            </a:extLst>
          </p:cNvPr>
          <p:cNvSpPr/>
          <p:nvPr/>
        </p:nvSpPr>
        <p:spPr>
          <a:xfrm>
            <a:off x="5475309" y="5420512"/>
            <a:ext cx="6266638" cy="14849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72CB76-30A4-DE8E-C857-2F89BBCDD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" b="14130"/>
          <a:stretch/>
        </p:blipFill>
        <p:spPr>
          <a:xfrm>
            <a:off x="0" y="-1"/>
            <a:ext cx="122936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3D2F7FD-F444-DA5A-C7E5-395138250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9" y="0"/>
            <a:ext cx="1049206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7ECB76-68DE-66DB-FABF-60839823C76D}"/>
              </a:ext>
            </a:extLst>
          </p:cNvPr>
          <p:cNvSpPr txBox="1"/>
          <p:nvPr/>
        </p:nvSpPr>
        <p:spPr>
          <a:xfrm>
            <a:off x="9315829" y="174804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5D5012-AC84-3538-F817-871B0AA715E8}"/>
              </a:ext>
            </a:extLst>
          </p:cNvPr>
          <p:cNvSpPr txBox="1"/>
          <p:nvPr/>
        </p:nvSpPr>
        <p:spPr>
          <a:xfrm>
            <a:off x="9363919" y="220970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B0953-AE3B-1018-6976-1C7614A58A6B}"/>
              </a:ext>
            </a:extLst>
          </p:cNvPr>
          <p:cNvSpPr txBox="1"/>
          <p:nvPr/>
        </p:nvSpPr>
        <p:spPr>
          <a:xfrm>
            <a:off x="2525210" y="279037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if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332E42-7371-93E9-A30C-A47FB00B86F1}"/>
              </a:ext>
            </a:extLst>
          </p:cNvPr>
          <p:cNvSpPr txBox="1"/>
          <p:nvPr/>
        </p:nvSpPr>
        <p:spPr>
          <a:xfrm>
            <a:off x="4601884" y="2790370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présent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9B4024-306C-095F-7628-7AB38DEFC6E2}"/>
              </a:ext>
            </a:extLst>
          </p:cNvPr>
          <p:cNvSpPr txBox="1"/>
          <p:nvPr/>
        </p:nvSpPr>
        <p:spPr>
          <a:xfrm>
            <a:off x="2180507" y="31934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probable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B0CB0F-EF84-F840-67B3-4F8F3EAEDCA1}"/>
              </a:ext>
            </a:extLst>
          </p:cNvPr>
          <p:cNvSpPr txBox="1"/>
          <p:nvPr/>
        </p:nvSpPr>
        <p:spPr>
          <a:xfrm>
            <a:off x="6543555" y="325203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if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6C915F-EAA9-66F5-7EA9-7F43342034DB}"/>
              </a:ext>
            </a:extLst>
          </p:cNvPr>
          <p:cNvSpPr txBox="1"/>
          <p:nvPr/>
        </p:nvSpPr>
        <p:spPr>
          <a:xfrm>
            <a:off x="7964788" y="3202626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prétérit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E0E27E-D751-9512-80C7-24F2818608B4}"/>
              </a:ext>
            </a:extLst>
          </p:cNvPr>
          <p:cNvSpPr txBox="1"/>
          <p:nvPr/>
        </p:nvSpPr>
        <p:spPr>
          <a:xfrm>
            <a:off x="4844983" y="3605966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peu probable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3B1C42-6B9E-13E9-47F9-D5F6FE2050A9}"/>
              </a:ext>
            </a:extLst>
          </p:cNvPr>
          <p:cNvSpPr txBox="1"/>
          <p:nvPr/>
        </p:nvSpPr>
        <p:spPr>
          <a:xfrm>
            <a:off x="4424592" y="4944584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53B917-D24B-3502-742A-BB6583F4E888}"/>
              </a:ext>
            </a:extLst>
          </p:cNvPr>
          <p:cNvSpPr txBox="1"/>
          <p:nvPr/>
        </p:nvSpPr>
        <p:spPr>
          <a:xfrm>
            <a:off x="4435011" y="5316903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2B93C6-FFA1-6B8D-A26C-32C04A748F84}"/>
              </a:ext>
            </a:extLst>
          </p:cNvPr>
          <p:cNvSpPr txBox="1"/>
          <p:nvPr/>
        </p:nvSpPr>
        <p:spPr>
          <a:xfrm>
            <a:off x="4400274" y="5742047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BC60DC3-DFBF-F50F-38FD-6C24B3024D65}"/>
              </a:ext>
            </a:extLst>
          </p:cNvPr>
          <p:cNvSpPr txBox="1"/>
          <p:nvPr/>
        </p:nvSpPr>
        <p:spPr>
          <a:xfrm>
            <a:off x="4400274" y="60465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409BC9-DA8A-4208-E639-65E1DE33A6BC}"/>
              </a:ext>
            </a:extLst>
          </p:cNvPr>
          <p:cNvSpPr/>
          <p:nvPr/>
        </p:nvSpPr>
        <p:spPr>
          <a:xfrm>
            <a:off x="9220834" y="1636982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98E063-85DA-015B-D44F-546A002884F6}"/>
              </a:ext>
            </a:extLst>
          </p:cNvPr>
          <p:cNvSpPr/>
          <p:nvPr/>
        </p:nvSpPr>
        <p:spPr>
          <a:xfrm>
            <a:off x="9220834" y="2217645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CC8FE9-4C6A-4E19-460C-9C22D11DA5CF}"/>
              </a:ext>
            </a:extLst>
          </p:cNvPr>
          <p:cNvSpPr/>
          <p:nvPr/>
        </p:nvSpPr>
        <p:spPr>
          <a:xfrm>
            <a:off x="2392287" y="2790370"/>
            <a:ext cx="89476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5EC23E-B0AC-9FAF-1469-1340795457E1}"/>
              </a:ext>
            </a:extLst>
          </p:cNvPr>
          <p:cNvSpPr/>
          <p:nvPr/>
        </p:nvSpPr>
        <p:spPr>
          <a:xfrm>
            <a:off x="4592872" y="2790369"/>
            <a:ext cx="1293508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B3836E-3245-AB35-A213-2298D25B3F72}"/>
              </a:ext>
            </a:extLst>
          </p:cNvPr>
          <p:cNvSpPr/>
          <p:nvPr/>
        </p:nvSpPr>
        <p:spPr>
          <a:xfrm>
            <a:off x="2205572" y="3240008"/>
            <a:ext cx="1293508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28F747-4B7F-926D-C2BA-7962384B4438}"/>
              </a:ext>
            </a:extLst>
          </p:cNvPr>
          <p:cNvSpPr/>
          <p:nvPr/>
        </p:nvSpPr>
        <p:spPr>
          <a:xfrm>
            <a:off x="6373496" y="3362192"/>
            <a:ext cx="898865" cy="302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B43F0C-F696-4049-FF6C-79AD80B41BD9}"/>
              </a:ext>
            </a:extLst>
          </p:cNvPr>
          <p:cNvSpPr/>
          <p:nvPr/>
        </p:nvSpPr>
        <p:spPr>
          <a:xfrm>
            <a:off x="7964788" y="3331817"/>
            <a:ext cx="1140056" cy="302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963327-E684-FF0A-402B-B1A7FC226E61}"/>
              </a:ext>
            </a:extLst>
          </p:cNvPr>
          <p:cNvSpPr/>
          <p:nvPr/>
        </p:nvSpPr>
        <p:spPr>
          <a:xfrm>
            <a:off x="4844983" y="3713701"/>
            <a:ext cx="1912702" cy="3112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C0A786-5BDD-DA78-884B-53672FABC8B5}"/>
              </a:ext>
            </a:extLst>
          </p:cNvPr>
          <p:cNvSpPr/>
          <p:nvPr/>
        </p:nvSpPr>
        <p:spPr>
          <a:xfrm>
            <a:off x="4438870" y="4990331"/>
            <a:ext cx="354205" cy="415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BBD227-F890-DD83-EC81-5FA54F37AE39}"/>
              </a:ext>
            </a:extLst>
          </p:cNvPr>
          <p:cNvSpPr/>
          <p:nvPr/>
        </p:nvSpPr>
        <p:spPr>
          <a:xfrm>
            <a:off x="4414552" y="5362650"/>
            <a:ext cx="354205" cy="415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DDA1CA-A80B-30DC-5C99-A67ACFFEF462}"/>
              </a:ext>
            </a:extLst>
          </p:cNvPr>
          <p:cNvSpPr/>
          <p:nvPr/>
        </p:nvSpPr>
        <p:spPr>
          <a:xfrm>
            <a:off x="4352034" y="5667119"/>
            <a:ext cx="354205" cy="415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9DA52E-D6F4-6653-7C2F-ABD07ACB1F17}"/>
              </a:ext>
            </a:extLst>
          </p:cNvPr>
          <p:cNvSpPr/>
          <p:nvPr/>
        </p:nvSpPr>
        <p:spPr>
          <a:xfrm>
            <a:off x="4423411" y="6093908"/>
            <a:ext cx="354205" cy="415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0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E6F0E57-D51B-6D67-8C7E-E260AB2E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1"/>
          <a:stretch/>
        </p:blipFill>
        <p:spPr>
          <a:xfrm>
            <a:off x="3281423" y="0"/>
            <a:ext cx="4786132" cy="273537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AC39DA0-13B7-D81F-FDA2-4292FFBDC606}"/>
              </a:ext>
            </a:extLst>
          </p:cNvPr>
          <p:cNvSpPr/>
          <p:nvPr/>
        </p:nvSpPr>
        <p:spPr>
          <a:xfrm>
            <a:off x="270035" y="3125164"/>
            <a:ext cx="11406506" cy="33189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- </a:t>
            </a:r>
            <a:r>
              <a:rPr lang="fr-FR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Si je trouve un petit boulot j'aurais de l'argent en plus.</a:t>
            </a:r>
          </a:p>
          <a:p>
            <a:r>
              <a:rPr lang="fr-FR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-Si nous trouvions un petit boulot, nous aurions de l'argent en plus.</a:t>
            </a:r>
          </a:p>
          <a:p>
            <a:endParaRPr lang="en-US" sz="4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61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A83C2F-EE7A-D191-DF56-255E13FE5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9" r="18322" b="38357"/>
          <a:stretch/>
        </p:blipFill>
        <p:spPr>
          <a:xfrm>
            <a:off x="0" y="0"/>
            <a:ext cx="5011838" cy="2083443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384F8C6-04A9-807B-16BF-87DFF7576206}"/>
              </a:ext>
            </a:extLst>
          </p:cNvPr>
          <p:cNvSpPr/>
          <p:nvPr/>
        </p:nvSpPr>
        <p:spPr>
          <a:xfrm>
            <a:off x="4907666" y="29881"/>
            <a:ext cx="7284334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87674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3C0E6A7-9C79-8843-27E1-CFAAACC02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6" r="8890" b="3003"/>
          <a:stretch/>
        </p:blipFill>
        <p:spPr>
          <a:xfrm>
            <a:off x="0" y="176513"/>
            <a:ext cx="5590572" cy="325248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FFD73F8-9FAD-FCE3-3723-4B7FF6CF7D34}"/>
              </a:ext>
            </a:extLst>
          </p:cNvPr>
          <p:cNvSpPr/>
          <p:nvPr/>
        </p:nvSpPr>
        <p:spPr>
          <a:xfrm>
            <a:off x="5590572" y="29881"/>
            <a:ext cx="6601428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01490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201353E8-C605-A113-45DB-053CCFA91B9D}"/>
              </a:ext>
            </a:extLst>
          </p:cNvPr>
          <p:cNvGrpSpPr/>
          <p:nvPr/>
        </p:nvGrpSpPr>
        <p:grpSpPr>
          <a:xfrm>
            <a:off x="220101" y="84672"/>
            <a:ext cx="4583393" cy="6489747"/>
            <a:chOff x="220101" y="84673"/>
            <a:chExt cx="3717379" cy="546549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9B2D5ED-463F-C02C-8EA2-2DFE67410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737"/>
            <a:stretch/>
          </p:blipFill>
          <p:spPr bwMode="auto">
            <a:xfrm>
              <a:off x="220101" y="84673"/>
              <a:ext cx="3717379" cy="6313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476E147-9006-E83A-ED1A-BB3A07807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2"/>
            <a:stretch/>
          </p:blipFill>
          <p:spPr bwMode="auto">
            <a:xfrm>
              <a:off x="256456" y="716015"/>
              <a:ext cx="3644667" cy="4834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A794D22-F2D3-12A2-513B-BE49016BD786}"/>
              </a:ext>
            </a:extLst>
          </p:cNvPr>
          <p:cNvSpPr/>
          <p:nvPr/>
        </p:nvSpPr>
        <p:spPr>
          <a:xfrm>
            <a:off x="5590572" y="29881"/>
            <a:ext cx="6601428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82315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0AE14-D82A-A623-DFFA-A14EE2F62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F9F57E-ACC4-2981-A0DF-E0A5104F7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2" y="544857"/>
            <a:ext cx="5740686" cy="57682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8C12C7F-120E-10D1-7BBE-C7FB54E37B47}"/>
              </a:ext>
            </a:extLst>
          </p:cNvPr>
          <p:cNvSpPr txBox="1"/>
          <p:nvPr/>
        </p:nvSpPr>
        <p:spPr>
          <a:xfrm>
            <a:off x="3784921" y="2395959"/>
            <a:ext cx="528926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être bon/doué pour quelque chose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A690FC-2501-86C1-0BA8-8CE929038028}"/>
              </a:ext>
            </a:extLst>
          </p:cNvPr>
          <p:cNvSpPr txBox="1"/>
          <p:nvPr/>
        </p:nvSpPr>
        <p:spPr>
          <a:xfrm>
            <a:off x="3555814" y="4247061"/>
            <a:ext cx="311014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chercher un emploi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5EAEE73-F9F4-B8AF-09BE-CF6755C2E382}"/>
              </a:ext>
            </a:extLst>
          </p:cNvPr>
          <p:cNvSpPr/>
          <p:nvPr/>
        </p:nvSpPr>
        <p:spPr>
          <a:xfrm>
            <a:off x="3784921" y="2395959"/>
            <a:ext cx="5289268" cy="5232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8C2CE5A-A9ED-2881-4269-B005CD3A1139}"/>
              </a:ext>
            </a:extLst>
          </p:cNvPr>
          <p:cNvSpPr/>
          <p:nvPr/>
        </p:nvSpPr>
        <p:spPr>
          <a:xfrm>
            <a:off x="3494358" y="4214696"/>
            <a:ext cx="3171603" cy="5232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E7DF2-302F-F18D-59A1-D5F4A465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77A11-8538-8388-50EF-EC4726EEE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9ED82BF-EC36-9868-1EBC-5616EB0CD526}"/>
              </a:ext>
            </a:extLst>
          </p:cNvPr>
          <p:cNvSpPr/>
          <p:nvPr/>
        </p:nvSpPr>
        <p:spPr>
          <a:xfrm>
            <a:off x="648182" y="2129742"/>
            <a:ext cx="11543818" cy="23033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Eval second conditional</a:t>
            </a:r>
          </a:p>
        </p:txBody>
      </p:sp>
    </p:spTree>
    <p:extLst>
      <p:ext uri="{BB962C8B-B14F-4D97-AF65-F5344CB8AC3E}">
        <p14:creationId xmlns:p14="http://schemas.microsoft.com/office/powerpoint/2010/main" val="2306144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E566E-4B9E-E368-5C18-10F863408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168CA7-C0F0-542B-A88A-BA703E261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65"/>
          <a:stretch/>
        </p:blipFill>
        <p:spPr>
          <a:xfrm>
            <a:off x="0" y="0"/>
            <a:ext cx="12211937" cy="58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22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5AFA1-4D8A-4C0E-2D3E-763AEFB92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312398-AE30-0A55-1B3D-DB6B308DE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54"/>
          <a:stretch/>
        </p:blipFill>
        <p:spPr>
          <a:xfrm>
            <a:off x="0" y="312516"/>
            <a:ext cx="12192000" cy="29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35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0E514-D1BD-D20F-E266-29549338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15682F-D406-1CCC-F292-25C953FEE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526" cy="53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4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4D1322-D3D3-ECA3-4DBD-81B55CA4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961"/>
            <a:ext cx="12182275" cy="3563666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57D1A9-1BE6-4CAA-ADF5-D772E1F31E3F}"/>
              </a:ext>
            </a:extLst>
          </p:cNvPr>
          <p:cNvSpPr/>
          <p:nvPr/>
        </p:nvSpPr>
        <p:spPr>
          <a:xfrm>
            <a:off x="6096000" y="4940877"/>
            <a:ext cx="5252719" cy="191712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Glue </a:t>
            </a:r>
            <a:r>
              <a:rPr lang="fr-FR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it</a:t>
            </a: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in </a:t>
            </a:r>
            <a:r>
              <a:rPr lang="fr-FR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your</a:t>
            </a: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copybook</a:t>
            </a: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!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+</a:t>
            </a: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write</a:t>
            </a: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the </a:t>
            </a:r>
            <a:r>
              <a:rPr lang="fr-FR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title</a:t>
            </a:r>
            <a:endParaRPr lang="fr-FR" sz="36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03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E429-A915-389C-098E-3D84D2F0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0FF59F-2072-00FB-3490-549BEA38F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361" cy="43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6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0C518-3A99-3C75-7C59-BFE23866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485C66-D579-4460-7186-B8117A9A6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22" y="584"/>
            <a:ext cx="11481955" cy="6857416"/>
          </a:xfrm>
          <a:prstGeom prst="rect">
            <a:avLst/>
          </a:prstGeom>
        </p:spPr>
      </p:pic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41342CA8-8688-F7E3-B39B-CD295FBBE9F4}"/>
              </a:ext>
            </a:extLst>
          </p:cNvPr>
          <p:cNvSpPr/>
          <p:nvPr/>
        </p:nvSpPr>
        <p:spPr>
          <a:xfrm>
            <a:off x="2772308" y="35749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0D15771A-CFDE-3BBB-110D-AE957435B58A}"/>
              </a:ext>
            </a:extLst>
          </p:cNvPr>
          <p:cNvSpPr/>
          <p:nvPr/>
        </p:nvSpPr>
        <p:spPr>
          <a:xfrm>
            <a:off x="4483105" y="35749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6BAAC-E78C-3DA5-33DD-13D83BB1C7D9}"/>
              </a:ext>
            </a:extLst>
          </p:cNvPr>
          <p:cNvSpPr/>
          <p:nvPr/>
        </p:nvSpPr>
        <p:spPr>
          <a:xfrm>
            <a:off x="143147" y="396291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C38E90-2E1A-F46C-9368-A77079414E3F}"/>
              </a:ext>
            </a:extLst>
          </p:cNvPr>
          <p:cNvSpPr/>
          <p:nvPr/>
        </p:nvSpPr>
        <p:spPr>
          <a:xfrm>
            <a:off x="2644355" y="357490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FD46B-D28C-31F3-195D-6E1566F8D39E}"/>
              </a:ext>
            </a:extLst>
          </p:cNvPr>
          <p:cNvSpPr/>
          <p:nvPr/>
        </p:nvSpPr>
        <p:spPr>
          <a:xfrm>
            <a:off x="4354358" y="333946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5375E-A8EF-EB81-97D3-FFEA7AFB34D9}"/>
              </a:ext>
            </a:extLst>
          </p:cNvPr>
          <p:cNvSpPr/>
          <p:nvPr/>
        </p:nvSpPr>
        <p:spPr>
          <a:xfrm>
            <a:off x="6855565" y="333946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FC810D-59EA-E461-8868-9942DEFF88F7}"/>
              </a:ext>
            </a:extLst>
          </p:cNvPr>
          <p:cNvSpPr/>
          <p:nvPr/>
        </p:nvSpPr>
        <p:spPr>
          <a:xfrm>
            <a:off x="143147" y="1325983"/>
            <a:ext cx="423749" cy="68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4AE04713-A981-087E-CA0F-B197B51593A8}"/>
              </a:ext>
            </a:extLst>
          </p:cNvPr>
          <p:cNvSpPr/>
          <p:nvPr/>
        </p:nvSpPr>
        <p:spPr>
          <a:xfrm>
            <a:off x="3650572" y="1382415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3F8856-7B67-839E-9E96-1EC071B46D3C}"/>
              </a:ext>
            </a:extLst>
          </p:cNvPr>
          <p:cNvSpPr/>
          <p:nvPr/>
        </p:nvSpPr>
        <p:spPr>
          <a:xfrm>
            <a:off x="3505302" y="1325983"/>
            <a:ext cx="491290" cy="68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23CE9BD6-E160-F841-E677-90772C2C885E}"/>
              </a:ext>
            </a:extLst>
          </p:cNvPr>
          <p:cNvSpPr/>
          <p:nvPr/>
        </p:nvSpPr>
        <p:spPr>
          <a:xfrm>
            <a:off x="8686699" y="1313844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igne de multiplication 14">
            <a:extLst>
              <a:ext uri="{FF2B5EF4-FFF2-40B4-BE49-F238E27FC236}">
                <a16:creationId xmlns:a16="http://schemas.microsoft.com/office/drawing/2014/main" id="{B452CEEB-9143-48B2-E0FA-D8DF9E7A2C7D}"/>
              </a:ext>
            </a:extLst>
          </p:cNvPr>
          <p:cNvSpPr/>
          <p:nvPr/>
        </p:nvSpPr>
        <p:spPr>
          <a:xfrm>
            <a:off x="8686699" y="1697571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187E82-3CC9-A6DD-BAFF-5E26F89BCB68}"/>
              </a:ext>
            </a:extLst>
          </p:cNvPr>
          <p:cNvSpPr/>
          <p:nvPr/>
        </p:nvSpPr>
        <p:spPr>
          <a:xfrm>
            <a:off x="8541429" y="1313844"/>
            <a:ext cx="491290" cy="755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26A9B8-3D13-D14D-A560-EE2A054A6E0D}"/>
              </a:ext>
            </a:extLst>
          </p:cNvPr>
          <p:cNvSpPr txBox="1"/>
          <p:nvPr/>
        </p:nvSpPr>
        <p:spPr>
          <a:xfrm>
            <a:off x="608288" y="2391008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16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years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old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83AE4B-A7BB-2D0D-79CD-5DC6ECA4B1CE}"/>
              </a:ext>
            </a:extLst>
          </p:cNvPr>
          <p:cNvSpPr/>
          <p:nvPr/>
        </p:nvSpPr>
        <p:spPr>
          <a:xfrm>
            <a:off x="651362" y="2480456"/>
            <a:ext cx="5240699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8B86732-643E-B272-729C-28B59F218DB6}"/>
              </a:ext>
            </a:extLst>
          </p:cNvPr>
          <p:cNvSpPr txBox="1"/>
          <p:nvPr/>
        </p:nvSpPr>
        <p:spPr>
          <a:xfrm>
            <a:off x="530948" y="3269818"/>
            <a:ext cx="1076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Yes</a:t>
            </a:r>
            <a:r>
              <a:rPr lang="fr-FR" sz="2800" dirty="0">
                <a:latin typeface="Berlin Sans FB" panose="020E0602020502020306" pitchFamily="34" charset="0"/>
              </a:rPr>
              <a:t>. Need a </a:t>
            </a:r>
            <a:r>
              <a:rPr lang="fr-FR" sz="2800" dirty="0" err="1">
                <a:latin typeface="Berlin Sans FB" panose="020E0602020502020306" pitchFamily="34" charset="0"/>
              </a:rPr>
              <a:t>special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highlight>
                  <a:srgbClr val="FFFF00"/>
                </a:highlight>
                <a:latin typeface="Berlin Sans FB" panose="020E0602020502020306" pitchFamily="34" charset="0"/>
              </a:rPr>
              <a:t>work</a:t>
            </a:r>
            <a:r>
              <a:rPr lang="fr-FR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 permit </a:t>
            </a:r>
            <a:r>
              <a:rPr lang="fr-FR" sz="2800" dirty="0" err="1">
                <a:latin typeface="Berlin Sans FB" panose="020E0602020502020306" pitchFamily="34" charset="0"/>
              </a:rPr>
              <a:t>from</a:t>
            </a:r>
            <a:r>
              <a:rPr lang="fr-FR" sz="2800" dirty="0">
                <a:latin typeface="Berlin Sans FB" panose="020E0602020502020306" pitchFamily="34" charset="0"/>
              </a:rPr>
              <a:t> the States </a:t>
            </a:r>
            <a:r>
              <a:rPr lang="fr-FR" sz="2800" dirty="0" err="1">
                <a:latin typeface="Berlin Sans FB" panose="020E0602020502020306" pitchFamily="34" charset="0"/>
              </a:rPr>
              <a:t>Deprtment</a:t>
            </a:r>
            <a:r>
              <a:rPr lang="fr-FR" sz="2800" dirty="0">
                <a:latin typeface="Berlin Sans FB" panose="020E0602020502020306" pitchFamily="34" charset="0"/>
              </a:rPr>
              <a:t> of Labor.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049B926-20C0-D35C-6B1B-8E1B12046E8F}"/>
              </a:ext>
            </a:extLst>
          </p:cNvPr>
          <p:cNvSpPr txBox="1"/>
          <p:nvPr/>
        </p:nvSpPr>
        <p:spPr>
          <a:xfrm>
            <a:off x="554794" y="4091961"/>
            <a:ext cx="1112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They are looking for teens in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golf </a:t>
            </a:r>
            <a:r>
              <a:rPr lang="en-US" sz="2800" dirty="0">
                <a:latin typeface="Berlin Sans FB" panose="020E0602020502020306" pitchFamily="34" charset="0"/>
              </a:rPr>
              <a:t>courses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, offices, museums and restaurants</a:t>
            </a:r>
            <a:endParaRPr lang="fr-FR" sz="2800" dirty="0">
              <a:highlight>
                <a:srgbClr val="FFFF00"/>
              </a:highlight>
              <a:latin typeface="Berlin Sans FB" panose="020E0602020502020306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07132A7-D168-5551-BC1D-3FF633583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20" y="4629466"/>
            <a:ext cx="11481955" cy="223891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A150287-6176-84B6-7F5C-09BD70D5BFB4}"/>
              </a:ext>
            </a:extLst>
          </p:cNvPr>
          <p:cNvSpPr txBox="1"/>
          <p:nvPr/>
        </p:nvSpPr>
        <p:spPr>
          <a:xfrm>
            <a:off x="355018" y="4883715"/>
            <a:ext cx="11124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Volunteer Work might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not</a:t>
            </a:r>
            <a:r>
              <a:rPr lang="en-US" sz="2800" dirty="0">
                <a:latin typeface="Berlin Sans FB" panose="020E0602020502020306" pitchFamily="34" charset="0"/>
              </a:rPr>
              <a:t> be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paid,</a:t>
            </a:r>
            <a:r>
              <a:rPr lang="en-US" sz="2800" dirty="0">
                <a:latin typeface="Berlin Sans FB" panose="020E0602020502020306" pitchFamily="34" charset="0"/>
              </a:rPr>
              <a:t> but is good to have a sense of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ethics</a:t>
            </a:r>
            <a:r>
              <a:rPr lang="en-US" sz="2800" dirty="0">
                <a:latin typeface="Berlin Sans FB" panose="020E0602020502020306" pitchFamily="34" charset="0"/>
              </a:rPr>
              <a:t> and to get some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experience</a:t>
            </a:r>
            <a:r>
              <a:rPr lang="en-US" sz="2800" dirty="0">
                <a:latin typeface="Berlin Sans FB" panose="020E0602020502020306" pitchFamily="34" charset="0"/>
              </a:rPr>
              <a:t>.</a:t>
            </a:r>
            <a:endParaRPr lang="fr-FR" sz="2800" dirty="0">
              <a:highlight>
                <a:srgbClr val="FFFF00"/>
              </a:highlight>
              <a:latin typeface="Berlin Sans FB" panose="020E0602020502020306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DEB0900-9BCD-7D61-AAA8-4230344891E1}"/>
              </a:ext>
            </a:extLst>
          </p:cNvPr>
          <p:cNvSpPr txBox="1"/>
          <p:nvPr/>
        </p:nvSpPr>
        <p:spPr>
          <a:xfrm>
            <a:off x="530948" y="6261198"/>
            <a:ext cx="1112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On their web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site</a:t>
            </a:r>
            <a:r>
              <a:rPr lang="en-US" sz="2800" dirty="0">
                <a:latin typeface="Berlin Sans FB" panose="020E0602020502020306" pitchFamily="34" charset="0"/>
              </a:rPr>
              <a:t>.</a:t>
            </a:r>
            <a:endParaRPr lang="fr-FR" sz="2800" dirty="0">
              <a:highlight>
                <a:srgbClr val="FFFF00"/>
              </a:highlight>
              <a:latin typeface="Berlin Sans FB" panose="020E0602020502020306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38BAC-78E7-459A-621A-6198A4AE524C}"/>
              </a:ext>
            </a:extLst>
          </p:cNvPr>
          <p:cNvSpPr/>
          <p:nvPr/>
        </p:nvSpPr>
        <p:spPr>
          <a:xfrm>
            <a:off x="530948" y="3344075"/>
            <a:ext cx="10372404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B3C43A-C2B4-B39E-F66F-AC810073E07D}"/>
              </a:ext>
            </a:extLst>
          </p:cNvPr>
          <p:cNvSpPr/>
          <p:nvPr/>
        </p:nvSpPr>
        <p:spPr>
          <a:xfrm>
            <a:off x="555604" y="4191612"/>
            <a:ext cx="11099931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3C7784-9304-0DAF-8D73-3DBB8F82BBF4}"/>
              </a:ext>
            </a:extLst>
          </p:cNvPr>
          <p:cNvSpPr/>
          <p:nvPr/>
        </p:nvSpPr>
        <p:spPr>
          <a:xfrm>
            <a:off x="379676" y="5050128"/>
            <a:ext cx="11099931" cy="7876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7FA16C-6B9B-C367-BC79-A022BFDFC23E}"/>
              </a:ext>
            </a:extLst>
          </p:cNvPr>
          <p:cNvSpPr/>
          <p:nvPr/>
        </p:nvSpPr>
        <p:spPr>
          <a:xfrm>
            <a:off x="530947" y="6356095"/>
            <a:ext cx="2860436" cy="501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0632D-651D-906D-6DC6-30AF99111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071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F7F0D-1F75-B352-33B3-9CDD6037F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13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4BD4F-0067-4C4D-9D92-73C2A5BC7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07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5E4F2-3D8D-16A6-286B-19C0E5CDB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344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D44542-A109-AB5D-7EDE-0D5CDAA23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2" y="989046"/>
            <a:ext cx="12063235" cy="397362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81967BB-4CC9-B713-55A1-191341816328}"/>
              </a:ext>
            </a:extLst>
          </p:cNvPr>
          <p:cNvSpPr/>
          <p:nvPr/>
        </p:nvSpPr>
        <p:spPr>
          <a:xfrm>
            <a:off x="5579706" y="2113383"/>
            <a:ext cx="6438122" cy="27385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  <p:sp>
        <p:nvSpPr>
          <p:cNvPr id="6" name="Flèche : pentagone 3">
            <a:extLst>
              <a:ext uri="{FF2B5EF4-FFF2-40B4-BE49-F238E27FC236}">
                <a16:creationId xmlns:a16="http://schemas.microsoft.com/office/drawing/2014/main" id="{BF0F0CD9-5EDC-8A06-CC7C-A6347A66265E}"/>
              </a:ext>
            </a:extLst>
          </p:cNvPr>
          <p:cNvSpPr/>
          <p:nvPr/>
        </p:nvSpPr>
        <p:spPr>
          <a:xfrm>
            <a:off x="-1" y="0"/>
            <a:ext cx="8369559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WB p.51 /52  or glue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paper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86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7FEAD9-C874-3192-91F7-558E01D0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32"/>
            <a:ext cx="12192000" cy="263451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8267040-881D-9196-17C5-CF4C951A6500}"/>
              </a:ext>
            </a:extLst>
          </p:cNvPr>
          <p:cNvSpPr/>
          <p:nvPr/>
        </p:nvSpPr>
        <p:spPr>
          <a:xfrm>
            <a:off x="410545" y="1542836"/>
            <a:ext cx="10608907" cy="16418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The students can think about their future</a:t>
            </a:r>
          </a:p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and what they want to be when they grow up.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AF7209-6A68-EBA3-B024-2EC3C7638390}"/>
              </a:ext>
            </a:extLst>
          </p:cNvPr>
          <p:cNvSpPr/>
          <p:nvPr/>
        </p:nvSpPr>
        <p:spPr>
          <a:xfrm>
            <a:off x="484117" y="1730519"/>
            <a:ext cx="9290503" cy="1037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50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7FEAD9-C874-3192-91F7-558E01D0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32"/>
            <a:ext cx="12192000" cy="263451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8267040-881D-9196-17C5-CF4C951A6500}"/>
              </a:ext>
            </a:extLst>
          </p:cNvPr>
          <p:cNvSpPr/>
          <p:nvPr/>
        </p:nvSpPr>
        <p:spPr>
          <a:xfrm>
            <a:off x="410545" y="1542836"/>
            <a:ext cx="10608907" cy="16418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The students can think about their future</a:t>
            </a:r>
          </a:p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and what they want to be when they grow up.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46739D-30E4-1A08-1A94-F3A5B4D1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3389932"/>
          </a:xfrm>
          <a:prstGeom prst="rect">
            <a:avLst/>
          </a:prstGeom>
        </p:spPr>
      </p:pic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424069C3-8AB4-7FBC-0785-CD756DEAA38B}"/>
              </a:ext>
            </a:extLst>
          </p:cNvPr>
          <p:cNvSpPr/>
          <p:nvPr/>
        </p:nvSpPr>
        <p:spPr>
          <a:xfrm>
            <a:off x="364664" y="4558121"/>
            <a:ext cx="617122" cy="266402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F4D6DCA5-A4C4-963D-7C35-F52B773E8BC8}"/>
              </a:ext>
            </a:extLst>
          </p:cNvPr>
          <p:cNvSpPr/>
          <p:nvPr/>
        </p:nvSpPr>
        <p:spPr>
          <a:xfrm>
            <a:off x="364664" y="5555325"/>
            <a:ext cx="617122" cy="266402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606A1AEA-C9CD-600D-CFB9-6AD18B1EEECD}"/>
              </a:ext>
            </a:extLst>
          </p:cNvPr>
          <p:cNvSpPr/>
          <p:nvPr/>
        </p:nvSpPr>
        <p:spPr>
          <a:xfrm>
            <a:off x="364664" y="6419328"/>
            <a:ext cx="617122" cy="266402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6D8E9-1CB5-071E-4A31-E30D5C6D7280}"/>
              </a:ext>
            </a:extLst>
          </p:cNvPr>
          <p:cNvSpPr/>
          <p:nvPr/>
        </p:nvSpPr>
        <p:spPr>
          <a:xfrm>
            <a:off x="446017" y="4384999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4D959-FF4F-FBE8-78A1-C71E8D20DA3A}"/>
              </a:ext>
            </a:extLst>
          </p:cNvPr>
          <p:cNvSpPr/>
          <p:nvPr/>
        </p:nvSpPr>
        <p:spPr>
          <a:xfrm>
            <a:off x="433915" y="4824523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B6D23F-9D0C-8354-AB66-7AECED0B9839}"/>
              </a:ext>
            </a:extLst>
          </p:cNvPr>
          <p:cNvSpPr/>
          <p:nvPr/>
        </p:nvSpPr>
        <p:spPr>
          <a:xfrm>
            <a:off x="449914" y="5315164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EA582-F08D-363B-5083-E0860A74BFA1}"/>
              </a:ext>
            </a:extLst>
          </p:cNvPr>
          <p:cNvSpPr/>
          <p:nvPr/>
        </p:nvSpPr>
        <p:spPr>
          <a:xfrm>
            <a:off x="459811" y="5708486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F62EF9-EECA-641E-EA4E-0495636C5C40}"/>
              </a:ext>
            </a:extLst>
          </p:cNvPr>
          <p:cNvSpPr/>
          <p:nvPr/>
        </p:nvSpPr>
        <p:spPr>
          <a:xfrm>
            <a:off x="449913" y="6162038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9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D29882-0DB2-041D-ACD5-DB4605DCD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282" cy="2288254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FB3F68E-77E8-DF28-984C-986853C84437}"/>
              </a:ext>
            </a:extLst>
          </p:cNvPr>
          <p:cNvSpPr/>
          <p:nvPr/>
        </p:nvSpPr>
        <p:spPr>
          <a:xfrm>
            <a:off x="477607" y="1257384"/>
            <a:ext cx="11206067" cy="14227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many different avenues, unlimited amount of careers, good foundations in school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EEAD7C-D3CF-1FFE-6E1E-64D51CFB34B0}"/>
              </a:ext>
            </a:extLst>
          </p:cNvPr>
          <p:cNvSpPr/>
          <p:nvPr/>
        </p:nvSpPr>
        <p:spPr>
          <a:xfrm>
            <a:off x="508326" y="1489293"/>
            <a:ext cx="10398486" cy="1037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6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3EBDAF49-E907-5D26-8799-5AA88C75F18C}"/>
              </a:ext>
            </a:extLst>
          </p:cNvPr>
          <p:cNvSpPr/>
          <p:nvPr/>
        </p:nvSpPr>
        <p:spPr>
          <a:xfrm>
            <a:off x="-40640" y="833121"/>
            <a:ext cx="11938215" cy="6024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 1: </a:t>
            </a:r>
            <a:r>
              <a:rPr kumimoji="0" lang="fr-FR" sz="36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kumimoji="0" lang="fr-FR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job?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9FCDBFA6-EB14-2B63-F218-4D0B23B902B6}"/>
              </a:ext>
            </a:extLst>
          </p:cNvPr>
          <p:cNvSpPr/>
          <p:nvPr/>
        </p:nvSpPr>
        <p:spPr>
          <a:xfrm>
            <a:off x="0" y="167640"/>
            <a:ext cx="6695440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Write in </a:t>
            </a:r>
            <a:r>
              <a:rPr lang="fr-FR" sz="4400" b="1" i="0" u="none" strike="noStrike" kern="1200" cap="none" spc="0" baseline="0" dirty="0" err="1">
                <a:uFillTx/>
                <a:latin typeface="Berlin Sans FB Demi" panose="020E0802020502020306" pitchFamily="34" charset="0"/>
              </a:rPr>
              <a:t>your</a:t>
            </a: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 </a:t>
            </a:r>
            <a:r>
              <a:rPr lang="fr-FR" sz="4400" b="1" i="0" u="none" strike="noStrike" kern="1200" cap="none" spc="0" baseline="0" dirty="0" err="1">
                <a:uFillTx/>
                <a:latin typeface="Berlin Sans FB Demi" panose="020E0802020502020306" pitchFamily="34" charset="0"/>
              </a:rPr>
              <a:t>copybook</a:t>
            </a: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: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2B56EC8-FD31-9240-AE60-4A1267315F62}"/>
              </a:ext>
            </a:extLst>
          </p:cNvPr>
          <p:cNvCxnSpPr/>
          <p:nvPr/>
        </p:nvCxnSpPr>
        <p:spPr>
          <a:xfrm>
            <a:off x="325120" y="1676400"/>
            <a:ext cx="3789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73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D29882-0DB2-041D-ACD5-DB4605DCD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282" cy="2288254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FB3F68E-77E8-DF28-984C-986853C84437}"/>
              </a:ext>
            </a:extLst>
          </p:cNvPr>
          <p:cNvSpPr/>
          <p:nvPr/>
        </p:nvSpPr>
        <p:spPr>
          <a:xfrm>
            <a:off x="477607" y="1257384"/>
            <a:ext cx="11206067" cy="14227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many different avenues, unlimited amount of careers, good foundations in school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41E455B-D89D-14A4-DC0E-195407FE9DB6}"/>
              </a:ext>
            </a:extLst>
          </p:cNvPr>
          <p:cNvGrpSpPr/>
          <p:nvPr/>
        </p:nvGrpSpPr>
        <p:grpSpPr>
          <a:xfrm>
            <a:off x="0" y="3545638"/>
            <a:ext cx="12159440" cy="3283156"/>
            <a:chOff x="0" y="840975"/>
            <a:chExt cx="12159440" cy="328315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D7D01B5-058E-A20F-9449-A032CB790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40975"/>
              <a:ext cx="12159440" cy="3283156"/>
            </a:xfrm>
            <a:prstGeom prst="rect">
              <a:avLst/>
            </a:prstGeom>
          </p:spPr>
        </p:pic>
        <p:sp>
          <p:nvSpPr>
            <p:cNvPr id="6" name="Signe de multiplication 5">
              <a:extLst>
                <a:ext uri="{FF2B5EF4-FFF2-40B4-BE49-F238E27FC236}">
                  <a16:creationId xmlns:a16="http://schemas.microsoft.com/office/drawing/2014/main" id="{70512A5A-86E7-059C-3BEF-9301C8268954}"/>
                </a:ext>
              </a:extLst>
            </p:cNvPr>
            <p:cNvSpPr/>
            <p:nvPr/>
          </p:nvSpPr>
          <p:spPr>
            <a:xfrm>
              <a:off x="811764" y="2967134"/>
              <a:ext cx="615820" cy="345233"/>
            </a:xfrm>
            <a:prstGeom prst="mathMultiply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94FC30D-B144-5346-AFBC-C2531C06B319}"/>
              </a:ext>
            </a:extLst>
          </p:cNvPr>
          <p:cNvSpPr/>
          <p:nvPr/>
        </p:nvSpPr>
        <p:spPr>
          <a:xfrm>
            <a:off x="926018" y="5086865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F2E6E-5CD8-A994-3E4C-5AFA85474137}"/>
              </a:ext>
            </a:extLst>
          </p:cNvPr>
          <p:cNvSpPr/>
          <p:nvPr/>
        </p:nvSpPr>
        <p:spPr>
          <a:xfrm>
            <a:off x="926018" y="5492747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2E37E1-67EF-8EEA-DFB8-3546C6BB725C}"/>
              </a:ext>
            </a:extLst>
          </p:cNvPr>
          <p:cNvSpPr/>
          <p:nvPr/>
        </p:nvSpPr>
        <p:spPr>
          <a:xfrm>
            <a:off x="929915" y="6017030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2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C3F63F-529B-727D-675D-1D7559FAA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031"/>
            <a:ext cx="12192000" cy="185075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DB31D37-5589-575F-0E50-2265301F45B6}"/>
              </a:ext>
            </a:extLst>
          </p:cNvPr>
          <p:cNvSpPr/>
          <p:nvPr/>
        </p:nvSpPr>
        <p:spPr>
          <a:xfrm>
            <a:off x="160366" y="955058"/>
            <a:ext cx="11206067" cy="14227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TV business, police officer, medic, organic farmer and</a:t>
            </a:r>
          </a:p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veterinarian.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231037-C1EF-8556-CD00-3CDC5681F701}"/>
              </a:ext>
            </a:extLst>
          </p:cNvPr>
          <p:cNvSpPr/>
          <p:nvPr/>
        </p:nvSpPr>
        <p:spPr>
          <a:xfrm>
            <a:off x="244375" y="1035665"/>
            <a:ext cx="10398486" cy="1037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4639C3-E3B0-DED5-3C73-5F04DD9E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5092"/>
            <a:ext cx="12203799" cy="1801648"/>
          </a:xfrm>
          <a:prstGeom prst="rect">
            <a:avLst/>
          </a:prstGeom>
        </p:spPr>
      </p:pic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8D10A396-483F-DE69-2BE0-EF22CF00077F}"/>
              </a:ext>
            </a:extLst>
          </p:cNvPr>
          <p:cNvSpPr/>
          <p:nvPr/>
        </p:nvSpPr>
        <p:spPr>
          <a:xfrm>
            <a:off x="4795936" y="4469075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644D16EC-B121-C5AF-03C9-2C78A8FE9147}"/>
              </a:ext>
            </a:extLst>
          </p:cNvPr>
          <p:cNvSpPr/>
          <p:nvPr/>
        </p:nvSpPr>
        <p:spPr>
          <a:xfrm>
            <a:off x="329683" y="5088006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1B1154D6-816E-C37C-42DF-C0942D8B3717}"/>
              </a:ext>
            </a:extLst>
          </p:cNvPr>
          <p:cNvSpPr/>
          <p:nvPr/>
        </p:nvSpPr>
        <p:spPr>
          <a:xfrm>
            <a:off x="2273561" y="5088006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D5D53B2-EA39-C2B7-C804-9D6AFEA6CC4A}"/>
              </a:ext>
            </a:extLst>
          </p:cNvPr>
          <p:cNvSpPr/>
          <p:nvPr/>
        </p:nvSpPr>
        <p:spPr>
          <a:xfrm>
            <a:off x="4049487" y="5088005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E5693F7B-7E87-897A-C7F1-09D4290A4ED8}"/>
              </a:ext>
            </a:extLst>
          </p:cNvPr>
          <p:cNvSpPr/>
          <p:nvPr/>
        </p:nvSpPr>
        <p:spPr>
          <a:xfrm>
            <a:off x="6833120" y="5112887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4A597-D3A1-14F5-2871-7A01DAECA1B0}"/>
              </a:ext>
            </a:extLst>
          </p:cNvPr>
          <p:cNvSpPr/>
          <p:nvPr/>
        </p:nvSpPr>
        <p:spPr>
          <a:xfrm>
            <a:off x="329683" y="4223496"/>
            <a:ext cx="11708346" cy="13932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E97E0E-D246-2EA8-AD61-0D8D088F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" y="478134"/>
            <a:ext cx="12126508" cy="1985918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EBB1630-C3B1-9315-3DEC-6B64C86E232C}"/>
              </a:ext>
            </a:extLst>
          </p:cNvPr>
          <p:cNvSpPr/>
          <p:nvPr/>
        </p:nvSpPr>
        <p:spPr>
          <a:xfrm>
            <a:off x="211774" y="1249022"/>
            <a:ext cx="11206067" cy="1047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The volunteer sector (Red Cross).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2A7B5-8622-2A10-8EED-4FD8BA1DFCFB}"/>
              </a:ext>
            </a:extLst>
          </p:cNvPr>
          <p:cNvSpPr/>
          <p:nvPr/>
        </p:nvSpPr>
        <p:spPr>
          <a:xfrm>
            <a:off x="244375" y="1035665"/>
            <a:ext cx="10398486" cy="1037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E97E0E-D246-2EA8-AD61-0D8D088F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" y="478134"/>
            <a:ext cx="12126508" cy="1985918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EBB1630-C3B1-9315-3DEC-6B64C86E232C}"/>
              </a:ext>
            </a:extLst>
          </p:cNvPr>
          <p:cNvSpPr/>
          <p:nvPr/>
        </p:nvSpPr>
        <p:spPr>
          <a:xfrm>
            <a:off x="211774" y="1249022"/>
            <a:ext cx="11206067" cy="1047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The volunteer sector (Red Cross).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9217CE-8816-8809-08D0-F71FF9479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6" y="3180929"/>
            <a:ext cx="10008102" cy="3198937"/>
          </a:xfrm>
          <a:prstGeom prst="rect">
            <a:avLst/>
          </a:prstGeom>
        </p:spPr>
      </p:pic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EFB98F9E-4B67-165B-8089-6BE2973E5F07}"/>
              </a:ext>
            </a:extLst>
          </p:cNvPr>
          <p:cNvSpPr/>
          <p:nvPr/>
        </p:nvSpPr>
        <p:spPr>
          <a:xfrm>
            <a:off x="5506288" y="5030038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82E32-F5EB-D06D-E244-1617308610D1}"/>
              </a:ext>
            </a:extLst>
          </p:cNvPr>
          <p:cNvSpPr/>
          <p:nvPr/>
        </p:nvSpPr>
        <p:spPr>
          <a:xfrm>
            <a:off x="5073504" y="4178554"/>
            <a:ext cx="1083233" cy="2048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3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D4867D2-AF49-649D-DDB5-32059CE0E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47"/>
            <a:ext cx="12192000" cy="663902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6FA011D-2DA8-E4C0-1BD2-9DD9CF327ABA}"/>
              </a:ext>
            </a:extLst>
          </p:cNvPr>
          <p:cNvSpPr/>
          <p:nvPr/>
        </p:nvSpPr>
        <p:spPr>
          <a:xfrm>
            <a:off x="3778897" y="1220260"/>
            <a:ext cx="8322907" cy="23720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She really likes Career Day because it makes her realize how many choices there are.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126E825-ADE6-AB15-72A2-E75E6BCA8759}"/>
              </a:ext>
            </a:extLst>
          </p:cNvPr>
          <p:cNvSpPr/>
          <p:nvPr/>
        </p:nvSpPr>
        <p:spPr>
          <a:xfrm>
            <a:off x="3778897" y="4115860"/>
            <a:ext cx="8322907" cy="23720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Career Day is important because she can have a better idea of what she wants to do when she is older.</a:t>
            </a:r>
          </a:p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C88EE-C5A3-F869-1842-CAC297CC227A}"/>
              </a:ext>
            </a:extLst>
          </p:cNvPr>
          <p:cNvSpPr/>
          <p:nvPr/>
        </p:nvSpPr>
        <p:spPr>
          <a:xfrm>
            <a:off x="3949831" y="1376313"/>
            <a:ext cx="7984502" cy="20772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5073BB-835F-E2BD-E48F-CC050EB00AC4}"/>
              </a:ext>
            </a:extLst>
          </p:cNvPr>
          <p:cNvSpPr/>
          <p:nvPr/>
        </p:nvSpPr>
        <p:spPr>
          <a:xfrm>
            <a:off x="3949831" y="4263250"/>
            <a:ext cx="7984502" cy="20772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A143F0-1260-4A41-4796-60441D93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434"/>
            <a:ext cx="12191630" cy="33076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B92743-2CF6-9622-5C1F-8E561C7F7B32}"/>
              </a:ext>
            </a:extLst>
          </p:cNvPr>
          <p:cNvSpPr txBox="1"/>
          <p:nvPr/>
        </p:nvSpPr>
        <p:spPr>
          <a:xfrm>
            <a:off x="923731" y="329837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7C634C-1545-3C0B-FB21-6214AF5FA45D}"/>
              </a:ext>
            </a:extLst>
          </p:cNvPr>
          <p:cNvSpPr txBox="1"/>
          <p:nvPr/>
        </p:nvSpPr>
        <p:spPr>
          <a:xfrm>
            <a:off x="4500466" y="334106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0345D4-4C20-747E-3C6B-41A27EAB5303}"/>
              </a:ext>
            </a:extLst>
          </p:cNvPr>
          <p:cNvSpPr/>
          <p:nvPr/>
        </p:nvSpPr>
        <p:spPr>
          <a:xfrm>
            <a:off x="923731" y="3298371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81D727-FA9F-BF33-E5D3-A56E1036CC06}"/>
              </a:ext>
            </a:extLst>
          </p:cNvPr>
          <p:cNvSpPr/>
          <p:nvPr/>
        </p:nvSpPr>
        <p:spPr>
          <a:xfrm>
            <a:off x="4500466" y="3298371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6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A1E655-43C4-F8C3-D958-37D77B47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193"/>
            <a:ext cx="12192000" cy="216765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E1EEAE7-617A-F85C-0952-A69A29BA12AF}"/>
              </a:ext>
            </a:extLst>
          </p:cNvPr>
          <p:cNvSpPr/>
          <p:nvPr/>
        </p:nvSpPr>
        <p:spPr>
          <a:xfrm>
            <a:off x="354562" y="2022693"/>
            <a:ext cx="11691258" cy="13571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022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77585E4-35F9-1E09-66E4-CF55C307474A}"/>
              </a:ext>
            </a:extLst>
          </p:cNvPr>
          <p:cNvGrpSpPr/>
          <p:nvPr/>
        </p:nvGrpSpPr>
        <p:grpSpPr>
          <a:xfrm>
            <a:off x="1342103" y="0"/>
            <a:ext cx="8513388" cy="6690360"/>
            <a:chOff x="2742909" y="437890"/>
            <a:chExt cx="6706181" cy="533198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24EC823-8682-A05A-A953-2FC25A821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870"/>
            <a:stretch/>
          </p:blipFill>
          <p:spPr>
            <a:xfrm>
              <a:off x="2742909" y="437891"/>
              <a:ext cx="6706181" cy="533197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ABE96A-673C-3A0F-15D8-FA9EEADA73F0}"/>
                </a:ext>
              </a:extLst>
            </p:cNvPr>
            <p:cNvSpPr/>
            <p:nvPr/>
          </p:nvSpPr>
          <p:spPr>
            <a:xfrm>
              <a:off x="6878320" y="437890"/>
              <a:ext cx="2001520" cy="3727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E611C0B-67CA-39A7-F178-686CFAAF381E}"/>
              </a:ext>
            </a:extLst>
          </p:cNvPr>
          <p:cNvSpPr/>
          <p:nvPr/>
        </p:nvSpPr>
        <p:spPr>
          <a:xfrm>
            <a:off x="6598581" y="2227462"/>
            <a:ext cx="4775947" cy="22860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“The person in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picture E must be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a … because...”</a:t>
            </a:r>
          </a:p>
        </p:txBody>
      </p:sp>
      <p:sp>
        <p:nvSpPr>
          <p:cNvPr id="9" name="Flèche : pentagone 3">
            <a:extLst>
              <a:ext uri="{FF2B5EF4-FFF2-40B4-BE49-F238E27FC236}">
                <a16:creationId xmlns:a16="http://schemas.microsoft.com/office/drawing/2014/main" id="{0931DEA4-901C-4AEE-BA3C-9D27F2CD184D}"/>
              </a:ext>
            </a:extLst>
          </p:cNvPr>
          <p:cNvSpPr/>
          <p:nvPr/>
        </p:nvSpPr>
        <p:spPr>
          <a:xfrm>
            <a:off x="0" y="0"/>
            <a:ext cx="9936480" cy="2037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Name the professions!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dirty="0">
                <a:latin typeface="Berlin Sans FB Demi" panose="020E0802020502020306" pitchFamily="34" charset="0"/>
              </a:rPr>
              <a:t>You </a:t>
            </a:r>
            <a:r>
              <a:rPr lang="fr-FR" sz="4400" b="1" dirty="0" err="1">
                <a:latin typeface="Berlin Sans FB Demi" panose="020E0802020502020306" pitchFamily="34" charset="0"/>
              </a:rPr>
              <a:t>will</a:t>
            </a:r>
            <a:r>
              <a:rPr lang="fr-FR" sz="4400" b="1" dirty="0"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latin typeface="Berlin Sans FB Demi" panose="020E0802020502020306" pitchFamily="34" charset="0"/>
              </a:rPr>
              <a:t>discuss</a:t>
            </a:r>
            <a:r>
              <a:rPr lang="fr-FR" sz="4400" b="1" dirty="0">
                <a:latin typeface="Berlin Sans FB Demi" panose="020E0802020502020306" pitchFamily="34" charset="0"/>
              </a:rPr>
              <a:t> in pairs.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You can ONLY </a:t>
            </a:r>
            <a:r>
              <a:rPr lang="fr-FR" sz="4400" b="1" i="0" u="none" strike="noStrike" kern="1200" cap="none" spc="0" baseline="0" dirty="0" err="1">
                <a:uFillTx/>
                <a:latin typeface="Berlin Sans FB Demi" panose="020E0802020502020306" pitchFamily="34" charset="0"/>
              </a:rPr>
              <a:t>speak</a:t>
            </a: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 English!</a:t>
            </a:r>
          </a:p>
        </p:txBody>
      </p:sp>
    </p:spTree>
    <p:extLst>
      <p:ext uri="{BB962C8B-B14F-4D97-AF65-F5344CB8AC3E}">
        <p14:creationId xmlns:p14="http://schemas.microsoft.com/office/powerpoint/2010/main" val="10255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4CF065-8FEA-7EE1-1578-CB4A7CBC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b="22023"/>
          <a:stretch/>
        </p:blipFill>
        <p:spPr bwMode="auto">
          <a:xfrm>
            <a:off x="3238500" y="766623"/>
            <a:ext cx="6021387" cy="6091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EA7B4C36-0745-AA0A-155C-5DD13634DE20}"/>
              </a:ext>
            </a:extLst>
          </p:cNvPr>
          <p:cNvSpPr/>
          <p:nvPr/>
        </p:nvSpPr>
        <p:spPr>
          <a:xfrm>
            <a:off x="0" y="0"/>
            <a:ext cx="7670800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WB p.50 or glue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paper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647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EA7B4C36-0745-AA0A-155C-5DD13634DE20}"/>
              </a:ext>
            </a:extLst>
          </p:cNvPr>
          <p:cNvSpPr/>
          <p:nvPr/>
        </p:nvSpPr>
        <p:spPr>
          <a:xfrm>
            <a:off x="0" y="0"/>
            <a:ext cx="2934060" cy="67765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Write the job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titles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under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pictures</a:t>
            </a:r>
            <a:endParaRPr lang="fr-FR" sz="4400" b="1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4CF065-8FEA-7EE1-1578-CB4A7CBC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b="22023"/>
          <a:stretch/>
        </p:blipFill>
        <p:spPr bwMode="auto">
          <a:xfrm>
            <a:off x="3186793" y="0"/>
            <a:ext cx="6783387" cy="6862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9452E4E-FF29-FDE5-0284-65D612D64E70}"/>
              </a:ext>
            </a:extLst>
          </p:cNvPr>
          <p:cNvSpPr txBox="1"/>
          <p:nvPr/>
        </p:nvSpPr>
        <p:spPr>
          <a:xfrm>
            <a:off x="3316835" y="2314433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firefighter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9DC3C-E9EA-FB84-0EDA-8A36A0503DAA}"/>
              </a:ext>
            </a:extLst>
          </p:cNvPr>
          <p:cNvSpPr/>
          <p:nvPr/>
        </p:nvSpPr>
        <p:spPr>
          <a:xfrm>
            <a:off x="3233783" y="2386754"/>
            <a:ext cx="1635384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4FC23B-6E92-11D6-9A4F-422D30DDCE59}"/>
              </a:ext>
            </a:extLst>
          </p:cNvPr>
          <p:cNvSpPr txBox="1"/>
          <p:nvPr/>
        </p:nvSpPr>
        <p:spPr>
          <a:xfrm>
            <a:off x="4925957" y="2314433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receptionist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F53187-9534-9553-99FE-B5AB0637E006}"/>
              </a:ext>
            </a:extLst>
          </p:cNvPr>
          <p:cNvSpPr txBox="1"/>
          <p:nvPr/>
        </p:nvSpPr>
        <p:spPr>
          <a:xfrm>
            <a:off x="3233783" y="4326723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soldier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D19D71-622B-419C-6DC8-45FFA271BD5F}"/>
              </a:ext>
            </a:extLst>
          </p:cNvPr>
          <p:cNvSpPr txBox="1"/>
          <p:nvPr/>
        </p:nvSpPr>
        <p:spPr>
          <a:xfrm>
            <a:off x="5042263" y="4326723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doctor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16B24-64E8-0D1E-47F4-7F7BA520F6D2}"/>
              </a:ext>
            </a:extLst>
          </p:cNvPr>
          <p:cNvSpPr txBox="1"/>
          <p:nvPr/>
        </p:nvSpPr>
        <p:spPr>
          <a:xfrm>
            <a:off x="3416663" y="6295712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teacher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4AA955-2E21-A15A-8F9F-B69D76FA1068}"/>
              </a:ext>
            </a:extLst>
          </p:cNvPr>
          <p:cNvSpPr/>
          <p:nvPr/>
        </p:nvSpPr>
        <p:spPr>
          <a:xfrm>
            <a:off x="4957680" y="2395693"/>
            <a:ext cx="1848919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F41125-7629-4EB0-392F-DBB8D39C1B0A}"/>
              </a:ext>
            </a:extLst>
          </p:cNvPr>
          <p:cNvSpPr/>
          <p:nvPr/>
        </p:nvSpPr>
        <p:spPr>
          <a:xfrm>
            <a:off x="3258792" y="4364921"/>
            <a:ext cx="1783471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4B60CB-3689-76BF-0E3B-15CDF260EE13}"/>
              </a:ext>
            </a:extLst>
          </p:cNvPr>
          <p:cNvSpPr/>
          <p:nvPr/>
        </p:nvSpPr>
        <p:spPr>
          <a:xfrm>
            <a:off x="4907418" y="4399044"/>
            <a:ext cx="1783471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877345-DD5E-000F-3A40-4DA446BAFEEE}"/>
              </a:ext>
            </a:extLst>
          </p:cNvPr>
          <p:cNvSpPr/>
          <p:nvPr/>
        </p:nvSpPr>
        <p:spPr>
          <a:xfrm>
            <a:off x="3258792" y="6402156"/>
            <a:ext cx="1783471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4EE8E3-BB2C-2FAB-DA99-23DDE5F5CDC1}"/>
              </a:ext>
            </a:extLst>
          </p:cNvPr>
          <p:cNvSpPr txBox="1"/>
          <p:nvPr/>
        </p:nvSpPr>
        <p:spPr>
          <a:xfrm>
            <a:off x="5295516" y="4917627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truck driver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406D82-B88A-9BBF-23C6-E70A971E5892}"/>
              </a:ext>
            </a:extLst>
          </p:cNvPr>
          <p:cNvSpPr/>
          <p:nvPr/>
        </p:nvSpPr>
        <p:spPr>
          <a:xfrm>
            <a:off x="5400206" y="5022022"/>
            <a:ext cx="1888163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4CF065-8FEA-7EE1-1578-CB4A7CBC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b="22023"/>
          <a:stretch/>
        </p:blipFill>
        <p:spPr bwMode="auto">
          <a:xfrm>
            <a:off x="3037840" y="43302"/>
            <a:ext cx="6736397" cy="6814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EA7B4C36-0745-AA0A-155C-5DD13634DE20}"/>
              </a:ext>
            </a:extLst>
          </p:cNvPr>
          <p:cNvSpPr/>
          <p:nvPr/>
        </p:nvSpPr>
        <p:spPr>
          <a:xfrm>
            <a:off x="0" y="-1"/>
            <a:ext cx="7325740" cy="25355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Discuss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qualities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or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skills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that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are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required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to do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these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jobs!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452E4E-FF29-FDE5-0284-65D612D64E70}"/>
              </a:ext>
            </a:extLst>
          </p:cNvPr>
          <p:cNvSpPr txBox="1"/>
          <p:nvPr/>
        </p:nvSpPr>
        <p:spPr>
          <a:xfrm>
            <a:off x="3120892" y="2310199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firefighter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4FC23B-6E92-11D6-9A4F-422D30DDCE59}"/>
              </a:ext>
            </a:extLst>
          </p:cNvPr>
          <p:cNvSpPr txBox="1"/>
          <p:nvPr/>
        </p:nvSpPr>
        <p:spPr>
          <a:xfrm>
            <a:off x="4730014" y="2310199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receptionist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F53187-9534-9553-99FE-B5AB0637E006}"/>
              </a:ext>
            </a:extLst>
          </p:cNvPr>
          <p:cNvSpPr txBox="1"/>
          <p:nvPr/>
        </p:nvSpPr>
        <p:spPr>
          <a:xfrm>
            <a:off x="3037840" y="4322489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soldier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D19D71-622B-419C-6DC8-45FFA271BD5F}"/>
              </a:ext>
            </a:extLst>
          </p:cNvPr>
          <p:cNvSpPr txBox="1"/>
          <p:nvPr/>
        </p:nvSpPr>
        <p:spPr>
          <a:xfrm>
            <a:off x="4846320" y="4322489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doctor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16B24-64E8-0D1E-47F4-7F7BA520F6D2}"/>
              </a:ext>
            </a:extLst>
          </p:cNvPr>
          <p:cNvSpPr txBox="1"/>
          <p:nvPr/>
        </p:nvSpPr>
        <p:spPr>
          <a:xfrm>
            <a:off x="3220720" y="6291478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teacher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4EE8E3-BB2C-2FAB-DA99-23DDE5F5CDC1}"/>
              </a:ext>
            </a:extLst>
          </p:cNvPr>
          <p:cNvSpPr txBox="1"/>
          <p:nvPr/>
        </p:nvSpPr>
        <p:spPr>
          <a:xfrm>
            <a:off x="5099573" y="4913393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truck driver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4A3ED1A-F125-E58C-5E68-6FB2DC7F8989}"/>
              </a:ext>
            </a:extLst>
          </p:cNvPr>
          <p:cNvSpPr/>
          <p:nvPr/>
        </p:nvSpPr>
        <p:spPr>
          <a:xfrm>
            <a:off x="62941" y="2658037"/>
            <a:ext cx="7325739" cy="35901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“You have to be patient to be a…”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“To be a …, you certainly can’t/must be …!”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0068225-48AC-4B7F-AA24-12BEB2F45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5" t="14194" r="53764" b="16989"/>
          <a:stretch/>
        </p:blipFill>
        <p:spPr>
          <a:xfrm>
            <a:off x="7532437" y="510779"/>
            <a:ext cx="4710435" cy="61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1023</Words>
  <Application>Microsoft Office PowerPoint</Application>
  <PresentationFormat>Grand écran</PresentationFormat>
  <Paragraphs>170</Paragraphs>
  <Slides>56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4" baseType="lpstr">
      <vt:lpstr>Arial</vt:lpstr>
      <vt:lpstr>Berlin Sans FB</vt:lpstr>
      <vt:lpstr>Berlin Sans FB Demi</vt:lpstr>
      <vt:lpstr>Calibri</vt:lpstr>
      <vt:lpstr>Calibri Light</vt:lpstr>
      <vt:lpstr>Courier New</vt:lpstr>
      <vt:lpstr>Gill Sans Ultra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Millet</dc:creator>
  <cp:lastModifiedBy>Eleve</cp:lastModifiedBy>
  <cp:revision>37</cp:revision>
  <dcterms:created xsi:type="dcterms:W3CDTF">2024-01-04T18:46:51Z</dcterms:created>
  <dcterms:modified xsi:type="dcterms:W3CDTF">2026-02-27T14:38:54Z</dcterms:modified>
</cp:coreProperties>
</file>