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63" r:id="rId6"/>
    <p:sldId id="264" r:id="rId7"/>
    <p:sldId id="265" r:id="rId8"/>
    <p:sldId id="261" r:id="rId9"/>
    <p:sldId id="262" r:id="rId10"/>
    <p:sldId id="267" r:id="rId11"/>
    <p:sldId id="266" r:id="rId12"/>
    <p:sldId id="271" r:id="rId13"/>
    <p:sldId id="269" r:id="rId14"/>
    <p:sldId id="268" r:id="rId15"/>
    <p:sldId id="270" r:id="rId16"/>
    <p:sldId id="273" r:id="rId17"/>
    <p:sldId id="277" r:id="rId18"/>
    <p:sldId id="276" r:id="rId19"/>
    <p:sldId id="275" r:id="rId20"/>
    <p:sldId id="278" r:id="rId21"/>
    <p:sldId id="279" r:id="rId22"/>
    <p:sldId id="280" r:id="rId23"/>
    <p:sldId id="283" r:id="rId24"/>
    <p:sldId id="281" r:id="rId25"/>
    <p:sldId id="284" r:id="rId26"/>
    <p:sldId id="282" r:id="rId27"/>
    <p:sldId id="285" r:id="rId28"/>
    <p:sldId id="286" r:id="rId29"/>
    <p:sldId id="287" r:id="rId30"/>
    <p:sldId id="290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DD734"/>
    <a:srgbClr val="FEF3B4"/>
    <a:srgbClr val="F1CF04"/>
    <a:srgbClr val="0D39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22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B56BE7-DAC3-1E30-A09B-1B69461E1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FC6D7D0-254B-F76A-271F-627769520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DE8536-F5F2-C46A-4448-DE22E1746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3299-679C-4A37-B1D4-A6DBA368B439}" type="datetimeFigureOut">
              <a:rPr lang="fr-FR" smtClean="0"/>
              <a:t>08/10/2022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EBC6D3-786B-652B-7508-98046B86F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2490CE-E8D2-15EB-B6EB-E56614BA1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9812-C00E-4694-88D9-C9D17995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063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6F51BC-7EFC-DD3E-C2D6-B09DEB092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8ED1ED4-97AF-9608-2297-0BD89C0073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E762A0-C401-D235-9988-370B69DAC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3299-679C-4A37-B1D4-A6DBA368B439}" type="datetimeFigureOut">
              <a:rPr lang="fr-FR" smtClean="0"/>
              <a:t>08/10/2022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70DA7F-3EA1-9BEE-E3EE-EF4D0563D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8E97B2-C71C-6776-ED44-D6B9E03DD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9812-C00E-4694-88D9-C9D17995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88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859A600-057E-98D9-3490-3B079F63E1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A3D951D-98DD-8B18-70FF-80314C7D72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3BDD68-D386-BF28-85A6-54FFCD8D4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3299-679C-4A37-B1D4-A6DBA368B439}" type="datetimeFigureOut">
              <a:rPr lang="fr-FR" smtClean="0"/>
              <a:t>08/10/2022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357AEB-5074-1AD0-E933-C05F2B0E8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4100A0-A9AA-5DE1-C4C1-CCABC101D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9812-C00E-4694-88D9-C9D17995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071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9DD11E-CBAD-A407-B7D5-64A68F17E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DFCE25-9A63-BA2B-E9CB-0623C07EA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984A91-97D6-C282-E642-AE03BE40A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3299-679C-4A37-B1D4-A6DBA368B439}" type="datetimeFigureOut">
              <a:rPr lang="fr-FR" smtClean="0"/>
              <a:t>08/10/2022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73DC2B-3356-419D-4852-EC84A3DE4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02390-436D-9475-36EF-AD4006766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9812-C00E-4694-88D9-C9D17995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761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0859AF-4CEA-3480-80CF-D048DD251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9F02512-4152-98AE-D626-0701E7D31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8585CC-8344-897D-E599-906E972DD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3299-679C-4A37-B1D4-A6DBA368B439}" type="datetimeFigureOut">
              <a:rPr lang="fr-FR" smtClean="0"/>
              <a:t>08/10/2022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D71ED4-CEA0-CA6F-884C-04CF725D8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32A874-D7F0-1A9C-0E57-C67361748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9812-C00E-4694-88D9-C9D17995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21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76FDFA-D080-4377-64F2-8802B07EE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15E6E1-E3B7-25EC-A827-0BD3C1905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6CF612-5E34-7710-1E61-3A32A3EF58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0A43512-B1CE-A1FC-C68D-F857F1688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3299-679C-4A37-B1D4-A6DBA368B439}" type="datetimeFigureOut">
              <a:rPr lang="fr-FR" smtClean="0"/>
              <a:t>08/10/2022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880B82-AAC4-B162-217E-ED6263B7B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2934EE-CEF4-7011-250E-30A5B01DA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9812-C00E-4694-88D9-C9D17995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534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C6C760-5E03-3C5A-0BB4-EEFFF898B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88C225-9B7A-C96C-9B6D-6A290FECA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2BDEEB-0222-13B0-4B2E-1178CDFCA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402A142-BBFE-7B93-F67A-A56064805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EEAF984-ABDF-0F1F-847F-A4E193E434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5185519-8FDA-453B-B2D8-84F1099F6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3299-679C-4A37-B1D4-A6DBA368B439}" type="datetimeFigureOut">
              <a:rPr lang="fr-FR" smtClean="0"/>
              <a:t>08/10/2022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3333548-853A-E86E-A390-4F5BF3BC6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E3EBF78-4715-0F23-231A-3861185C2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9812-C00E-4694-88D9-C9D17995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628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68437A-BA0D-FDE2-E7B8-3180860EC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23A565B-3062-E3A4-8E7A-984DF691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3299-679C-4A37-B1D4-A6DBA368B439}" type="datetimeFigureOut">
              <a:rPr lang="fr-FR" smtClean="0"/>
              <a:t>08/10/2022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A3349C-F6DE-F743-DFDB-DA29C2E9D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DDDE47C-B58F-AA18-F638-5CC985A67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9812-C00E-4694-88D9-C9D17995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328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00593F4-9F6D-9197-0CA6-1D12608F6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3299-679C-4A37-B1D4-A6DBA368B439}" type="datetimeFigureOut">
              <a:rPr lang="fr-FR" smtClean="0"/>
              <a:t>08/10/2022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85C2BE5-8574-3C1E-FD64-57BC9DA21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143FD1-903F-86EE-AFC8-845CF63CC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9812-C00E-4694-88D9-C9D17995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36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C95673-1F33-26B4-B165-1712335BE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12EA2D-BF3B-6EC0-D595-599A5EF0C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75543E2-283B-A120-5D15-28BEDC0BA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7CCD46-5C7A-B23E-6798-5FE410308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3299-679C-4A37-B1D4-A6DBA368B439}" type="datetimeFigureOut">
              <a:rPr lang="fr-FR" smtClean="0"/>
              <a:t>08/10/2022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0F7E05E-DF4D-0E09-9C89-40A92F21E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5CA46B-EFB7-5954-C130-B59AD2A89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9812-C00E-4694-88D9-C9D17995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952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31C27-C373-0DB6-64C3-A34F74D7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5F2C2FF-DAC3-F7CD-1CAC-D84EFF87DA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AB2964-394A-CAA3-A41C-C7BFD7D15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D5BAEA-0D80-A4AC-B3AC-AC799E851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3299-679C-4A37-B1D4-A6DBA368B439}" type="datetimeFigureOut">
              <a:rPr lang="fr-FR" smtClean="0"/>
              <a:t>08/10/2022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11393D-E765-40F4-9F2A-E817A752C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8E9B3E-1AD9-19A1-6295-7582209E9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9812-C00E-4694-88D9-C9D17995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77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2DBFD92-6E0A-89C0-2763-E641C4139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0261BA-8D94-5DCF-7AC1-B8CFE3B86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5B0236-E340-4594-9DEE-17929C455B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43299-679C-4A37-B1D4-A6DBA368B439}" type="datetimeFigureOut">
              <a:rPr lang="fr-FR" smtClean="0"/>
              <a:t>08/10/2022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D026EE-557D-8826-5BBE-B8B931B70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75ED0F-3590-A545-3369-1B14F10A6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39812-C00E-4694-88D9-C9D17995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50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pPdeZRhp_a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vclock.com/timer/#countdown=00:02:00&amp;date=2022-10-01T11:50:56&amp;sound=xylophone&amp;loop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vclock.com/timer/#countdown=00:03:00&amp;date=2022-10-01T11:33:37&amp;sound=xylophone&amp;loop=1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6151539-8222-EE13-01A2-D1AB53ADC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882" y="183577"/>
            <a:ext cx="5030543" cy="33536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1EA37C3-3D2C-BAD7-54C0-0509367E42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5"/>
          <a:stretch/>
        </p:blipFill>
        <p:spPr>
          <a:xfrm>
            <a:off x="6860575" y="237714"/>
            <a:ext cx="4954129" cy="3245422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C6E06C06-B880-02B7-484D-9E3F726191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91882" y="4031006"/>
            <a:ext cx="5046523" cy="264341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A9480DC-754F-9C44-DA69-3903ACE2FA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698" y="3773156"/>
            <a:ext cx="4920006" cy="308484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EFFBACD-BBF1-A67B-B77E-8A9ADD7400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355" y="3922461"/>
            <a:ext cx="3007887" cy="300788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Bulle narrative : rectangle à coins arrondis 15">
            <a:extLst>
              <a:ext uri="{FF2B5EF4-FFF2-40B4-BE49-F238E27FC236}">
                <a16:creationId xmlns:a16="http://schemas.microsoft.com/office/drawing/2014/main" id="{05C0946B-B480-71CA-FB60-106193E20769}"/>
              </a:ext>
            </a:extLst>
          </p:cNvPr>
          <p:cNvSpPr/>
          <p:nvPr/>
        </p:nvSpPr>
        <p:spPr>
          <a:xfrm>
            <a:off x="953732" y="3201209"/>
            <a:ext cx="3888712" cy="1551050"/>
          </a:xfrm>
          <a:prstGeom prst="wedgeRoundRectCallout">
            <a:avLst>
              <a:gd name="adj1" fmla="val -33876"/>
              <a:gd name="adj2" fmla="val 85889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What</a:t>
            </a:r>
            <a:r>
              <a:rPr lang="fr-FR" sz="32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</a:t>
            </a:r>
            <a:r>
              <a:rPr lang="fr-FR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is</a:t>
            </a:r>
            <a:r>
              <a:rPr lang="fr-FR" sz="32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</a:t>
            </a:r>
            <a:r>
              <a:rPr lang="fr-FR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our</a:t>
            </a:r>
            <a:r>
              <a:rPr lang="fr-FR" sz="32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new unit about?</a:t>
            </a:r>
          </a:p>
        </p:txBody>
      </p:sp>
    </p:spTree>
    <p:extLst>
      <p:ext uri="{BB962C8B-B14F-4D97-AF65-F5344CB8AC3E}">
        <p14:creationId xmlns:p14="http://schemas.microsoft.com/office/powerpoint/2010/main" val="72637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FD204781-7722-6FCF-8887-E7EEDF485CE5}"/>
              </a:ext>
            </a:extLst>
          </p:cNvPr>
          <p:cNvSpPr/>
          <p:nvPr/>
        </p:nvSpPr>
        <p:spPr>
          <a:xfrm>
            <a:off x="300942" y="937550"/>
            <a:ext cx="11628325" cy="573506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66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The four </a:t>
            </a:r>
            <a:r>
              <a:rPr lang="fr-FR" sz="6600" b="0" i="0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different</a:t>
            </a:r>
            <a:r>
              <a:rPr lang="fr-FR" sz="66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types of </a:t>
            </a:r>
            <a:r>
              <a:rPr lang="fr-FR" sz="6600" b="0" i="0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bullyin</a:t>
            </a:r>
            <a:r>
              <a:rPr lang="fr-FR" sz="6600" dirty="0" err="1">
                <a:solidFill>
                  <a:srgbClr val="000000"/>
                </a:solidFill>
                <a:latin typeface="Gill Sans Ultra Bold" panose="020B0A02020104020203" pitchFamily="34" charset="0"/>
              </a:rPr>
              <a:t>g</a:t>
            </a:r>
            <a:endParaRPr lang="fr-FR" sz="66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66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400" dirty="0" err="1">
                <a:solidFill>
                  <a:srgbClr val="000000"/>
                </a:solidFill>
                <a:latin typeface="Gill Sans Ultra Bold" panose="020B0A02020104020203" pitchFamily="34" charset="0"/>
              </a:rPr>
              <a:t>We</a:t>
            </a:r>
            <a:r>
              <a:rPr lang="fr-FR" sz="44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latin typeface="Gill Sans Ultra Bold" panose="020B0A02020104020203" pitchFamily="34" charset="0"/>
              </a:rPr>
              <a:t>will</a:t>
            </a:r>
            <a:r>
              <a:rPr lang="fr-FR" sz="44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latin typeface="Gill Sans Ultra Bold" panose="020B0A02020104020203" pitchFamily="34" charset="0"/>
              </a:rPr>
              <a:t>watch</a:t>
            </a:r>
            <a:r>
              <a:rPr lang="fr-FR" sz="44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 the </a:t>
            </a:r>
            <a:r>
              <a:rPr lang="fr-FR" sz="4400" dirty="0" err="1">
                <a:solidFill>
                  <a:srgbClr val="000000"/>
                </a:solidFill>
                <a:latin typeface="Gill Sans Ultra Bold" panose="020B0A02020104020203" pitchFamily="34" charset="0"/>
              </a:rPr>
              <a:t>video</a:t>
            </a:r>
            <a:r>
              <a:rPr lang="fr-FR" sz="44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latin typeface="Gill Sans Ultra Bold" panose="020B0A02020104020203" pitchFamily="34" charset="0"/>
              </a:rPr>
              <a:t>twice</a:t>
            </a:r>
            <a:r>
              <a:rPr lang="fr-FR" sz="44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, </a:t>
            </a:r>
            <a:r>
              <a:rPr lang="fr-FR" sz="4400" dirty="0" err="1">
                <a:solidFill>
                  <a:srgbClr val="000000"/>
                </a:solidFill>
                <a:latin typeface="Gill Sans Ultra Bold" panose="020B0A02020104020203" pitchFamily="34" charset="0"/>
              </a:rPr>
              <a:t>you</a:t>
            </a:r>
            <a:r>
              <a:rPr lang="fr-FR" sz="44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latin typeface="Gill Sans Ultra Bold" panose="020B0A02020104020203" pitchFamily="34" charset="0"/>
              </a:rPr>
              <a:t>will</a:t>
            </a:r>
            <a:r>
              <a:rPr lang="fr-FR" sz="44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 have to </a:t>
            </a:r>
            <a:r>
              <a:rPr lang="fr-FR" sz="4400" dirty="0" err="1">
                <a:solidFill>
                  <a:srgbClr val="000000"/>
                </a:solidFill>
                <a:latin typeface="Gill Sans Ultra Bold" panose="020B0A02020104020203" pitchFamily="34" charset="0"/>
              </a:rPr>
              <a:t>take</a:t>
            </a:r>
            <a:r>
              <a:rPr lang="fr-FR" sz="44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 notes.</a:t>
            </a:r>
            <a:endParaRPr lang="fr-FR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</p:txBody>
      </p:sp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E4E39D6A-A0A7-2E70-F3F2-FE0A965B9B03}"/>
              </a:ext>
            </a:extLst>
          </p:cNvPr>
          <p:cNvSpPr/>
          <p:nvPr/>
        </p:nvSpPr>
        <p:spPr>
          <a:xfrm>
            <a:off x="-1" y="0"/>
            <a:ext cx="10259367" cy="8331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bg1"/>
          </a:solidFill>
          <a:ln w="57150" cap="flat">
            <a:solidFill>
              <a:schemeClr val="tx1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 dirty="0">
                <a:uFillTx/>
                <a:latin typeface="Gill Sans Ultra Bold" panose="020B0A02020104020203" pitchFamily="34" charset="0"/>
              </a:rPr>
              <a:t>         Watch</a:t>
            </a:r>
            <a:r>
              <a:rPr lang="fr-FR" sz="3600" b="1" i="0" u="none" strike="noStrike" kern="1200" cap="none" spc="0" dirty="0">
                <a:uFillTx/>
                <a:latin typeface="Gill Sans Ultra Bold" panose="020B0A02020104020203" pitchFamily="34" charset="0"/>
              </a:rPr>
              <a:t> and </a:t>
            </a:r>
            <a:r>
              <a:rPr lang="fr-FR" sz="3600" b="1" i="0" u="none" strike="noStrike" kern="1200" cap="none" spc="0" dirty="0" err="1">
                <a:uFillTx/>
                <a:latin typeface="Gill Sans Ultra Bold" panose="020B0A02020104020203" pitchFamily="34" charset="0"/>
              </a:rPr>
              <a:t>listen</a:t>
            </a:r>
            <a:endParaRPr lang="fr-FR" sz="3600" b="1" i="0" u="none" strike="noStrike" kern="1200" cap="none" spc="0" baseline="0" dirty="0">
              <a:uFillTx/>
              <a:latin typeface="Gill Sans Ultra Bold" panose="020B0A02020104020203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92AC563-0922-547F-6BA5-8DCEFC2BEA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79" y="0"/>
            <a:ext cx="1229995" cy="1143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701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E4E39D6A-A0A7-2E70-F3F2-FE0A965B9B03}"/>
              </a:ext>
            </a:extLst>
          </p:cNvPr>
          <p:cNvSpPr/>
          <p:nvPr/>
        </p:nvSpPr>
        <p:spPr>
          <a:xfrm>
            <a:off x="-1" y="0"/>
            <a:ext cx="10259367" cy="8331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bg1"/>
          </a:solidFill>
          <a:ln w="57150" cap="flat">
            <a:solidFill>
              <a:schemeClr val="tx1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 dirty="0">
                <a:uFillTx/>
                <a:latin typeface="Gill Sans Ultra Bold" panose="020B0A02020104020203" pitchFamily="34" charset="0"/>
              </a:rPr>
              <a:t>         In </a:t>
            </a:r>
            <a:r>
              <a:rPr lang="fr-FR" sz="3600" b="1" i="0" u="none" strike="noStrike" kern="1200" cap="none" spc="0" baseline="0" dirty="0" err="1">
                <a:uFillTx/>
                <a:latin typeface="Gill Sans Ultra Bold" panose="020B0A02020104020203" pitchFamily="34" charset="0"/>
              </a:rPr>
              <a:t>your</a:t>
            </a:r>
            <a:r>
              <a:rPr lang="fr-FR" sz="3600" b="1" i="0" u="none" strike="noStrike" kern="1200" cap="none" spc="0" baseline="0" dirty="0">
                <a:uFillTx/>
                <a:latin typeface="Gill Sans Ultra Bold" panose="020B0A02020104020203" pitchFamily="34" charset="0"/>
              </a:rPr>
              <a:t> </a:t>
            </a:r>
            <a:r>
              <a:rPr lang="fr-FR" sz="3600" b="1" i="0" u="none" strike="noStrike" kern="1200" cap="none" spc="0" baseline="0" dirty="0" err="1">
                <a:uFillTx/>
                <a:latin typeface="Gill Sans Ultra Bold" panose="020B0A02020104020203" pitchFamily="34" charset="0"/>
              </a:rPr>
              <a:t>copybooks</a:t>
            </a:r>
            <a:r>
              <a:rPr lang="fr-FR" sz="3600" b="1" i="0" u="none" strike="noStrike" kern="1200" cap="none" spc="0" baseline="0" dirty="0">
                <a:uFillTx/>
                <a:latin typeface="Gill Sans Ultra Bold" panose="020B0A02020104020203" pitchFamily="34" charset="0"/>
              </a:rPr>
              <a:t>:</a:t>
            </a:r>
          </a:p>
        </p:txBody>
      </p:sp>
      <p:pic>
        <p:nvPicPr>
          <p:cNvPr id="6" name="Image 5">
            <a:hlinkClick r:id="rId2"/>
            <a:extLst>
              <a:ext uri="{FF2B5EF4-FFF2-40B4-BE49-F238E27FC236}">
                <a16:creationId xmlns:a16="http://schemas.microsoft.com/office/drawing/2014/main" id="{ED3EF0BD-A2DB-143C-673E-DA98C900E8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79" y="0"/>
            <a:ext cx="1229995" cy="1143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2615156-16E7-E912-9207-D8EB86130B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279" y="1143635"/>
            <a:ext cx="11920995" cy="556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5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FD204781-7722-6FCF-8887-E7EEDF485CE5}"/>
              </a:ext>
            </a:extLst>
          </p:cNvPr>
          <p:cNvSpPr/>
          <p:nvPr/>
        </p:nvSpPr>
        <p:spPr>
          <a:xfrm>
            <a:off x="300942" y="937550"/>
            <a:ext cx="11628325" cy="573506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R="0" lvl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40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  <a:p>
            <a:pPr marR="0" lvl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48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R="0" lvl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</p:txBody>
      </p:sp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E4E39D6A-A0A7-2E70-F3F2-FE0A965B9B03}"/>
              </a:ext>
            </a:extLst>
          </p:cNvPr>
          <p:cNvSpPr/>
          <p:nvPr/>
        </p:nvSpPr>
        <p:spPr>
          <a:xfrm>
            <a:off x="-1" y="0"/>
            <a:ext cx="10259367" cy="8331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bg1"/>
          </a:solidFill>
          <a:ln w="57150" cap="flat">
            <a:solidFill>
              <a:schemeClr val="tx1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 dirty="0">
                <a:uFillTx/>
                <a:latin typeface="Gill Sans Ultra Bold" panose="020B0A02020104020203" pitchFamily="34" charset="0"/>
              </a:rPr>
              <a:t>         </a:t>
            </a:r>
            <a:r>
              <a:rPr lang="fr-FR" sz="3600" b="1" i="0" u="none" strike="noStrike" kern="1200" cap="none" spc="0" baseline="0" dirty="0" err="1">
                <a:uFillTx/>
                <a:latin typeface="Gill Sans Ultra Bold" panose="020B0A02020104020203" pitchFamily="34" charset="0"/>
              </a:rPr>
              <a:t>Let’s</a:t>
            </a:r>
            <a:r>
              <a:rPr lang="fr-FR" sz="3600" b="1" i="0" u="none" strike="noStrike" kern="1200" cap="none" spc="0" baseline="0" dirty="0">
                <a:uFillTx/>
                <a:latin typeface="Gill Sans Ultra Bold" panose="020B0A02020104020203" pitchFamily="34" charset="0"/>
              </a:rPr>
              <a:t> </a:t>
            </a:r>
            <a:r>
              <a:rPr lang="fr-FR" sz="3600" b="1" i="0" u="none" strike="noStrike" kern="1200" cap="none" spc="0" baseline="0" dirty="0" err="1">
                <a:uFillTx/>
                <a:latin typeface="Gill Sans Ultra Bold" panose="020B0A02020104020203" pitchFamily="34" charset="0"/>
              </a:rPr>
              <a:t>practise</a:t>
            </a:r>
            <a:r>
              <a:rPr lang="fr-FR" sz="3600" b="1" i="0" u="none" strike="noStrike" kern="1200" cap="none" spc="0" baseline="0" dirty="0">
                <a:uFillTx/>
                <a:latin typeface="Gill Sans Ultra Bold" panose="020B0A02020104020203" pitchFamily="34" charset="0"/>
              </a:rPr>
              <a:t>!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DA15DC8-5671-2BF6-4399-8F2C85B351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2" y="-81626"/>
            <a:ext cx="1146858" cy="10857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 : coins arrondis 17">
            <a:extLst>
              <a:ext uri="{FF2B5EF4-FFF2-40B4-BE49-F238E27FC236}">
                <a16:creationId xmlns:a16="http://schemas.microsoft.com/office/drawing/2014/main" id="{ADFFBF44-5CFA-24A0-22A2-BDBCA7DD16A0}"/>
              </a:ext>
            </a:extLst>
          </p:cNvPr>
          <p:cNvSpPr/>
          <p:nvPr/>
        </p:nvSpPr>
        <p:spPr>
          <a:xfrm>
            <a:off x="1648261" y="1152178"/>
            <a:ext cx="8611105" cy="110137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Gill Sans Ultra Bold" pitchFamily="34"/>
              </a:rPr>
              <a:t>Let’s</a:t>
            </a:r>
            <a:r>
              <a:rPr lang="fr-FR" sz="32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itchFamily="34"/>
              </a:rPr>
              <a:t> </a:t>
            </a:r>
            <a:r>
              <a:rPr lang="fr-FR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Gill Sans Ultra Bold" pitchFamily="34"/>
              </a:rPr>
              <a:t>revise</a:t>
            </a:r>
            <a:r>
              <a:rPr lang="fr-FR" sz="32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itchFamily="34"/>
              </a:rPr>
              <a:t> the </a:t>
            </a:r>
            <a:r>
              <a:rPr lang="fr-FR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Gill Sans Ultra Bold" pitchFamily="34"/>
              </a:rPr>
              <a:t>vocabulary</a:t>
            </a:r>
            <a:r>
              <a:rPr lang="fr-FR" sz="32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itchFamily="34"/>
              </a:rPr>
              <a:t>!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itchFamily="34"/>
              </a:rPr>
              <a:t>NOUGH</a:t>
            </a:r>
            <a:r>
              <a:rPr lang="en-US" sz="3200" b="1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itchFamily="34"/>
              </a:rPr>
              <a:t>TS</a:t>
            </a: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itchFamily="34"/>
              </a:rPr>
              <a:t> </a:t>
            </a:r>
            <a:r>
              <a:rPr lang="en-US" sz="3200" b="0" i="0" u="none" strike="noStrike" kern="1200" cap="none" spc="0" baseline="0" dirty="0">
                <a:solidFill>
                  <a:srgbClr val="C55A11"/>
                </a:solidFill>
                <a:uFillTx/>
                <a:latin typeface="Gill Sans Ultra Bold" pitchFamily="34"/>
              </a:rPr>
              <a:t>(O)</a:t>
            </a: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itchFamily="34"/>
              </a:rPr>
              <a:t> AND CR</a:t>
            </a:r>
            <a:r>
              <a:rPr lang="en-US" sz="3200" b="1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itchFamily="34"/>
              </a:rPr>
              <a:t>OSSES</a:t>
            </a: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itchFamily="34"/>
              </a:rPr>
              <a:t> </a:t>
            </a:r>
            <a:r>
              <a:rPr lang="en-US" sz="3200" b="0" i="0" u="none" strike="noStrike" kern="1200" cap="none" spc="0" baseline="0" dirty="0">
                <a:solidFill>
                  <a:srgbClr val="C55A11"/>
                </a:solidFill>
                <a:uFillTx/>
                <a:latin typeface="Gill Sans Ultra Bold" pitchFamily="34"/>
              </a:rPr>
              <a:t>(X)</a:t>
            </a:r>
            <a:endParaRPr lang="fr-FR" sz="3200" b="0" i="0" u="none" strike="noStrike" kern="1200" cap="none" spc="0" baseline="0" dirty="0">
              <a:solidFill>
                <a:srgbClr val="C55A11"/>
              </a:solidFill>
              <a:uFillTx/>
              <a:latin typeface="Gill Sans Ultra Bold" pitchFamily="34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5E97E0B8-5B95-259B-BA4D-61C1AC09F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250" y="2435776"/>
            <a:ext cx="9599638" cy="405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4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9E0B38-B503-7B8B-427B-7B5DFE51F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 : coins arrondis 4">
            <a:extLst>
              <a:ext uri="{FF2B5EF4-FFF2-40B4-BE49-F238E27FC236}">
                <a16:creationId xmlns:a16="http://schemas.microsoft.com/office/drawing/2014/main" id="{D5C35644-3634-4CD2-00CD-15C5D926F0DF}"/>
              </a:ext>
            </a:extLst>
          </p:cNvPr>
          <p:cNvSpPr/>
          <p:nvPr/>
        </p:nvSpPr>
        <p:spPr>
          <a:xfrm>
            <a:off x="300942" y="937550"/>
            <a:ext cx="11628325" cy="573506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6600" b="0" i="0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Learn</a:t>
            </a:r>
            <a:r>
              <a:rPr lang="fr-FR" sz="66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the </a:t>
            </a:r>
            <a:r>
              <a:rPr lang="fr-FR" sz="6600" b="0" i="0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vocabulary</a:t>
            </a:r>
            <a:r>
              <a:rPr lang="fr-FR" sz="66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. </a:t>
            </a:r>
            <a:endParaRPr lang="fr-FR" sz="32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</p:txBody>
      </p:sp>
      <p:sp>
        <p:nvSpPr>
          <p:cNvPr id="6" name="Flèche : pentagone 3">
            <a:extLst>
              <a:ext uri="{FF2B5EF4-FFF2-40B4-BE49-F238E27FC236}">
                <a16:creationId xmlns:a16="http://schemas.microsoft.com/office/drawing/2014/main" id="{56264288-E52C-CF2D-97E0-17D7DC33308E}"/>
              </a:ext>
            </a:extLst>
          </p:cNvPr>
          <p:cNvSpPr/>
          <p:nvPr/>
        </p:nvSpPr>
        <p:spPr>
          <a:xfrm>
            <a:off x="-1" y="0"/>
            <a:ext cx="5495925" cy="8331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bg1"/>
          </a:solidFill>
          <a:ln w="57150" cap="flat">
            <a:solidFill>
              <a:schemeClr val="tx1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 dirty="0">
                <a:uFillTx/>
                <a:latin typeface="Gill Sans Ultra Bold" panose="020B0A02020104020203" pitchFamily="34" charset="0"/>
              </a:rPr>
              <a:t>         Homework</a:t>
            </a:r>
          </a:p>
        </p:txBody>
      </p:sp>
    </p:spTree>
    <p:extLst>
      <p:ext uri="{BB962C8B-B14F-4D97-AF65-F5344CB8AC3E}">
        <p14:creationId xmlns:p14="http://schemas.microsoft.com/office/powerpoint/2010/main" val="209902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FD204781-7722-6FCF-8887-E7EEDF485CE5}"/>
              </a:ext>
            </a:extLst>
          </p:cNvPr>
          <p:cNvSpPr/>
          <p:nvPr/>
        </p:nvSpPr>
        <p:spPr>
          <a:xfrm>
            <a:off x="281837" y="969283"/>
            <a:ext cx="11628325" cy="573506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72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The definition of bullying</a:t>
            </a:r>
          </a:p>
        </p:txBody>
      </p:sp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E4E39D6A-A0A7-2E70-F3F2-FE0A965B9B03}"/>
              </a:ext>
            </a:extLst>
          </p:cNvPr>
          <p:cNvSpPr/>
          <p:nvPr/>
        </p:nvSpPr>
        <p:spPr>
          <a:xfrm>
            <a:off x="-1" y="0"/>
            <a:ext cx="10259367" cy="8331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bg1"/>
          </a:solidFill>
          <a:ln w="57150" cap="flat">
            <a:solidFill>
              <a:schemeClr val="tx1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 dirty="0">
                <a:uFillTx/>
                <a:latin typeface="Gill Sans Ultra Bold" panose="020B0A02020104020203" pitchFamily="34" charset="0"/>
              </a:rPr>
              <a:t>         Fill</a:t>
            </a:r>
            <a:r>
              <a:rPr lang="fr-FR" sz="3600" b="1" i="0" u="none" strike="noStrike" kern="1200" cap="none" spc="0" dirty="0">
                <a:uFillTx/>
                <a:latin typeface="Gill Sans Ultra Bold" panose="020B0A02020104020203" pitchFamily="34" charset="0"/>
              </a:rPr>
              <a:t> in the gaps</a:t>
            </a:r>
            <a:endParaRPr lang="fr-FR" sz="3600" b="1" i="0" u="none" strike="noStrike" kern="1200" cap="none" spc="0" baseline="0" dirty="0">
              <a:uFillTx/>
              <a:latin typeface="Gill Sans Ultra Bold" panose="020B0A02020104020203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48A3EBF-4475-4DC3-133F-991F94DA20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579" y="-136165"/>
            <a:ext cx="1260383" cy="11610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499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E4E39D6A-A0A7-2E70-F3F2-FE0A965B9B03}"/>
              </a:ext>
            </a:extLst>
          </p:cNvPr>
          <p:cNvSpPr/>
          <p:nvPr/>
        </p:nvSpPr>
        <p:spPr>
          <a:xfrm>
            <a:off x="-1" y="0"/>
            <a:ext cx="10259367" cy="8331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bg1"/>
          </a:solidFill>
          <a:ln w="57150" cap="flat">
            <a:solidFill>
              <a:schemeClr val="tx1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 dirty="0">
                <a:uFillTx/>
                <a:latin typeface="Gill Sans Ultra Bold" panose="020B0A02020104020203" pitchFamily="34" charset="0"/>
              </a:rPr>
              <a:t>         Fill</a:t>
            </a:r>
            <a:r>
              <a:rPr lang="fr-FR" sz="3600" b="1" i="0" u="none" strike="noStrike" kern="1200" cap="none" spc="0" dirty="0">
                <a:uFillTx/>
                <a:latin typeface="Gill Sans Ultra Bold" panose="020B0A02020104020203" pitchFamily="34" charset="0"/>
              </a:rPr>
              <a:t> in the gaps</a:t>
            </a:r>
            <a:endParaRPr lang="fr-FR" sz="3600" b="1" i="0" u="none" strike="noStrike" kern="1200" cap="none" spc="0" baseline="0" dirty="0">
              <a:uFillTx/>
              <a:latin typeface="Gill Sans Ultra Bold" panose="020B0A02020104020203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23FA095-E244-9729-6004-B9EA483227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303"/>
            <a:ext cx="1204521" cy="110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B57B36A-3EAD-5839-8427-F8E0E0A8A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971421"/>
            <a:ext cx="12192001" cy="56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6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E4E39D6A-A0A7-2E70-F3F2-FE0A965B9B03}"/>
              </a:ext>
            </a:extLst>
          </p:cNvPr>
          <p:cNvSpPr/>
          <p:nvPr/>
        </p:nvSpPr>
        <p:spPr>
          <a:xfrm>
            <a:off x="-1" y="0"/>
            <a:ext cx="10259367" cy="8331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bg1"/>
          </a:solidFill>
          <a:ln w="57150" cap="flat">
            <a:solidFill>
              <a:schemeClr val="tx1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 dirty="0">
                <a:uFillTx/>
                <a:latin typeface="Gill Sans Ultra Bold" panose="020B0A02020104020203" pitchFamily="34" charset="0"/>
              </a:rPr>
              <a:t>         </a:t>
            </a:r>
            <a:r>
              <a:rPr lang="fr-FR" sz="3600" b="1" i="0" u="none" strike="noStrike" kern="1200" cap="none" spc="0" baseline="0" dirty="0" err="1">
                <a:uFillTx/>
                <a:latin typeface="Gill Sans Ultra Bold" panose="020B0A02020104020203" pitchFamily="34" charset="0"/>
              </a:rPr>
              <a:t>Grammar</a:t>
            </a:r>
            <a:r>
              <a:rPr lang="fr-FR" sz="3600" b="1" i="0" u="none" strike="noStrike" kern="1200" cap="none" spc="0" baseline="0" dirty="0">
                <a:uFillTx/>
                <a:latin typeface="Gill Sans Ultra Bold" panose="020B0A02020104020203" pitchFamily="34" charset="0"/>
              </a:rPr>
              <a:t> time!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9B13192-6B53-EB93-EED5-F8F351E819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1" y="-82551"/>
            <a:ext cx="1203960" cy="11398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B9228A27-6937-B43A-DD6F-08EE34DDA70E}"/>
              </a:ext>
            </a:extLst>
          </p:cNvPr>
          <p:cNvSpPr/>
          <p:nvPr/>
        </p:nvSpPr>
        <p:spPr>
          <a:xfrm>
            <a:off x="300942" y="937550"/>
            <a:ext cx="11628325" cy="573506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Observe les deux phrases: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6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Bullies can use physical or verbal violence, which can lead to depression or even suicide. 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bully</a:t>
            </a:r>
            <a:r>
              <a:rPr lang="en-GB" sz="32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 person who habitually seeks to harm </a:t>
            </a:r>
            <a:r>
              <a:rPr lang="en-GB" sz="32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intimidate  vulnerable students</a:t>
            </a:r>
            <a:r>
              <a:rPr lang="en-GB" sz="32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Trouve</a:t>
            </a:r>
            <a:r>
              <a:rPr lang="en-GB" sz="32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les deux </a:t>
            </a:r>
            <a:r>
              <a:rPr lang="en-GB" sz="32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pronoms</a:t>
            </a:r>
            <a:r>
              <a:rPr lang="en-GB" sz="32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relatifs</a:t>
            </a:r>
            <a:r>
              <a:rPr lang="en-GB" sz="32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09D2B4-3733-E69F-294F-9C83B744A8C5}"/>
              </a:ext>
            </a:extLst>
          </p:cNvPr>
          <p:cNvSpPr/>
          <p:nvPr/>
        </p:nvSpPr>
        <p:spPr>
          <a:xfrm>
            <a:off x="7678956" y="2239132"/>
            <a:ext cx="1120915" cy="70071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2D8618-9682-A4D6-C268-89FB881776BB}"/>
              </a:ext>
            </a:extLst>
          </p:cNvPr>
          <p:cNvSpPr/>
          <p:nvPr/>
        </p:nvSpPr>
        <p:spPr>
          <a:xfrm>
            <a:off x="4080387" y="3689390"/>
            <a:ext cx="934065" cy="74495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7986EF-3411-1C58-1AE9-625D96497E90}"/>
              </a:ext>
            </a:extLst>
          </p:cNvPr>
          <p:cNvSpPr/>
          <p:nvPr/>
        </p:nvSpPr>
        <p:spPr>
          <a:xfrm>
            <a:off x="2044536" y="2239132"/>
            <a:ext cx="8604413" cy="3139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6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Befor</a:t>
            </a:r>
            <a:r>
              <a:rPr lang="fr-FR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</a:t>
            </a:r>
            <a:r>
              <a:rPr lang="fr-FR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I </a:t>
            </a:r>
            <a:r>
              <a:rPr lang="fr-FR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give</a:t>
            </a:r>
            <a:r>
              <a:rPr lang="fr-FR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you</a:t>
            </a:r>
            <a:r>
              <a:rPr lang="fr-FR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the </a:t>
            </a:r>
            <a:r>
              <a:rPr lang="fr-FR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lesson</a:t>
            </a:r>
            <a:r>
              <a:rPr lang="fr-FR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,</a:t>
            </a:r>
          </a:p>
          <a:p>
            <a:pPr algn="ctr"/>
            <a:r>
              <a:rPr lang="fr-FR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let’s</a:t>
            </a:r>
            <a:r>
              <a:rPr lang="fr-FR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remember</a:t>
            </a:r>
            <a:r>
              <a:rPr lang="fr-FR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…</a:t>
            </a:r>
            <a:endParaRPr lang="fr-FR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6791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E4E39D6A-A0A7-2E70-F3F2-FE0A965B9B03}"/>
              </a:ext>
            </a:extLst>
          </p:cNvPr>
          <p:cNvSpPr/>
          <p:nvPr/>
        </p:nvSpPr>
        <p:spPr>
          <a:xfrm>
            <a:off x="-1" y="0"/>
            <a:ext cx="10259367" cy="8331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bg1"/>
          </a:solidFill>
          <a:ln w="57150" cap="flat">
            <a:solidFill>
              <a:schemeClr val="tx1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 dirty="0">
                <a:uFillTx/>
                <a:latin typeface="Gill Sans Ultra Bold" panose="020B0A02020104020203" pitchFamily="34" charset="0"/>
              </a:rPr>
              <a:t>         </a:t>
            </a:r>
            <a:r>
              <a:rPr lang="fr-FR" sz="3600" b="1" i="0" u="none" strike="noStrike" kern="1200" cap="none" spc="0" baseline="0" dirty="0" err="1">
                <a:uFillTx/>
                <a:latin typeface="Gill Sans Ultra Bold" panose="020B0A02020104020203" pitchFamily="34" charset="0"/>
              </a:rPr>
              <a:t>Grammar</a:t>
            </a:r>
            <a:r>
              <a:rPr lang="fr-FR" sz="3600" b="1" i="0" u="none" strike="noStrike" kern="1200" cap="none" spc="0" baseline="0" dirty="0">
                <a:uFillTx/>
                <a:latin typeface="Gill Sans Ultra Bold" panose="020B0A02020104020203" pitchFamily="34" charset="0"/>
              </a:rPr>
              <a:t> time!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9B13192-6B53-EB93-EED5-F8F351E819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1" y="-82551"/>
            <a:ext cx="1203960" cy="11398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B9228A27-6937-B43A-DD6F-08EE34DDA70E}"/>
              </a:ext>
            </a:extLst>
          </p:cNvPr>
          <p:cNvSpPr/>
          <p:nvPr/>
        </p:nvSpPr>
        <p:spPr>
          <a:xfrm>
            <a:off x="300942" y="937550"/>
            <a:ext cx="11628325" cy="573506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8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Quelle est </a:t>
            </a:r>
            <a:r>
              <a:rPr lang="fr-FR" sz="4800" b="0" i="0" strike="noStrike" kern="1200" cap="none" spc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la différence?</a:t>
            </a:r>
            <a:endParaRPr lang="fr-FR" sz="48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8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60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WHICH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60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WHO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60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THAT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60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WHOSE</a:t>
            </a:r>
            <a:endParaRPr lang="fr-FR" sz="48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10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E4E39D6A-A0A7-2E70-F3F2-FE0A965B9B03}"/>
              </a:ext>
            </a:extLst>
          </p:cNvPr>
          <p:cNvSpPr/>
          <p:nvPr/>
        </p:nvSpPr>
        <p:spPr>
          <a:xfrm>
            <a:off x="-1" y="0"/>
            <a:ext cx="10259367" cy="8331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bg1"/>
          </a:solidFill>
          <a:ln w="57150" cap="flat">
            <a:solidFill>
              <a:schemeClr val="tx1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 dirty="0">
                <a:uFillTx/>
                <a:latin typeface="Gill Sans Ultra Bold" panose="020B0A02020104020203" pitchFamily="34" charset="0"/>
              </a:rPr>
              <a:t>         </a:t>
            </a:r>
            <a:r>
              <a:rPr lang="fr-FR" sz="3600" b="1" i="0" u="none" strike="noStrike" kern="1200" cap="none" spc="0" baseline="0" dirty="0" err="1">
                <a:uFillTx/>
                <a:latin typeface="Gill Sans Ultra Bold" panose="020B0A02020104020203" pitchFamily="34" charset="0"/>
              </a:rPr>
              <a:t>Grammar</a:t>
            </a:r>
            <a:r>
              <a:rPr lang="fr-FR" sz="3600" b="1" i="0" u="none" strike="noStrike" kern="1200" cap="none" spc="0" baseline="0" dirty="0">
                <a:uFillTx/>
                <a:latin typeface="Gill Sans Ultra Bold" panose="020B0A02020104020203" pitchFamily="34" charset="0"/>
              </a:rPr>
              <a:t> time!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9B13192-6B53-EB93-EED5-F8F351E819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1" y="-82551"/>
            <a:ext cx="1203960" cy="11398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B9228A27-6937-B43A-DD6F-08EE34DDA70E}"/>
              </a:ext>
            </a:extLst>
          </p:cNvPr>
          <p:cNvSpPr/>
          <p:nvPr/>
        </p:nvSpPr>
        <p:spPr>
          <a:xfrm>
            <a:off x="300942" y="937550"/>
            <a:ext cx="11628325" cy="573506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8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800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60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Quand utiliser </a:t>
            </a:r>
            <a:r>
              <a:rPr lang="fr-FR" sz="60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les pronoms relatifs</a:t>
            </a:r>
            <a:r>
              <a:rPr lang="fr-FR" sz="48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5206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E4E39D6A-A0A7-2E70-F3F2-FE0A965B9B03}"/>
              </a:ext>
            </a:extLst>
          </p:cNvPr>
          <p:cNvSpPr/>
          <p:nvPr/>
        </p:nvSpPr>
        <p:spPr>
          <a:xfrm>
            <a:off x="-1" y="0"/>
            <a:ext cx="10259367" cy="8331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bg1"/>
          </a:solidFill>
          <a:ln w="57150" cap="flat">
            <a:solidFill>
              <a:schemeClr val="tx1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 dirty="0">
                <a:uFillTx/>
                <a:latin typeface="Gill Sans Ultra Bold" panose="020B0A02020104020203" pitchFamily="34" charset="0"/>
              </a:rPr>
              <a:t>         </a:t>
            </a:r>
            <a:r>
              <a:rPr lang="fr-FR" sz="3600" b="1" i="0" u="none" strike="noStrike" kern="1200" cap="none" spc="0" baseline="0" dirty="0" err="1">
                <a:uFillTx/>
                <a:latin typeface="Gill Sans Ultra Bold" panose="020B0A02020104020203" pitchFamily="34" charset="0"/>
              </a:rPr>
              <a:t>Grammar</a:t>
            </a:r>
            <a:r>
              <a:rPr lang="fr-FR" sz="3600" b="1" i="0" u="none" strike="noStrike" kern="1200" cap="none" spc="0" baseline="0" dirty="0">
                <a:uFillTx/>
                <a:latin typeface="Gill Sans Ultra Bold" panose="020B0A02020104020203" pitchFamily="34" charset="0"/>
              </a:rPr>
              <a:t> time!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9B13192-6B53-EB93-EED5-F8F351E819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1" y="-82551"/>
            <a:ext cx="1203960" cy="11398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B9228A27-6937-B43A-DD6F-08EE34DDA70E}"/>
              </a:ext>
            </a:extLst>
          </p:cNvPr>
          <p:cNvSpPr/>
          <p:nvPr/>
        </p:nvSpPr>
        <p:spPr>
          <a:xfrm>
            <a:off x="300942" y="937550"/>
            <a:ext cx="11628325" cy="573506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ctr"/>
            <a:r>
              <a:rPr lang="fr-FR" sz="18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I. Pronoms relatifs : rappel (ex.  A, B, C)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kern="150" dirty="0">
                <a:effectLst/>
                <a:latin typeface="Gill Sans MT" panose="020B0502020104020203" pitchFamily="34" charset="0"/>
                <a:ea typeface="Songti SC"/>
                <a:cs typeface="Arial Unicode MS"/>
              </a:rPr>
              <a:t>Le </a:t>
            </a:r>
            <a:r>
              <a:rPr lang="fr-FR" sz="1800" b="1" kern="150" dirty="0">
                <a:effectLst/>
                <a:latin typeface="Gill Sans MT" panose="020B0502020104020203" pitchFamily="34" charset="0"/>
                <a:ea typeface="Songti SC"/>
                <a:cs typeface="Arial Unicode MS"/>
              </a:rPr>
              <a:t>pronom relatif</a:t>
            </a:r>
            <a:r>
              <a:rPr lang="fr-FR" sz="1800" kern="150" dirty="0">
                <a:effectLst/>
                <a:latin typeface="Gill Sans MT" panose="020B0502020104020203" pitchFamily="34" charset="0"/>
                <a:ea typeface="Songti SC"/>
                <a:cs typeface="Arial Unicode MS"/>
              </a:rPr>
              <a:t> remplace un groupe nominal qu’on appelle son </a:t>
            </a:r>
            <a:r>
              <a:rPr lang="fr-FR" sz="1800" b="1" kern="150" dirty="0">
                <a:effectLst/>
                <a:latin typeface="Gill Sans MT" panose="020B0502020104020203" pitchFamily="34" charset="0"/>
                <a:ea typeface="Songti SC"/>
                <a:cs typeface="Arial Unicode MS"/>
              </a:rPr>
              <a:t>antécédent </a:t>
            </a:r>
            <a:endParaRPr lang="fr-FR" sz="1800" kern="150" dirty="0">
              <a:effectLst/>
              <a:latin typeface="Liberation Serif"/>
              <a:ea typeface="Songti SC"/>
              <a:cs typeface="Arial Unicode MS"/>
            </a:endParaRPr>
          </a:p>
          <a:p>
            <a:r>
              <a:rPr lang="fr-FR" sz="1800" kern="150" dirty="0">
                <a:effectLst/>
                <a:latin typeface="Gill Sans MT" panose="020B0502020104020203" pitchFamily="34" charset="0"/>
                <a:ea typeface="Songti SC"/>
                <a:cs typeface="Arial Unicode MS"/>
              </a:rPr>
              <a:t>(</a:t>
            </a:r>
            <a:r>
              <a:rPr lang="fr-FR" sz="1800" b="1" kern="150" dirty="0">
                <a:effectLst/>
                <a:latin typeface="Gill Sans MT" panose="020B0502020104020203" pitchFamily="34" charset="0"/>
                <a:ea typeface="Songti SC"/>
                <a:cs typeface="Arial Unicode MS"/>
              </a:rPr>
              <a:t>humain</a:t>
            </a:r>
            <a:r>
              <a:rPr lang="fr-FR" sz="1800" kern="150" dirty="0">
                <a:effectLst/>
                <a:latin typeface="Gill Sans MT" panose="020B0502020104020203" pitchFamily="34" charset="0"/>
                <a:ea typeface="Songti SC"/>
                <a:cs typeface="Arial Unicode MS"/>
              </a:rPr>
              <a:t> : personne ou animal familier ; ou </a:t>
            </a:r>
            <a:r>
              <a:rPr lang="fr-FR" sz="1800" b="1" kern="150" dirty="0">
                <a:effectLst/>
                <a:latin typeface="Gill Sans MT" panose="020B0502020104020203" pitchFamily="34" charset="0"/>
                <a:ea typeface="Songti SC"/>
                <a:cs typeface="Arial Unicode MS"/>
              </a:rPr>
              <a:t>neutre</a:t>
            </a:r>
            <a:r>
              <a:rPr lang="fr-FR" sz="1800" kern="150" dirty="0">
                <a:effectLst/>
                <a:latin typeface="Gill Sans MT" panose="020B0502020104020203" pitchFamily="34" charset="0"/>
                <a:ea typeface="Songti SC"/>
                <a:cs typeface="Arial Unicode MS"/>
              </a:rPr>
              <a:t> : un animal, une chose ou une idée). </a:t>
            </a:r>
            <a:endParaRPr lang="fr-FR" sz="1800" kern="150" dirty="0">
              <a:effectLst/>
              <a:latin typeface="Liberation Serif"/>
              <a:ea typeface="Songti SC"/>
              <a:cs typeface="Arial Unicode MS"/>
            </a:endParaRPr>
          </a:p>
          <a:p>
            <a:r>
              <a:rPr lang="fr-FR" sz="1800" kern="150" dirty="0">
                <a:effectLst/>
                <a:latin typeface="Gill Sans MT" panose="020B0502020104020203" pitchFamily="34" charset="0"/>
                <a:ea typeface="Songti SC"/>
                <a:cs typeface="Arial Unicode MS"/>
              </a:rPr>
              <a:t> </a:t>
            </a:r>
            <a:endParaRPr lang="fr-FR" sz="1800" kern="150" dirty="0">
              <a:effectLst/>
              <a:latin typeface="Liberation Serif"/>
              <a:ea typeface="Songti SC"/>
              <a:cs typeface="Arial Unicode MS"/>
            </a:endParaRPr>
          </a:p>
          <a:p>
            <a:r>
              <a:rPr lang="fr-FR" sz="1800" kern="150" dirty="0">
                <a:effectLst/>
                <a:latin typeface="Gill Sans MT" panose="020B0502020104020203" pitchFamily="34" charset="0"/>
                <a:ea typeface="Songti SC"/>
                <a:cs typeface="Arial Unicode MS"/>
              </a:rPr>
              <a:t>Il est soit </a:t>
            </a:r>
            <a:r>
              <a:rPr lang="fr-FR" sz="1800" b="1" kern="150" dirty="0">
                <a:effectLst/>
                <a:latin typeface="Gill Sans MT" panose="020B0502020104020203" pitchFamily="34" charset="0"/>
                <a:ea typeface="Songti SC"/>
                <a:cs typeface="Arial Unicode MS"/>
              </a:rPr>
              <a:t>sujet</a:t>
            </a:r>
            <a:r>
              <a:rPr lang="fr-FR" sz="1800" kern="150" dirty="0">
                <a:effectLst/>
                <a:latin typeface="Gill Sans MT" panose="020B0502020104020203" pitchFamily="34" charset="0"/>
                <a:ea typeface="Songti SC"/>
                <a:cs typeface="Arial Unicode MS"/>
              </a:rPr>
              <a:t>, soit </a:t>
            </a:r>
            <a:r>
              <a:rPr lang="fr-FR" sz="1800" b="1" kern="150" dirty="0">
                <a:effectLst/>
                <a:latin typeface="Gill Sans MT" panose="020B0502020104020203" pitchFamily="34" charset="0"/>
                <a:ea typeface="Songti SC"/>
                <a:cs typeface="Arial Unicode MS"/>
              </a:rPr>
              <a:t>complément</a:t>
            </a:r>
            <a:r>
              <a:rPr lang="fr-FR" sz="1800" kern="150" dirty="0">
                <a:effectLst/>
                <a:latin typeface="Gill Sans MT" panose="020B0502020104020203" pitchFamily="34" charset="0"/>
                <a:ea typeface="Songti SC"/>
                <a:cs typeface="Arial Unicode MS"/>
              </a:rPr>
              <a:t>, c’est qu’on appelle </a:t>
            </a:r>
            <a:r>
              <a:rPr lang="fr-FR" sz="1800" b="1" kern="150" dirty="0">
                <a:effectLst/>
                <a:latin typeface="Gill Sans MT" panose="020B0502020104020203" pitchFamily="34" charset="0"/>
                <a:ea typeface="Songti SC"/>
                <a:cs typeface="Arial Unicode MS"/>
              </a:rPr>
              <a:t>sa fonction</a:t>
            </a:r>
            <a:r>
              <a:rPr lang="fr-FR" sz="1800" kern="150" dirty="0">
                <a:effectLst/>
                <a:latin typeface="Gill Sans MT" panose="020B0502020104020203" pitchFamily="34" charset="0"/>
                <a:ea typeface="Songti SC"/>
                <a:cs typeface="Arial Unicode MS"/>
              </a:rPr>
              <a:t>.  (cf. partie II.)</a:t>
            </a:r>
            <a:endParaRPr lang="fr-FR" sz="1800" kern="150" dirty="0">
              <a:effectLst/>
              <a:latin typeface="Liberation Serif"/>
              <a:ea typeface="Songti SC"/>
              <a:cs typeface="Arial Unicode MS"/>
            </a:endParaRPr>
          </a:p>
          <a:p>
            <a:r>
              <a:rPr lang="fr-FR" sz="18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/>
            <a:r>
              <a:rPr lang="en-US" sz="18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WHICH: </a:t>
            </a:r>
            <a:r>
              <a:rPr lang="en-US" sz="1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Pour un </a:t>
            </a:r>
            <a:r>
              <a:rPr lang="en-US" sz="1800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antécédent</a:t>
            </a:r>
            <a:r>
              <a:rPr lang="en-US" sz="1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neutre</a:t>
            </a:r>
            <a:r>
              <a:rPr lang="en-US" sz="1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 - </a:t>
            </a:r>
            <a:r>
              <a:rPr lang="en-US" sz="1800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sujet</a:t>
            </a:r>
            <a:r>
              <a:rPr lang="en-US" sz="1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ou</a:t>
            </a:r>
            <a:r>
              <a:rPr lang="en-US" sz="1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complément</a:t>
            </a:r>
            <a:r>
              <a:rPr lang="en-US" sz="1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 </a:t>
            </a:r>
            <a:br>
              <a:rPr lang="en-US" sz="1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	The dog, </a:t>
            </a:r>
            <a:r>
              <a:rPr lang="en-US" sz="1800" b="1" u="sng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which</a:t>
            </a:r>
            <a:r>
              <a:rPr lang="en-US" sz="1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 was in the office today, is very friendly.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/>
            <a:br>
              <a:rPr lang="en-US" sz="18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</a:br>
            <a:r>
              <a:rPr lang="fr-FR" sz="18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WHO: </a:t>
            </a:r>
            <a:r>
              <a:rPr lang="fr-FR" sz="1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Pour un antécédent humain - sujet ou complément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indent="450215"/>
            <a:r>
              <a:rPr lang="en-US" sz="1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The girl, </a:t>
            </a:r>
            <a:r>
              <a:rPr lang="en-US" sz="1800" b="1" u="sng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who</a:t>
            </a:r>
            <a:r>
              <a:rPr lang="en-US" sz="1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 I wanted you to meet, is called Sarah.</a:t>
            </a:r>
            <a:br>
              <a:rPr lang="en-US" sz="1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</a:b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/>
            <a:r>
              <a:rPr lang="fr-FR" sz="18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THAT: </a:t>
            </a:r>
            <a:r>
              <a:rPr lang="fr-FR" sz="1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Tous les antécédents, sujet ou complément - Peut remplacer « </a:t>
            </a:r>
            <a:r>
              <a:rPr lang="fr-FR" sz="1800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who</a:t>
            </a:r>
            <a:r>
              <a:rPr lang="fr-FR" sz="1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 » et « </a:t>
            </a:r>
            <a:r>
              <a:rPr lang="fr-FR" sz="1800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which</a:t>
            </a:r>
            <a:r>
              <a:rPr lang="fr-FR" sz="1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 »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indent="450215"/>
            <a:r>
              <a:rPr lang="en-US" sz="1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The dog, </a:t>
            </a:r>
            <a:r>
              <a:rPr lang="en-US" sz="1800" b="1" u="sng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that</a:t>
            </a:r>
            <a:r>
              <a:rPr lang="en-US" sz="1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 was in the office today, is very friendly.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indent="450215"/>
            <a:r>
              <a:rPr lang="en-US" sz="1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The girl, </a:t>
            </a:r>
            <a:r>
              <a:rPr lang="en-US" sz="1800" b="1" u="sng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that</a:t>
            </a:r>
            <a:r>
              <a:rPr lang="en-US" sz="1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 I wanted you to meet, is called Sarah.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indent="178435"/>
            <a:r>
              <a:rPr lang="en-US" sz="18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/>
            <a:r>
              <a:rPr lang="fr-FR" sz="18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WHOSE : </a:t>
            </a:r>
            <a:r>
              <a:rPr lang="fr-FR" sz="1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Tous les antécédents - pour indiquer la possession (génitif)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indent="450215"/>
            <a:r>
              <a:rPr lang="en-US" sz="1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This singer, whose name I don't remember, has a beautiful voice.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97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13AC681-5A8C-1414-6719-5B61968DC2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32" r="2154" b="96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lèche : pentagone 3">
            <a:extLst>
              <a:ext uri="{FF2B5EF4-FFF2-40B4-BE49-F238E27FC236}">
                <a16:creationId xmlns:a16="http://schemas.microsoft.com/office/drawing/2014/main" id="{FC266B33-D104-2F2B-2C83-0CFF9FDE6DE2}"/>
              </a:ext>
            </a:extLst>
          </p:cNvPr>
          <p:cNvSpPr/>
          <p:nvPr/>
        </p:nvSpPr>
        <p:spPr>
          <a:xfrm>
            <a:off x="0" y="0"/>
            <a:ext cx="4124958" cy="8331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bg1"/>
          </a:solidFill>
          <a:ln w="57150" cap="flat">
            <a:solidFill>
              <a:schemeClr val="tx1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 dirty="0">
                <a:uFillTx/>
                <a:latin typeface="Gill Sans Ultra Bold" panose="020B0A02020104020203" pitchFamily="34" charset="0"/>
              </a:rPr>
              <a:t>Unit 2</a:t>
            </a:r>
          </a:p>
        </p:txBody>
      </p:sp>
    </p:spTree>
    <p:extLst>
      <p:ext uri="{BB962C8B-B14F-4D97-AF65-F5344CB8AC3E}">
        <p14:creationId xmlns:p14="http://schemas.microsoft.com/office/powerpoint/2010/main" val="329143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B9228A27-6937-B43A-DD6F-08EE34DDA70E}"/>
              </a:ext>
            </a:extLst>
          </p:cNvPr>
          <p:cNvSpPr/>
          <p:nvPr/>
        </p:nvSpPr>
        <p:spPr>
          <a:xfrm>
            <a:off x="85725" y="66675"/>
            <a:ext cx="12020549" cy="668655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457200" algn="ctr"/>
            <a:r>
              <a:rPr lang="fr-FR" sz="28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I. Pronoms relatifs : rappel</a:t>
            </a:r>
            <a:endParaRPr lang="fr-F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28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 </a:t>
            </a:r>
            <a:endParaRPr lang="fr-F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28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A, Complète les phrases avec le pronom relatif qui convient.</a:t>
            </a:r>
            <a:endParaRPr lang="fr-F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28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 </a:t>
            </a:r>
            <a:endParaRPr lang="fr-F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I have finished the book </a:t>
            </a:r>
            <a:r>
              <a:rPr lang="en-US" sz="2800" u="sng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which / that</a:t>
            </a:r>
            <a:r>
              <a:rPr lang="en-US" sz="2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 I bought yesterday.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The actor </a:t>
            </a:r>
            <a:r>
              <a:rPr lang="en-US" sz="2800" u="sng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who / that</a:t>
            </a:r>
            <a:r>
              <a:rPr lang="en-US" sz="2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 played the lead in the film was a revelation.</a:t>
            </a:r>
            <a:endParaRPr lang="fr-F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Gill Sans MT" panose="020B0502020104020203" pitchFamily="34" charset="0"/>
                <a:ea typeface="Times New Roman" panose="02020603050405020304" pitchFamily="18" charset="0"/>
              </a:rPr>
              <a:t>There</a:t>
            </a:r>
            <a:r>
              <a:rPr lang="en-US" sz="2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 is the plane </a:t>
            </a:r>
            <a:r>
              <a:rPr lang="en-US" sz="2800" u="sng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which / that</a:t>
            </a:r>
            <a:r>
              <a:rPr lang="en-US" sz="2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 has just landed.</a:t>
            </a:r>
            <a:endParaRPr lang="fr-F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The writer, </a:t>
            </a:r>
            <a:r>
              <a:rPr lang="en-US" sz="2800" u="sng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whose</a:t>
            </a:r>
            <a:r>
              <a:rPr lang="en-US" sz="2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        new book has had great success, is really talented.</a:t>
            </a:r>
            <a:endParaRPr lang="fr-F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Can you see the girl </a:t>
            </a:r>
            <a:r>
              <a:rPr lang="en-US" sz="2800" u="sng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who/that</a:t>
            </a:r>
            <a:r>
              <a:rPr lang="en-US" sz="2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 is sitting on the bench?</a:t>
            </a:r>
            <a:endParaRPr lang="fr-F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20B708-B93F-A65D-221F-0CFD521E5094}"/>
              </a:ext>
            </a:extLst>
          </p:cNvPr>
          <p:cNvSpPr/>
          <p:nvPr/>
        </p:nvSpPr>
        <p:spPr>
          <a:xfrm>
            <a:off x="4362450" y="2286000"/>
            <a:ext cx="173355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558656-E83B-93F1-1D17-9D8CC9003A25}"/>
              </a:ext>
            </a:extLst>
          </p:cNvPr>
          <p:cNvSpPr/>
          <p:nvPr/>
        </p:nvSpPr>
        <p:spPr>
          <a:xfrm>
            <a:off x="2352675" y="2895600"/>
            <a:ext cx="161925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2B024C-2B0F-02FE-0B67-BBE42E452B45}"/>
              </a:ext>
            </a:extLst>
          </p:cNvPr>
          <p:cNvSpPr/>
          <p:nvPr/>
        </p:nvSpPr>
        <p:spPr>
          <a:xfrm>
            <a:off x="3457575" y="3581400"/>
            <a:ext cx="188595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FCC00C-3514-758E-FC1C-4807EF817550}"/>
              </a:ext>
            </a:extLst>
          </p:cNvPr>
          <p:cNvSpPr/>
          <p:nvPr/>
        </p:nvSpPr>
        <p:spPr>
          <a:xfrm>
            <a:off x="2466975" y="4191000"/>
            <a:ext cx="161925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F9A8DB-85F5-AAE6-52BD-266F1AECE1D0}"/>
              </a:ext>
            </a:extLst>
          </p:cNvPr>
          <p:cNvSpPr/>
          <p:nvPr/>
        </p:nvSpPr>
        <p:spPr>
          <a:xfrm>
            <a:off x="3771901" y="4800600"/>
            <a:ext cx="173355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17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B9228A27-6937-B43A-DD6F-08EE34DDA70E}"/>
              </a:ext>
            </a:extLst>
          </p:cNvPr>
          <p:cNvSpPr/>
          <p:nvPr/>
        </p:nvSpPr>
        <p:spPr>
          <a:xfrm>
            <a:off x="85725" y="85725"/>
            <a:ext cx="12020549" cy="668655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457200" algn="ctr"/>
            <a:r>
              <a:rPr lang="fr-FR" sz="28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I. Pronoms relatifs : rappel</a:t>
            </a:r>
            <a:endParaRPr lang="fr-F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28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 </a:t>
            </a:r>
            <a:endParaRPr lang="fr-F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2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B,  A l’aide d’un pronom relatif, relie les deux phrases afin de faire qu’une.</a:t>
            </a:r>
          </a:p>
          <a:p>
            <a:endParaRPr lang="fr-F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32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My mother has a cat. Her fur is grey.</a:t>
            </a:r>
            <a:endParaRPr lang="fr-FR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en-US" sz="3200" kern="150" dirty="0"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	</a:t>
            </a:r>
            <a:r>
              <a:rPr lang="en-US" sz="3200" u="sng" kern="150" dirty="0"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My mother has a cat whose fur is grey.</a:t>
            </a:r>
          </a:p>
          <a:p>
            <a:pPr lvl="0"/>
            <a:endParaRPr lang="fr-FR" sz="1600" u="sng" kern="150" dirty="0">
              <a:effectLst/>
              <a:latin typeface="Liberation Serif"/>
              <a:ea typeface="Songti SC"/>
              <a:cs typeface="Mangal" panose="02040503050203030202" pitchFamily="18" charset="0"/>
            </a:endParaRPr>
          </a:p>
          <a:p>
            <a:pPr lvl="0"/>
            <a:r>
              <a:rPr lang="en-US" sz="32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2. Robinson Crusoe is a book. It was written by Daniel Defoe. </a:t>
            </a:r>
          </a:p>
          <a:p>
            <a:pPr marL="457200"/>
            <a:r>
              <a:rPr lang="en-US" sz="3200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 	</a:t>
            </a:r>
            <a:r>
              <a:rPr lang="en-US" sz="3200" u="sng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Robinson Crusoe is a book which/that </a:t>
            </a:r>
            <a:r>
              <a:rPr lang="en-US" sz="3200" u="sng" dirty="0">
                <a:latin typeface="Gill Sans MT" panose="020B0502020104020203" pitchFamily="34" charset="0"/>
                <a:ea typeface="Times New Roman" panose="02020603050405020304" pitchFamily="18" charset="0"/>
              </a:rPr>
              <a:t>was written by Daniel </a:t>
            </a:r>
            <a:r>
              <a:rPr lang="en-US" sz="3200" dirty="0">
                <a:latin typeface="Gill Sans MT" panose="020B0502020104020203" pitchFamily="34" charset="0"/>
                <a:ea typeface="Times New Roman" panose="02020603050405020304" pitchFamily="18" charset="0"/>
              </a:rPr>
              <a:t>	</a:t>
            </a:r>
            <a:r>
              <a:rPr lang="en-US" sz="3200" u="sng" dirty="0">
                <a:latin typeface="Gill Sans MT" panose="020B0502020104020203" pitchFamily="34" charset="0"/>
                <a:ea typeface="Times New Roman" panose="02020603050405020304" pitchFamily="18" charset="0"/>
              </a:rPr>
              <a:t>Defoe.</a:t>
            </a:r>
          </a:p>
          <a:p>
            <a:pPr marL="457200"/>
            <a:endParaRPr lang="en-US" sz="1200" u="sng" dirty="0"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r>
              <a:rPr lang="en-US" sz="3200" dirty="0">
                <a:latin typeface="Gill Sans MT" panose="020B0502020104020203" pitchFamily="34" charset="0"/>
                <a:ea typeface="Times New Roman" panose="02020603050405020304" pitchFamily="18" charset="0"/>
              </a:rPr>
              <a:t>3. I’ve just hired a secretary. She was a teacher before.</a:t>
            </a:r>
          </a:p>
          <a:p>
            <a:r>
              <a:rPr lang="en-US" sz="3200" dirty="0">
                <a:latin typeface="Gill Sans MT" panose="020B0502020104020203" pitchFamily="34" charset="0"/>
                <a:ea typeface="Times New Roman" panose="02020603050405020304" pitchFamily="18" charset="0"/>
              </a:rPr>
              <a:t>	</a:t>
            </a:r>
            <a:r>
              <a:rPr lang="en-US" sz="3200" u="sng" dirty="0">
                <a:latin typeface="Gill Sans MT" panose="020B0502020104020203" pitchFamily="34" charset="0"/>
                <a:ea typeface="Times New Roman" panose="02020603050405020304" pitchFamily="18" charset="0"/>
              </a:rPr>
              <a:t>I’ve just hired a secretary who/that was a teacher before.</a:t>
            </a:r>
          </a:p>
          <a:p>
            <a:endParaRPr lang="en-US" sz="3200" dirty="0"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lvl="0"/>
            <a:endParaRPr lang="fr-F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en-US" sz="1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en-US" sz="1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3FE8B4-2FFE-38D0-3EA5-D5D4616BCC2B}"/>
              </a:ext>
            </a:extLst>
          </p:cNvPr>
          <p:cNvSpPr/>
          <p:nvPr/>
        </p:nvSpPr>
        <p:spPr>
          <a:xfrm>
            <a:off x="1326514" y="2672080"/>
            <a:ext cx="665924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A98916-EA67-3AB3-1D2E-75C806FDB769}"/>
              </a:ext>
            </a:extLst>
          </p:cNvPr>
          <p:cNvSpPr/>
          <p:nvPr/>
        </p:nvSpPr>
        <p:spPr>
          <a:xfrm>
            <a:off x="1326514" y="3931920"/>
            <a:ext cx="10347326" cy="1036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A2B935-D5AE-29EE-0DBB-82AE5581FBB9}"/>
              </a:ext>
            </a:extLst>
          </p:cNvPr>
          <p:cNvSpPr/>
          <p:nvPr/>
        </p:nvSpPr>
        <p:spPr>
          <a:xfrm>
            <a:off x="1326514" y="5527040"/>
            <a:ext cx="9717406" cy="528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17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B9228A27-6937-B43A-DD6F-08EE34DDA70E}"/>
              </a:ext>
            </a:extLst>
          </p:cNvPr>
          <p:cNvSpPr/>
          <p:nvPr/>
        </p:nvSpPr>
        <p:spPr>
          <a:xfrm>
            <a:off x="85725" y="85725"/>
            <a:ext cx="12020549" cy="668655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457200" algn="ctr"/>
            <a:r>
              <a:rPr lang="fr-FR" sz="28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I. Pronoms relatifs : rappel</a:t>
            </a:r>
            <a:endParaRPr lang="fr-FR" sz="2800" dirty="0">
              <a:effectLst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r>
              <a:rPr lang="fr-FR" sz="28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 </a:t>
            </a:r>
            <a:endParaRPr lang="fr-FR" sz="2800" dirty="0">
              <a:effectLst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r>
              <a:rPr lang="fr-FR" sz="2000" b="1" dirty="0">
                <a:latin typeface="Gill Sans MT" panose="020B0502020104020203" pitchFamily="34" charset="0"/>
                <a:ea typeface="Times New Roman" panose="02020603050405020304" pitchFamily="18" charset="0"/>
              </a:rPr>
              <a:t>C, </a:t>
            </a:r>
            <a:r>
              <a:rPr lang="fr-FR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Traduis les phrases suivantes en utilisant des pronoms relatifs.</a:t>
            </a:r>
          </a:p>
          <a:p>
            <a:endParaRPr lang="fr-FR" sz="2000" dirty="0">
              <a:effectLst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fr-FR" sz="32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M Bell est l’homme qui inventa le téléphone. </a:t>
            </a:r>
            <a:endParaRPr lang="fr-FR" sz="3200" dirty="0"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lvl="0"/>
            <a:r>
              <a:rPr lang="fr-FR" sz="32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	</a:t>
            </a:r>
            <a:r>
              <a:rPr lang="fr-FR" sz="3200" u="sng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Mr Bell </a:t>
            </a:r>
            <a:r>
              <a:rPr lang="fr-FR" sz="3200" u="sng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is</a:t>
            </a:r>
            <a:r>
              <a:rPr lang="fr-FR" sz="3200" u="sng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 the </a:t>
            </a:r>
            <a:r>
              <a:rPr lang="fr-FR" sz="3200" u="sng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person</a:t>
            </a:r>
            <a:r>
              <a:rPr lang="fr-FR" sz="3200" u="sng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 </a:t>
            </a:r>
            <a:r>
              <a:rPr lang="fr-FR" sz="3200" u="sng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who</a:t>
            </a:r>
            <a:r>
              <a:rPr lang="fr-FR" sz="3200" u="sng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 / </a:t>
            </a:r>
            <a:r>
              <a:rPr lang="fr-FR" sz="3200" u="sng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that</a:t>
            </a:r>
            <a:r>
              <a:rPr lang="fr-FR" sz="3200" u="sng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 </a:t>
            </a:r>
            <a:r>
              <a:rPr lang="fr-FR" sz="3200" u="sng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invented</a:t>
            </a:r>
            <a:r>
              <a:rPr lang="fr-FR" sz="3200" u="sng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 the </a:t>
            </a:r>
            <a:r>
              <a:rPr lang="fr-FR" sz="3200" u="sng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telephone</a:t>
            </a:r>
            <a:r>
              <a:rPr lang="fr-FR" sz="3200" u="sng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. </a:t>
            </a:r>
          </a:p>
          <a:p>
            <a:pPr lvl="0"/>
            <a:r>
              <a:rPr lang="fr-FR" sz="32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2. Le téléphone que nous utilisons a beaucoup changé.</a:t>
            </a:r>
            <a:endParaRPr lang="fr-FR" sz="3200" dirty="0"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lvl="0"/>
            <a:r>
              <a:rPr lang="fr-FR" sz="32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	</a:t>
            </a:r>
            <a:r>
              <a:rPr lang="fr-FR" sz="3200" u="sng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The </a:t>
            </a:r>
            <a:r>
              <a:rPr lang="fr-FR" sz="3200" u="sng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telephone</a:t>
            </a:r>
            <a:r>
              <a:rPr lang="fr-FR" sz="3200" u="sng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, </a:t>
            </a:r>
            <a:r>
              <a:rPr lang="fr-FR" sz="3200" u="sng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which</a:t>
            </a:r>
            <a:r>
              <a:rPr lang="fr-FR" sz="3200" u="sng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/ </a:t>
            </a:r>
            <a:r>
              <a:rPr lang="fr-FR" sz="3200" u="sng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that</a:t>
            </a:r>
            <a:r>
              <a:rPr lang="fr-FR" sz="3200" u="sng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 </a:t>
            </a:r>
            <a:r>
              <a:rPr lang="fr-FR" sz="3200" u="sng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we</a:t>
            </a:r>
            <a:r>
              <a:rPr lang="fr-FR" sz="3200" u="sng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 use </a:t>
            </a:r>
            <a:r>
              <a:rPr lang="fr-FR" sz="3200" u="sng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today</a:t>
            </a:r>
            <a:r>
              <a:rPr lang="fr-FR" sz="3200" u="sng" dirty="0">
                <a:latin typeface="Gill Sans MT" panose="020B0502020104020203" pitchFamily="34" charset="0"/>
                <a:ea typeface="Times New Roman" panose="02020603050405020304" pitchFamily="18" charset="0"/>
              </a:rPr>
              <a:t>, has </a:t>
            </a:r>
            <a:r>
              <a:rPr lang="fr-FR" sz="3200" u="sng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changed</a:t>
            </a:r>
            <a:r>
              <a:rPr lang="fr-FR" sz="3200" u="sng" dirty="0">
                <a:latin typeface="Gill Sans MT" panose="020B0502020104020203" pitchFamily="34" charset="0"/>
                <a:ea typeface="Times New Roman" panose="02020603050405020304" pitchFamily="18" charset="0"/>
              </a:rPr>
              <a:t> a lot.</a:t>
            </a:r>
            <a:endParaRPr lang="fr-FR" sz="3200" u="sng" dirty="0">
              <a:effectLst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lvl="0"/>
            <a:r>
              <a:rPr lang="fr-FR" sz="3200" dirty="0">
                <a:latin typeface="Gill Sans MT" panose="020B0502020104020203" pitchFamily="34" charset="0"/>
                <a:ea typeface="Times New Roman" panose="02020603050405020304" pitchFamily="18" charset="0"/>
              </a:rPr>
              <a:t>3.</a:t>
            </a:r>
            <a:r>
              <a:rPr lang="fr-FR" sz="32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Toutes les personnes qui utilisent le téléphone sont satisfaites. </a:t>
            </a:r>
            <a:endParaRPr lang="fr-FR" sz="3200" dirty="0"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lvl="0"/>
            <a:r>
              <a:rPr lang="fr-FR" sz="3200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	</a:t>
            </a:r>
            <a:r>
              <a:rPr lang="fr-FR" sz="3200" u="sng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All the people, </a:t>
            </a:r>
            <a:r>
              <a:rPr lang="fr-FR" sz="3200" u="sng" kern="150" dirty="0" err="1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who</a:t>
            </a:r>
            <a:r>
              <a:rPr lang="fr-FR" sz="3200" u="sng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/</a:t>
            </a:r>
            <a:r>
              <a:rPr lang="fr-FR" sz="3200" u="sng" kern="150" dirty="0" err="1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that</a:t>
            </a:r>
            <a:r>
              <a:rPr lang="fr-FR" sz="3200" u="sng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 use the </a:t>
            </a:r>
            <a:r>
              <a:rPr lang="fr-FR" sz="3200" u="sng" kern="150" dirty="0" err="1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telephone</a:t>
            </a:r>
            <a:r>
              <a:rPr lang="fr-FR" sz="3200" u="sng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, are </a:t>
            </a:r>
            <a:r>
              <a:rPr lang="fr-FR" sz="3200" u="sng" kern="150" dirty="0" err="1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satisfied</a:t>
            </a:r>
            <a:r>
              <a:rPr lang="fr-FR" sz="3200" u="sng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.</a:t>
            </a:r>
          </a:p>
          <a:p>
            <a:pPr lvl="0"/>
            <a:r>
              <a:rPr lang="fr-FR" sz="32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4. Mais les PDG dont le téléphone ne marche pas sont furieux. </a:t>
            </a:r>
          </a:p>
          <a:p>
            <a:pPr lvl="0"/>
            <a:r>
              <a:rPr lang="fr-FR" sz="3200" dirty="0">
                <a:latin typeface="Gill Sans MT" panose="020B0502020104020203" pitchFamily="34" charset="0"/>
                <a:ea typeface="Times New Roman" panose="02020603050405020304" pitchFamily="18" charset="0"/>
              </a:rPr>
              <a:t>	</a:t>
            </a:r>
            <a:r>
              <a:rPr lang="fr-FR" sz="3200" u="sng" dirty="0">
                <a:latin typeface="Gill Sans MT" panose="020B0502020104020203" pitchFamily="34" charset="0"/>
                <a:ea typeface="Times New Roman" panose="02020603050405020304" pitchFamily="18" charset="0"/>
              </a:rPr>
              <a:t>But the </a:t>
            </a:r>
            <a:r>
              <a:rPr lang="fr-FR" sz="3200" u="sng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CEOs</a:t>
            </a:r>
            <a:r>
              <a:rPr lang="fr-FR" sz="3200" u="sng" dirty="0">
                <a:latin typeface="Gill Sans MT" panose="020B0502020104020203" pitchFamily="34" charset="0"/>
                <a:ea typeface="Times New Roman" panose="02020603050405020304" pitchFamily="18" charset="0"/>
              </a:rPr>
              <a:t>, </a:t>
            </a:r>
            <a:r>
              <a:rPr lang="fr-FR" sz="3200" u="sng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whose</a:t>
            </a:r>
            <a:r>
              <a:rPr lang="fr-FR" sz="3200" u="sng" dirty="0">
                <a:latin typeface="Gill Sans MT" panose="020B0502020104020203" pitchFamily="34" charset="0"/>
                <a:ea typeface="Times New Roman" panose="02020603050405020304" pitchFamily="18" charset="0"/>
              </a:rPr>
              <a:t> </a:t>
            </a:r>
            <a:r>
              <a:rPr lang="fr-FR" sz="3200" u="sng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telephone</a:t>
            </a:r>
            <a:r>
              <a:rPr lang="fr-FR" sz="3200" u="sng" dirty="0">
                <a:latin typeface="Gill Sans MT" panose="020B0502020104020203" pitchFamily="34" charset="0"/>
                <a:ea typeface="Times New Roman" panose="02020603050405020304" pitchFamily="18" charset="0"/>
              </a:rPr>
              <a:t> </a:t>
            </a:r>
            <a:r>
              <a:rPr lang="fr-FR" sz="3200" u="sng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doesn’t</a:t>
            </a:r>
            <a:r>
              <a:rPr lang="fr-FR" sz="3200" u="sng" dirty="0">
                <a:latin typeface="Gill Sans MT" panose="020B0502020104020203" pitchFamily="34" charset="0"/>
                <a:ea typeface="Times New Roman" panose="02020603050405020304" pitchFamily="18" charset="0"/>
              </a:rPr>
              <a:t> </a:t>
            </a:r>
            <a:r>
              <a:rPr lang="fr-FR" sz="3200" u="sng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work</a:t>
            </a:r>
            <a:r>
              <a:rPr lang="fr-FR" sz="3200" u="sng" dirty="0">
                <a:latin typeface="Gill Sans MT" panose="020B0502020104020203" pitchFamily="34" charset="0"/>
                <a:ea typeface="Times New Roman" panose="02020603050405020304" pitchFamily="18" charset="0"/>
              </a:rPr>
              <a:t>, are </a:t>
            </a:r>
            <a:r>
              <a:rPr lang="fr-FR" sz="3200" u="sng" dirty="0" err="1">
                <a:latin typeface="Gill Sans MT" panose="020B0502020104020203" pitchFamily="34" charset="0"/>
                <a:ea typeface="Times New Roman" panose="02020603050405020304" pitchFamily="18" charset="0"/>
              </a:rPr>
              <a:t>furious</a:t>
            </a:r>
            <a:r>
              <a:rPr lang="fr-FR" sz="3200" u="sng" dirty="0">
                <a:latin typeface="Gill Sans MT" panose="020B0502020104020203" pitchFamily="34" charset="0"/>
                <a:ea typeface="Times New Roman" panose="02020603050405020304" pitchFamily="18" charset="0"/>
              </a:rPr>
              <a:t>.</a:t>
            </a:r>
            <a:endParaRPr lang="fr-FR" sz="3200" u="sng" dirty="0">
              <a:effectLst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marL="457200"/>
            <a:r>
              <a:rPr lang="fr-FR" sz="1800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 </a:t>
            </a:r>
          </a:p>
          <a:p>
            <a:endParaRPr lang="en-US" sz="3200" dirty="0"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lvl="0"/>
            <a:endParaRPr lang="fr-FR" sz="3200" dirty="0">
              <a:effectLst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marL="457200"/>
            <a:r>
              <a:rPr lang="en-US" sz="1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marL="457200"/>
            <a:r>
              <a:rPr lang="en-US" sz="1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algn="ctr"/>
            <a:endParaRPr lang="fr-FR" sz="1800" dirty="0">
              <a:effectLst/>
              <a:latin typeface="Gill Sans MT" panose="020B05020201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3FE8B4-2FFE-38D0-3EA5-D5D4616BCC2B}"/>
              </a:ext>
            </a:extLst>
          </p:cNvPr>
          <p:cNvSpPr/>
          <p:nvPr/>
        </p:nvSpPr>
        <p:spPr>
          <a:xfrm>
            <a:off x="1340007" y="2442290"/>
            <a:ext cx="9511984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A98916-EA67-3AB3-1D2E-75C806FDB769}"/>
              </a:ext>
            </a:extLst>
          </p:cNvPr>
          <p:cNvSpPr/>
          <p:nvPr/>
        </p:nvSpPr>
        <p:spPr>
          <a:xfrm>
            <a:off x="1340007" y="3429000"/>
            <a:ext cx="9971406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A2B935-D5AE-29EE-0DBB-82AE5581FBB9}"/>
              </a:ext>
            </a:extLst>
          </p:cNvPr>
          <p:cNvSpPr/>
          <p:nvPr/>
        </p:nvSpPr>
        <p:spPr>
          <a:xfrm>
            <a:off x="1237296" y="4415710"/>
            <a:ext cx="9717406" cy="528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097A09-F9D0-E921-B0AF-006E44FC4DB5}"/>
              </a:ext>
            </a:extLst>
          </p:cNvPr>
          <p:cNvSpPr/>
          <p:nvPr/>
        </p:nvSpPr>
        <p:spPr>
          <a:xfrm>
            <a:off x="1340007" y="5295185"/>
            <a:ext cx="9717406" cy="528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353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0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E4E39D6A-A0A7-2E70-F3F2-FE0A965B9B03}"/>
              </a:ext>
            </a:extLst>
          </p:cNvPr>
          <p:cNvSpPr/>
          <p:nvPr/>
        </p:nvSpPr>
        <p:spPr>
          <a:xfrm>
            <a:off x="-1" y="0"/>
            <a:ext cx="10259367" cy="8331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bg1"/>
          </a:solidFill>
          <a:ln w="57150" cap="flat">
            <a:solidFill>
              <a:schemeClr val="tx1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 dirty="0">
                <a:uFillTx/>
                <a:latin typeface="Gill Sans Ultra Bold" panose="020B0A02020104020203" pitchFamily="34" charset="0"/>
              </a:rPr>
              <a:t>         </a:t>
            </a:r>
            <a:r>
              <a:rPr lang="fr-FR" sz="3600" b="1" i="0" u="none" strike="noStrike" kern="1200" cap="none" spc="0" baseline="0" dirty="0" err="1">
                <a:uFillTx/>
                <a:latin typeface="Gill Sans Ultra Bold" panose="020B0A02020104020203" pitchFamily="34" charset="0"/>
              </a:rPr>
              <a:t>Grammar</a:t>
            </a:r>
            <a:r>
              <a:rPr lang="fr-FR" sz="3600" b="1" i="0" u="none" strike="noStrike" kern="1200" cap="none" spc="0" baseline="0" dirty="0">
                <a:uFillTx/>
                <a:latin typeface="Gill Sans Ultra Bold" panose="020B0A02020104020203" pitchFamily="34" charset="0"/>
              </a:rPr>
              <a:t> time!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9B13192-6B53-EB93-EED5-F8F351E819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1" y="-82551"/>
            <a:ext cx="1203960" cy="11398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B9228A27-6937-B43A-DD6F-08EE34DDA70E}"/>
              </a:ext>
            </a:extLst>
          </p:cNvPr>
          <p:cNvSpPr/>
          <p:nvPr/>
        </p:nvSpPr>
        <p:spPr>
          <a:xfrm>
            <a:off x="300942" y="937550"/>
            <a:ext cx="11628325" cy="573506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r>
              <a:rPr lang="fr-FR" sz="2000" b="1" u="sng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Pronom relatif sujet ou complément ?</a:t>
            </a:r>
            <a:endParaRPr lang="fr-FR" sz="2000" kern="150" dirty="0">
              <a:effectLst/>
              <a:latin typeface="Liberation Serif"/>
              <a:ea typeface="Songti SC"/>
              <a:cs typeface="Arial Unicode MS"/>
            </a:endParaRPr>
          </a:p>
          <a:p>
            <a:r>
              <a:rPr lang="fr-FR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2000" kern="150" dirty="0">
              <a:effectLst/>
              <a:latin typeface="Liberation Serif"/>
              <a:ea typeface="Songti SC"/>
              <a:cs typeface="Arial Unicode MS"/>
            </a:endParaRPr>
          </a:p>
          <a:p>
            <a:r>
              <a:rPr lang="fr-FR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pronoms relatifs </a:t>
            </a:r>
            <a:r>
              <a:rPr lang="fr-FR" sz="2000" kern="0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fr-FR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fr-FR" sz="2000" kern="0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fr-FR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fr-FR" sz="2000" kern="0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fr-FR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peuvent avoir deux fonctions dans la proposition relative : sujet ou complément. </a:t>
            </a:r>
            <a:endParaRPr lang="fr-FR" sz="2000" kern="150" dirty="0">
              <a:effectLst/>
              <a:latin typeface="Liberation Serif"/>
              <a:ea typeface="Songti SC"/>
              <a:cs typeface="Arial Unicode MS"/>
            </a:endParaRPr>
          </a:p>
          <a:p>
            <a:r>
              <a:rPr lang="fr-FR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Voici quelques règles qui vous permettront de trouver la fonction du pronom relatif :</a:t>
            </a:r>
            <a:endParaRPr lang="fr-FR" sz="2000" kern="150" dirty="0">
              <a:effectLst/>
              <a:latin typeface="Liberation Serif"/>
              <a:ea typeface="Songti SC"/>
              <a:cs typeface="Arial Unicode MS"/>
            </a:endParaRPr>
          </a:p>
          <a:p>
            <a:r>
              <a:rPr lang="fr-FR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2000" kern="150" dirty="0">
              <a:effectLst/>
              <a:latin typeface="Liberation Serif"/>
              <a:ea typeface="Songti SC"/>
              <a:cs typeface="Arial Unicode MS"/>
            </a:endParaRPr>
          </a:p>
          <a:p>
            <a:r>
              <a:rPr lang="fr-FR" sz="2000" u="sng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S’ils sont suivis d’un article, d’un nom ou d’un pronom, ils sont compléments.</a:t>
            </a:r>
            <a:endParaRPr lang="fr-FR" sz="2000" kern="150" dirty="0">
              <a:effectLst/>
              <a:latin typeface="Liberation Serif"/>
              <a:ea typeface="Songti SC"/>
              <a:cs typeface="Arial Unicode MS"/>
            </a:endParaRPr>
          </a:p>
          <a:p>
            <a:r>
              <a:rPr lang="fr-FR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Exemples :</a:t>
            </a:r>
            <a:endParaRPr lang="fr-FR" sz="2000" kern="150" dirty="0">
              <a:effectLst/>
              <a:latin typeface="Liberation Serif"/>
              <a:ea typeface="Songti SC"/>
              <a:cs typeface="Arial Unicode MS"/>
            </a:endParaRPr>
          </a:p>
          <a:p>
            <a:r>
              <a:rPr lang="fr-FR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fr-FR" sz="2000" kern="0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fr-FR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kern="0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neighbour</a:t>
            </a:r>
            <a:r>
              <a:rPr lang="fr-FR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kern="0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fr-FR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car </a:t>
            </a:r>
            <a:r>
              <a:rPr lang="fr-FR" sz="2000" kern="0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belonged</a:t>
            </a:r>
            <a:r>
              <a:rPr lang="fr-FR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  <a:endParaRPr lang="fr-FR" sz="2000" kern="150" dirty="0">
              <a:effectLst/>
              <a:latin typeface="Liberation Serif"/>
              <a:ea typeface="Songti SC"/>
              <a:cs typeface="Arial Unicode MS"/>
            </a:endParaRPr>
          </a:p>
          <a:p>
            <a:r>
              <a:rPr lang="fr-FR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the car, </a:t>
            </a:r>
            <a:r>
              <a:rPr lang="fr-FR" sz="2000" kern="0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fr-FR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man </a:t>
            </a:r>
            <a:r>
              <a:rPr lang="fr-FR" sz="2000" kern="0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fr-FR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kern="0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parked</a:t>
            </a:r>
            <a:r>
              <a:rPr lang="fr-FR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a </a:t>
            </a:r>
            <a:r>
              <a:rPr lang="fr-FR" sz="2000" kern="0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hill</a:t>
            </a:r>
            <a:endParaRPr lang="fr-FR" sz="2000" kern="150" dirty="0">
              <a:effectLst/>
              <a:latin typeface="Liberation Serif"/>
              <a:ea typeface="Songti SC"/>
              <a:cs typeface="Arial Unicode MS"/>
            </a:endParaRPr>
          </a:p>
          <a:p>
            <a:r>
              <a:rPr lang="fr-FR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a </a:t>
            </a:r>
            <a:r>
              <a:rPr lang="fr-FR" sz="2000" kern="0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traffic</a:t>
            </a:r>
            <a:r>
              <a:rPr lang="fr-FR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kern="0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</a:t>
            </a:r>
            <a:r>
              <a:rPr lang="fr-FR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kern="0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fr-FR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kern="0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someone</a:t>
            </a:r>
            <a:r>
              <a:rPr lang="fr-FR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kern="0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fr-FR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put on the </a:t>
            </a:r>
            <a:r>
              <a:rPr lang="fr-FR" sz="2000" kern="0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street</a:t>
            </a:r>
            <a:endParaRPr lang="fr-FR" sz="2000" kern="150" dirty="0">
              <a:effectLst/>
              <a:latin typeface="Liberation Serif"/>
              <a:ea typeface="Songti SC"/>
              <a:cs typeface="Arial Unicode MS"/>
            </a:endParaRPr>
          </a:p>
          <a:p>
            <a:r>
              <a:rPr lang="fr-FR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2000" kern="150" dirty="0">
              <a:effectLst/>
              <a:latin typeface="Liberation Serif"/>
              <a:ea typeface="Songti SC"/>
              <a:cs typeface="Arial Unicode MS"/>
            </a:endParaRPr>
          </a:p>
          <a:p>
            <a:r>
              <a:rPr lang="fr-FR" sz="2000" u="sng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les pronoms relatifs </a:t>
            </a:r>
            <a:r>
              <a:rPr lang="fr-FR" sz="2000" u="sng" kern="0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fr-FR" sz="2000" u="sng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fr-FR" sz="2000" u="sng" kern="0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fr-FR" sz="2000" u="sng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fr-FR" sz="2000" u="sng" kern="0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fr-FR" sz="2000" u="sng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sont suivis d’un verbe, ils sont sujets.</a:t>
            </a:r>
            <a:endParaRPr lang="fr-FR" sz="2000" kern="150" dirty="0">
              <a:effectLst/>
              <a:latin typeface="Liberation Serif"/>
              <a:ea typeface="Songti SC"/>
              <a:cs typeface="Arial Unicode MS"/>
            </a:endParaRPr>
          </a:p>
          <a:p>
            <a:r>
              <a:rPr lang="fr-FR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Exemples :</a:t>
            </a:r>
            <a:endParaRPr lang="fr-FR" sz="2000" kern="150" dirty="0">
              <a:effectLst/>
              <a:latin typeface="Liberation Serif"/>
              <a:ea typeface="Songti SC"/>
              <a:cs typeface="Arial Unicode MS"/>
            </a:endParaRPr>
          </a:p>
          <a:p>
            <a:r>
              <a:rPr lang="fr-FR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the man, </a:t>
            </a:r>
            <a:r>
              <a:rPr lang="fr-FR" sz="2000" kern="0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fr-FR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kern="0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fr-FR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a </a:t>
            </a:r>
            <a:r>
              <a:rPr lang="fr-FR" sz="2000" kern="0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hurry</a:t>
            </a:r>
            <a:endParaRPr lang="fr-FR" sz="2000" kern="150" dirty="0">
              <a:effectLst/>
              <a:latin typeface="Liberation Serif"/>
              <a:ea typeface="Songti SC"/>
              <a:cs typeface="Arial Unicode MS"/>
            </a:endParaRPr>
          </a:p>
          <a:p>
            <a:r>
              <a:rPr lang="fr-FR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the car, </a:t>
            </a:r>
            <a:r>
              <a:rPr lang="fr-FR" sz="2000" kern="0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fr-FR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kern="0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fr-FR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kern="0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parked</a:t>
            </a:r>
            <a:r>
              <a:rPr lang="fr-FR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a </a:t>
            </a:r>
            <a:r>
              <a:rPr lang="fr-FR" sz="2000" kern="0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hill</a:t>
            </a:r>
            <a:endParaRPr lang="fr-FR" sz="2000" kern="150" dirty="0">
              <a:effectLst/>
              <a:latin typeface="Liberation Serif"/>
              <a:ea typeface="Songti SC"/>
              <a:cs typeface="Arial Unicode MS"/>
            </a:endParaRPr>
          </a:p>
          <a:p>
            <a:r>
              <a:rPr lang="fr-FR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a </a:t>
            </a:r>
            <a:r>
              <a:rPr lang="fr-FR" sz="2000" kern="0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traffic</a:t>
            </a:r>
            <a:r>
              <a:rPr lang="fr-FR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kern="0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</a:t>
            </a:r>
            <a:r>
              <a:rPr lang="fr-FR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kern="0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fr-FR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kern="0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stood</a:t>
            </a:r>
            <a:r>
              <a:rPr lang="fr-FR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the </a:t>
            </a:r>
            <a:r>
              <a:rPr lang="fr-FR" sz="2000" kern="0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street</a:t>
            </a:r>
            <a:endParaRPr lang="fr-FR" sz="2000" kern="150" dirty="0">
              <a:effectLst/>
              <a:latin typeface="Liberation Serif"/>
              <a:ea typeface="Songti SC"/>
              <a:cs typeface="Arial Unicode MS"/>
            </a:endParaRPr>
          </a:p>
          <a:p>
            <a:pPr algn="ctr"/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46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B9228A27-6937-B43A-DD6F-08EE34DDA70E}"/>
              </a:ext>
            </a:extLst>
          </p:cNvPr>
          <p:cNvSpPr/>
          <p:nvPr/>
        </p:nvSpPr>
        <p:spPr>
          <a:xfrm>
            <a:off x="85725" y="85725"/>
            <a:ext cx="12020549" cy="668655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ctr"/>
            <a:r>
              <a:rPr lang="fr-FR" sz="2800" b="1" kern="150" dirty="0">
                <a:effectLst/>
                <a:latin typeface="Gill Sans MT" panose="020B0502020104020203" pitchFamily="34" charset="0"/>
                <a:ea typeface="Songti SC"/>
                <a:cs typeface="Arial Unicode MS"/>
              </a:rPr>
              <a:t>11. Pronoms relatifs : pour aller plus loin</a:t>
            </a:r>
            <a:endParaRPr lang="fr-FR" sz="2800" kern="150" dirty="0">
              <a:effectLst/>
              <a:latin typeface="Liberation Serif"/>
              <a:ea typeface="Songti SC"/>
              <a:cs typeface="Arial Unicode MS"/>
            </a:endParaRPr>
          </a:p>
          <a:p>
            <a:r>
              <a:rPr lang="fr-FR" sz="1050" b="1" kern="150" dirty="0">
                <a:effectLst/>
                <a:latin typeface="Gill Sans MT" panose="020B0502020104020203" pitchFamily="34" charset="0"/>
                <a:ea typeface="Songti SC"/>
                <a:cs typeface="Arial Unicode MS"/>
              </a:rPr>
              <a:t> </a:t>
            </a:r>
            <a:endParaRPr lang="fr-FR" sz="1050" kern="150" dirty="0">
              <a:effectLst/>
              <a:latin typeface="Liberation Serif"/>
              <a:ea typeface="Songti SC"/>
              <a:cs typeface="Arial Unicode MS"/>
            </a:endParaRPr>
          </a:p>
          <a:p>
            <a:r>
              <a:rPr lang="fr-FR" sz="2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D, Le pronom relatif souligné a-t-il une fonction de sujet  ou de complément ?</a:t>
            </a:r>
            <a:endParaRPr lang="fr-F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kern="0" dirty="0" err="1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Exemple</a:t>
            </a:r>
            <a:r>
              <a:rPr lang="en-US" sz="24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The train, that goes to Amsterdam, leaves at 10.35. =&gt; </a:t>
            </a:r>
            <a:r>
              <a:rPr lang="en-US" sz="2400" b="1" u="sng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/ C</a:t>
            </a:r>
            <a:endParaRPr lang="fr-FR" sz="2400" kern="150" dirty="0">
              <a:effectLst/>
              <a:latin typeface="Liberation Serif"/>
              <a:ea typeface="Songti SC"/>
              <a:cs typeface="Arial Unicode MS"/>
            </a:endParaRPr>
          </a:p>
          <a:p>
            <a:r>
              <a:rPr lang="en-US" sz="28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2800" kern="150" dirty="0">
              <a:effectLst/>
              <a:latin typeface="Liberation Serif"/>
              <a:ea typeface="Songti SC"/>
              <a:cs typeface="Arial Unicode MS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2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man, who helped me, is a really nice person.  S  / C</a:t>
            </a:r>
            <a:endParaRPr lang="fr-FR" sz="3200" kern="150" dirty="0">
              <a:effectLst/>
              <a:latin typeface="Liberation Serif"/>
              <a:ea typeface="Songti SC"/>
              <a:cs typeface="Mangal" panose="02040503050203030202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2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languages that they speak are hard to understand.  S  / C </a:t>
            </a:r>
            <a:endParaRPr lang="fr-FR" sz="3200" kern="150" dirty="0">
              <a:effectLst/>
              <a:latin typeface="Liberation Serif"/>
              <a:ea typeface="Songti SC"/>
              <a:cs typeface="Mangal" panose="02040503050203030202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2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Look, there is the machine that makes boxes.  S  / C</a:t>
            </a:r>
            <a:endParaRPr lang="fr-FR" sz="3200" kern="150" dirty="0">
              <a:effectLst/>
              <a:latin typeface="Liberation Serif"/>
              <a:ea typeface="Songti SC"/>
              <a:cs typeface="Mangal" panose="02040503050203030202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2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house, which you bought, is really well designed.  S  / C</a:t>
            </a:r>
            <a:endParaRPr lang="fr-FR" sz="3200" kern="150" dirty="0">
              <a:effectLst/>
              <a:latin typeface="Liberation Serif"/>
              <a:ea typeface="Songti SC"/>
              <a:cs typeface="Mangal" panose="02040503050203030202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2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movie, that I saw yesterday, was quite shocking.  S  / C</a:t>
            </a:r>
            <a:endParaRPr lang="fr-FR" sz="3200" kern="150" dirty="0">
              <a:effectLst/>
              <a:latin typeface="Liberation Serif"/>
              <a:ea typeface="Songti SC"/>
              <a:cs typeface="Mangal" panose="02040503050203030202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2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boy, who lost his cap, is absent-minded.  S  / C</a:t>
            </a:r>
            <a:endParaRPr lang="fr-FR" sz="3200" kern="150" dirty="0">
              <a:effectLst/>
              <a:latin typeface="Liberation Serif"/>
              <a:ea typeface="Songti SC"/>
              <a:cs typeface="Mangal" panose="02040503050203030202" pitchFamily="18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DFB0CBC-6455-610B-FC57-1C1D4FDF98B2}"/>
              </a:ext>
            </a:extLst>
          </p:cNvPr>
          <p:cNvSpPr/>
          <p:nvPr/>
        </p:nvSpPr>
        <p:spPr>
          <a:xfrm>
            <a:off x="10520624" y="2819923"/>
            <a:ext cx="592854" cy="914400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6AC633B-08B2-86DA-AE3A-FDB62F8097BA}"/>
              </a:ext>
            </a:extLst>
          </p:cNvPr>
          <p:cNvSpPr/>
          <p:nvPr/>
        </p:nvSpPr>
        <p:spPr>
          <a:xfrm>
            <a:off x="8934974" y="2248842"/>
            <a:ext cx="592854" cy="914400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39F737E-FA37-8E57-3A6C-EFBCB8702487}"/>
              </a:ext>
            </a:extLst>
          </p:cNvPr>
          <p:cNvSpPr/>
          <p:nvPr/>
        </p:nvSpPr>
        <p:spPr>
          <a:xfrm>
            <a:off x="8342120" y="3645878"/>
            <a:ext cx="592854" cy="914400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9D72E69-0538-F0F7-2C91-56A0B0A0C9A2}"/>
              </a:ext>
            </a:extLst>
          </p:cNvPr>
          <p:cNvSpPr/>
          <p:nvPr/>
        </p:nvSpPr>
        <p:spPr>
          <a:xfrm>
            <a:off x="10261355" y="4338899"/>
            <a:ext cx="592854" cy="914400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715D3C3-9798-6975-CFC2-2F1302F94348}"/>
              </a:ext>
            </a:extLst>
          </p:cNvPr>
          <p:cNvSpPr/>
          <p:nvPr/>
        </p:nvSpPr>
        <p:spPr>
          <a:xfrm>
            <a:off x="10224197" y="5098387"/>
            <a:ext cx="592854" cy="914400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148598C-EAB0-6CE3-68B3-145562D97246}"/>
              </a:ext>
            </a:extLst>
          </p:cNvPr>
          <p:cNvSpPr/>
          <p:nvPr/>
        </p:nvSpPr>
        <p:spPr>
          <a:xfrm>
            <a:off x="8165960" y="5773302"/>
            <a:ext cx="592854" cy="914400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519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E4E39D6A-A0A7-2E70-F3F2-FE0A965B9B03}"/>
              </a:ext>
            </a:extLst>
          </p:cNvPr>
          <p:cNvSpPr/>
          <p:nvPr/>
        </p:nvSpPr>
        <p:spPr>
          <a:xfrm>
            <a:off x="-1" y="0"/>
            <a:ext cx="10259367" cy="8331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bg1"/>
          </a:solidFill>
          <a:ln w="57150" cap="flat">
            <a:solidFill>
              <a:schemeClr val="tx1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 dirty="0">
                <a:uFillTx/>
                <a:latin typeface="Gill Sans Ultra Bold" panose="020B0A02020104020203" pitchFamily="34" charset="0"/>
              </a:rPr>
              <a:t>         </a:t>
            </a:r>
            <a:r>
              <a:rPr lang="fr-FR" sz="3600" b="1" i="0" u="none" strike="noStrike" kern="1200" cap="none" spc="0" baseline="0" dirty="0" err="1">
                <a:uFillTx/>
                <a:latin typeface="Gill Sans Ultra Bold" panose="020B0A02020104020203" pitchFamily="34" charset="0"/>
              </a:rPr>
              <a:t>Grammar</a:t>
            </a:r>
            <a:r>
              <a:rPr lang="fr-FR" sz="3600" b="1" i="0" u="none" strike="noStrike" kern="1200" cap="none" spc="0" baseline="0" dirty="0">
                <a:uFillTx/>
                <a:latin typeface="Gill Sans Ultra Bold" panose="020B0A02020104020203" pitchFamily="34" charset="0"/>
              </a:rPr>
              <a:t> time!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9B13192-6B53-EB93-EED5-F8F351E819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1" y="-82551"/>
            <a:ext cx="1203960" cy="11398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B9228A27-6937-B43A-DD6F-08EE34DDA70E}"/>
              </a:ext>
            </a:extLst>
          </p:cNvPr>
          <p:cNvSpPr/>
          <p:nvPr/>
        </p:nvSpPr>
        <p:spPr>
          <a:xfrm>
            <a:off x="90001" y="866696"/>
            <a:ext cx="12011998" cy="599130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ctr"/>
            <a:r>
              <a:rPr lang="fr-FR" sz="2000" b="1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Pronom relatif zéro (Ø) (ex. E, F, G, H)</a:t>
            </a:r>
            <a:endParaRPr lang="fr-FR" sz="2000" kern="150" dirty="0">
              <a:effectLst/>
              <a:latin typeface="Gill Sans MT" panose="020B0502020104020203" pitchFamily="34" charset="0"/>
              <a:ea typeface="Songti SC"/>
              <a:cs typeface="Arial Unicode MS"/>
            </a:endParaRPr>
          </a:p>
          <a:p>
            <a:pPr fontAlgn="auto"/>
            <a:r>
              <a:rPr lang="fr-FR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 le langage courant, il arrive souvent que l’on voie des propositions subordonnées relatives </a:t>
            </a:r>
            <a:r>
              <a:rPr lang="fr-FR" sz="2000" b="1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sans pronom relatif</a:t>
            </a:r>
            <a:r>
              <a:rPr lang="fr-FR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pour relier les propositions.</a:t>
            </a:r>
            <a:endParaRPr lang="fr-FR" sz="2000" kern="150" dirty="0">
              <a:effectLst/>
              <a:latin typeface="Gill Sans MT" panose="020B0502020104020203" pitchFamily="34" charset="0"/>
              <a:ea typeface="Songti SC"/>
              <a:cs typeface="Arial Unicode MS"/>
            </a:endParaRPr>
          </a:p>
          <a:p>
            <a:pPr fontAlgn="auto"/>
            <a:r>
              <a:rPr lang="fr-FR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2000" kern="150" dirty="0">
              <a:effectLst/>
              <a:latin typeface="Gill Sans MT" panose="020B0502020104020203" pitchFamily="34" charset="0"/>
              <a:ea typeface="Songti SC"/>
              <a:cs typeface="Arial Unicode MS"/>
            </a:endParaRPr>
          </a:p>
          <a:p>
            <a:pPr fontAlgn="auto"/>
            <a:r>
              <a:rPr lang="fr-FR" sz="2000" u="sng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Quand le pronom relatif est </a:t>
            </a:r>
            <a:r>
              <a:rPr lang="fr-FR" sz="2000" b="1" u="sng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complément, (il est suivi d’un nom ou pronom)</a:t>
            </a:r>
            <a:r>
              <a:rPr lang="fr-FR" sz="2000" u="sng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fr-FR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phrase aura un sens même sans écrire le pronom relatif. Dans ce cas on applique </a:t>
            </a:r>
            <a:r>
              <a:rPr lang="fr-FR" sz="2000" b="1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pronom relatif zéro (Ø), sans rien écrire.</a:t>
            </a:r>
            <a:endParaRPr lang="fr-FR" sz="2000" kern="150" dirty="0">
              <a:effectLst/>
              <a:latin typeface="Gill Sans MT" panose="020B0502020104020203" pitchFamily="34" charset="0"/>
              <a:ea typeface="Songti SC"/>
              <a:cs typeface="Arial Unicode MS"/>
            </a:endParaRPr>
          </a:p>
          <a:p>
            <a:pPr fontAlgn="auto"/>
            <a:endParaRPr lang="fr-FR" sz="2000" kern="150" dirty="0">
              <a:effectLst/>
              <a:latin typeface="Gill Sans MT" panose="020B0502020104020203" pitchFamily="34" charset="0"/>
              <a:ea typeface="Songti SC"/>
              <a:cs typeface="Arial Unicode MS"/>
            </a:endParaRPr>
          </a:p>
          <a:p>
            <a:pPr marL="342900" lvl="0" indent="-342900" fontAlgn="auto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is the dress which I was thinking of. </a:t>
            </a:r>
            <a:r>
              <a:rPr lang="en-US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rial Unicode MS"/>
              </a:rPr>
              <a:t>→</a:t>
            </a:r>
            <a:r>
              <a:rPr lang="en-US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This is the dress I was thinking of. OK</a:t>
            </a:r>
            <a:endParaRPr lang="fr-FR" sz="2000" kern="150" dirty="0">
              <a:effectLst/>
              <a:latin typeface="Gill Sans MT" panose="020B0502020104020203" pitchFamily="34" charset="0"/>
              <a:ea typeface="Songti SC"/>
              <a:cs typeface="Arial Unicode MS"/>
            </a:endParaRPr>
          </a:p>
          <a:p>
            <a:pPr marL="342900" lvl="0" indent="-342900" fontAlgn="auto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party, that I’m invited to, is cancelled </a:t>
            </a:r>
            <a:r>
              <a:rPr lang="en-US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rial Unicode MS"/>
              </a:rPr>
              <a:t>→</a:t>
            </a:r>
            <a:r>
              <a:rPr lang="en-US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party I</a:t>
            </a:r>
            <a:r>
              <a:rPr lang="en-US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 Sans MT" panose="020B0502020104020203" pitchFamily="34" charset="0"/>
              </a:rPr>
              <a:t>’</a:t>
            </a:r>
            <a:r>
              <a:rPr lang="en-US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invited to is cancelled OK</a:t>
            </a:r>
          </a:p>
          <a:p>
            <a:pPr marL="342900" lvl="0" indent="-342900" fontAlgn="auto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2000" kern="150" dirty="0">
              <a:effectLst/>
              <a:latin typeface="Gill Sans MT" panose="020B0502020104020203" pitchFamily="34" charset="0"/>
              <a:ea typeface="Songti SC"/>
              <a:cs typeface="Arial Unicode MS"/>
            </a:endParaRPr>
          </a:p>
          <a:p>
            <a:pPr fontAlgn="auto"/>
            <a:r>
              <a:rPr lang="fr-FR" sz="2000" u="sng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Quand le pronom relatif </a:t>
            </a:r>
            <a:r>
              <a:rPr lang="fr-FR" sz="2000" b="1" u="sng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 sujet (il est suivi d’un verbe)</a:t>
            </a:r>
            <a:r>
              <a:rPr lang="fr-FR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présence du pronom relatif est </a:t>
            </a:r>
            <a:r>
              <a:rPr lang="fr-FR" sz="2000" b="1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essentielle</a:t>
            </a:r>
            <a:r>
              <a:rPr lang="fr-FR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à la signification de la phrase et </a:t>
            </a:r>
            <a:r>
              <a:rPr lang="fr-FR" sz="2000" b="1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 absence en change ou annule le sens</a:t>
            </a:r>
            <a:r>
              <a:rPr lang="fr-FR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fontAlgn="auto"/>
            <a:endParaRPr lang="fr-FR" sz="2000" kern="150" dirty="0">
              <a:effectLst/>
              <a:latin typeface="Liberation Serif"/>
              <a:ea typeface="Songti SC"/>
              <a:cs typeface="Arial Unicode MS"/>
            </a:endParaRPr>
          </a:p>
          <a:p>
            <a:pPr marL="342900" lvl="0" indent="-342900" fontAlgn="auto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like your friend who is always polite. </a:t>
            </a:r>
            <a:r>
              <a:rPr lang="en-US" sz="2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Unicode MS"/>
              </a:rPr>
              <a:t>→ </a:t>
            </a:r>
            <a:r>
              <a:rPr lang="en-US" sz="2000" strike="sngStrike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like your friend is always polite</a:t>
            </a:r>
            <a:r>
              <a:rPr lang="en-US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NOT OK!</a:t>
            </a:r>
            <a:endParaRPr lang="fr-FR" sz="2000" kern="150" dirty="0">
              <a:effectLst/>
              <a:latin typeface="Liberation Serif"/>
              <a:ea typeface="Songti SC"/>
              <a:cs typeface="Arial Unicode MS"/>
            </a:endParaRPr>
          </a:p>
          <a:p>
            <a:pPr marL="342900" lvl="0" indent="-342900" fontAlgn="auto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man, who gave me his shoes, was generous. </a:t>
            </a:r>
            <a:r>
              <a:rPr lang="en-US" sz="2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Unicode MS"/>
              </a:rPr>
              <a:t>→ </a:t>
            </a:r>
            <a:r>
              <a:rPr lang="en-US" sz="2000" strike="sngStrike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man, gave me his shoes, was generous.</a:t>
            </a:r>
            <a:r>
              <a:rPr lang="en-US" sz="2000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OK!</a:t>
            </a:r>
            <a:endParaRPr lang="fr-FR" sz="2000" kern="150" dirty="0">
              <a:effectLst/>
              <a:latin typeface="Liberation Serif"/>
              <a:ea typeface="Songti SC"/>
              <a:cs typeface="Arial Unicode MS"/>
            </a:endParaRPr>
          </a:p>
          <a:p>
            <a:pPr algn="ctr"/>
            <a:endParaRPr lang="fr-FR" sz="1800" kern="150" dirty="0">
              <a:effectLst/>
              <a:latin typeface="Liberation Serif"/>
              <a:ea typeface="Songti SC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65936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B9228A27-6937-B43A-DD6F-08EE34DDA70E}"/>
              </a:ext>
            </a:extLst>
          </p:cNvPr>
          <p:cNvSpPr/>
          <p:nvPr/>
        </p:nvSpPr>
        <p:spPr>
          <a:xfrm>
            <a:off x="85725" y="85725"/>
            <a:ext cx="12020549" cy="668655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ctr"/>
            <a:r>
              <a:rPr lang="fr-FR" sz="2400" b="1" kern="150" dirty="0">
                <a:effectLst/>
                <a:latin typeface="Gill Sans MT" panose="020B0502020104020203" pitchFamily="34" charset="0"/>
                <a:ea typeface="Songti SC"/>
                <a:cs typeface="Arial Unicode MS"/>
              </a:rPr>
              <a:t>III. Pronom relatif zéro</a:t>
            </a:r>
            <a:endParaRPr lang="fr-FR" sz="2400" kern="150" dirty="0">
              <a:effectLst/>
              <a:latin typeface="Liberation Serif"/>
              <a:ea typeface="Songti SC"/>
              <a:cs typeface="Arial Unicode MS"/>
            </a:endParaRPr>
          </a:p>
          <a:p>
            <a:pPr algn="ctr"/>
            <a:r>
              <a:rPr lang="fr-FR" sz="2400" b="1" kern="150" dirty="0">
                <a:effectLst/>
                <a:latin typeface="Gill Sans MT" panose="020B0502020104020203" pitchFamily="34" charset="0"/>
                <a:ea typeface="Songti SC"/>
                <a:cs typeface="Arial Unicode MS"/>
              </a:rPr>
              <a:t> </a:t>
            </a:r>
            <a:endParaRPr lang="fr-FR" sz="2400" kern="150" dirty="0">
              <a:effectLst/>
              <a:latin typeface="Liberation Serif"/>
              <a:ea typeface="Songti SC"/>
              <a:cs typeface="Arial Unicode MS"/>
            </a:endParaRPr>
          </a:p>
          <a:p>
            <a:r>
              <a:rPr lang="fr-FR" sz="2400" b="1" kern="150" dirty="0">
                <a:effectLst/>
                <a:latin typeface="Gill Sans MT" panose="020B0502020104020203" pitchFamily="34" charset="0"/>
                <a:ea typeface="Songti SC"/>
                <a:cs typeface="Arial Unicode MS"/>
              </a:rPr>
              <a:t>E, Mets le pronom relatif entre parenthèse s’il n’est pas indispensable.</a:t>
            </a:r>
            <a:endParaRPr lang="fr-FR" sz="2400" kern="150" dirty="0">
              <a:effectLst/>
              <a:latin typeface="Liberation Serif"/>
              <a:ea typeface="Songti SC"/>
              <a:cs typeface="Arial Unicode MS"/>
            </a:endParaRPr>
          </a:p>
          <a:p>
            <a:r>
              <a:rPr lang="en-US" sz="2400" kern="150" dirty="0" err="1">
                <a:effectLst/>
                <a:latin typeface="Gill Sans MT" panose="020B0502020104020203" pitchFamily="34" charset="0"/>
                <a:ea typeface="Songti SC"/>
                <a:cs typeface="Arial Unicode MS"/>
              </a:rPr>
              <a:t>Exemple</a:t>
            </a:r>
            <a:r>
              <a:rPr lang="en-US" sz="2400" kern="150" dirty="0">
                <a:effectLst/>
                <a:latin typeface="Gill Sans MT" panose="020B0502020104020203" pitchFamily="34" charset="0"/>
                <a:ea typeface="Songti SC"/>
                <a:cs typeface="Arial Unicode MS"/>
              </a:rPr>
              <a:t> : Everybody (that) I know likes this song.</a:t>
            </a:r>
            <a:endParaRPr lang="fr-FR" sz="2400" kern="150" dirty="0">
              <a:effectLst/>
              <a:latin typeface="Liberation Serif"/>
              <a:ea typeface="Songti SC"/>
              <a:cs typeface="Arial Unicode MS"/>
            </a:endParaRPr>
          </a:p>
          <a:p>
            <a:r>
              <a:rPr lang="en-US" sz="2400" kern="150" dirty="0">
                <a:effectLst/>
                <a:latin typeface="Gill Sans MT" panose="020B0502020104020203" pitchFamily="34" charset="0"/>
                <a:ea typeface="Songti SC"/>
                <a:cs typeface="Arial Unicode MS"/>
              </a:rPr>
              <a:t> </a:t>
            </a:r>
            <a:endParaRPr lang="fr-FR" sz="2400" kern="150" dirty="0">
              <a:effectLst/>
              <a:latin typeface="Liberation Serif"/>
              <a:ea typeface="Songti SC"/>
              <a:cs typeface="Arial Unicode MS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200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I didn’t like the music </a:t>
            </a:r>
            <a:r>
              <a:rPr lang="en-US" sz="3200" b="1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(</a:t>
            </a:r>
            <a:r>
              <a:rPr lang="en-US" sz="3200" b="1" i="1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that)</a:t>
            </a:r>
            <a:r>
              <a:rPr lang="en-US" sz="3200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 they played at the concert yesterday.</a:t>
            </a:r>
            <a:endParaRPr lang="fr-FR" sz="3200" kern="150" dirty="0">
              <a:effectLst/>
              <a:latin typeface="Liberation Serif"/>
              <a:ea typeface="Songti SC"/>
              <a:cs typeface="Mangal" panose="02040503050203030202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200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A bat is an animal </a:t>
            </a:r>
            <a:r>
              <a:rPr lang="en-US" sz="3200" b="1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(</a:t>
            </a:r>
            <a:r>
              <a:rPr lang="en-US" sz="3200" b="1" i="1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that)</a:t>
            </a:r>
            <a:r>
              <a:rPr lang="en-US" sz="3200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 flies at night</a:t>
            </a:r>
            <a:endParaRPr lang="fr-FR" sz="3200" kern="150" dirty="0">
              <a:effectLst/>
              <a:latin typeface="Liberation Serif"/>
              <a:ea typeface="Songti SC"/>
              <a:cs typeface="Mangal" panose="02040503050203030202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200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My favorite jewel is a ring with a diamond </a:t>
            </a:r>
            <a:r>
              <a:rPr lang="en-US" sz="3200" b="1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(</a:t>
            </a:r>
            <a:r>
              <a:rPr lang="en-US" sz="3200" b="1" i="1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that)</a:t>
            </a:r>
            <a:r>
              <a:rPr lang="en-US" sz="3200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 belonged to my grandmother.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200" kern="150" dirty="0"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The taxi, </a:t>
            </a:r>
            <a:r>
              <a:rPr lang="en-US" sz="3200" b="1" kern="150" dirty="0"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(</a:t>
            </a:r>
            <a:r>
              <a:rPr lang="en-US" sz="3200" b="1" i="1" kern="150" dirty="0"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that)</a:t>
            </a:r>
            <a:r>
              <a:rPr lang="en-US" sz="3200" kern="150" dirty="0"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 hit me, was yellow.</a:t>
            </a:r>
            <a:endParaRPr lang="fr-FR" sz="2400" kern="150" dirty="0">
              <a:latin typeface="Liberation Serif"/>
              <a:ea typeface="Songti SC"/>
              <a:cs typeface="Mangal" panose="02040503050203030202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200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The hotel </a:t>
            </a:r>
            <a:r>
              <a:rPr lang="en-US" sz="3200" b="1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(</a:t>
            </a:r>
            <a:r>
              <a:rPr lang="en-US" sz="3200" b="1" i="1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that)</a:t>
            </a:r>
            <a:r>
              <a:rPr lang="en-US" sz="3200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 we stayed in was old.</a:t>
            </a:r>
            <a:endParaRPr lang="fr-FR" sz="3200" kern="150" dirty="0">
              <a:effectLst/>
              <a:latin typeface="Liberation Serif"/>
              <a:ea typeface="Songti SC"/>
              <a:cs typeface="Mangal" panose="02040503050203030202" pitchFamily="18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3C419006-5AF8-4E9A-D675-9FD410C93C9D}"/>
              </a:ext>
            </a:extLst>
          </p:cNvPr>
          <p:cNvGrpSpPr/>
          <p:nvPr/>
        </p:nvGrpSpPr>
        <p:grpSpPr>
          <a:xfrm>
            <a:off x="4441371" y="2301073"/>
            <a:ext cx="1086897" cy="834013"/>
            <a:chOff x="4441371" y="2301073"/>
            <a:chExt cx="1086897" cy="83401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37050AD-ECA0-6463-72F7-648EC0197FE1}"/>
                </a:ext>
              </a:extLst>
            </p:cNvPr>
            <p:cNvSpPr/>
            <p:nvPr/>
          </p:nvSpPr>
          <p:spPr>
            <a:xfrm>
              <a:off x="4441371" y="2301073"/>
              <a:ext cx="170822" cy="8340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B6ECD2A-154B-B1DE-138E-B0C7F073550A}"/>
                </a:ext>
              </a:extLst>
            </p:cNvPr>
            <p:cNvSpPr/>
            <p:nvPr/>
          </p:nvSpPr>
          <p:spPr>
            <a:xfrm>
              <a:off x="5357446" y="2301073"/>
              <a:ext cx="170822" cy="8340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92FA10E1-D509-C3AE-0662-2AE1856F9069}"/>
              </a:ext>
            </a:extLst>
          </p:cNvPr>
          <p:cNvGrpSpPr/>
          <p:nvPr/>
        </p:nvGrpSpPr>
        <p:grpSpPr>
          <a:xfrm>
            <a:off x="3830094" y="3011993"/>
            <a:ext cx="1086897" cy="834013"/>
            <a:chOff x="4441371" y="2301073"/>
            <a:chExt cx="1086897" cy="83401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C192914-4C74-174B-25F5-DBCFE0DFA5E6}"/>
                </a:ext>
              </a:extLst>
            </p:cNvPr>
            <p:cNvSpPr/>
            <p:nvPr/>
          </p:nvSpPr>
          <p:spPr>
            <a:xfrm>
              <a:off x="4441371" y="2301073"/>
              <a:ext cx="170822" cy="8340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ECA919-5084-950B-C6CE-7F0B0E957AEC}"/>
                </a:ext>
              </a:extLst>
            </p:cNvPr>
            <p:cNvSpPr/>
            <p:nvPr/>
          </p:nvSpPr>
          <p:spPr>
            <a:xfrm>
              <a:off x="5357446" y="2301073"/>
              <a:ext cx="170822" cy="8340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33A798B0-4B19-589C-B651-96DCA76934ED}"/>
              </a:ext>
            </a:extLst>
          </p:cNvPr>
          <p:cNvGrpSpPr/>
          <p:nvPr/>
        </p:nvGrpSpPr>
        <p:grpSpPr>
          <a:xfrm>
            <a:off x="7765381" y="3666811"/>
            <a:ext cx="1086897" cy="834013"/>
            <a:chOff x="4441371" y="2301073"/>
            <a:chExt cx="1086897" cy="83401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F68BB1-6D1F-4984-6F37-95D521453835}"/>
                </a:ext>
              </a:extLst>
            </p:cNvPr>
            <p:cNvSpPr/>
            <p:nvPr/>
          </p:nvSpPr>
          <p:spPr>
            <a:xfrm>
              <a:off x="4441371" y="2301073"/>
              <a:ext cx="170822" cy="8340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CD02E09-45AE-4517-DB3A-B9275FE3EE8C}"/>
                </a:ext>
              </a:extLst>
            </p:cNvPr>
            <p:cNvSpPr/>
            <p:nvPr/>
          </p:nvSpPr>
          <p:spPr>
            <a:xfrm>
              <a:off x="5357446" y="2301073"/>
              <a:ext cx="170822" cy="8340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383F9099-1B99-816A-2C2D-207B6F07FA6F}"/>
              </a:ext>
            </a:extLst>
          </p:cNvPr>
          <p:cNvGrpSpPr/>
          <p:nvPr/>
        </p:nvGrpSpPr>
        <p:grpSpPr>
          <a:xfrm>
            <a:off x="2544533" y="5924759"/>
            <a:ext cx="1086897" cy="834013"/>
            <a:chOff x="4441371" y="2301073"/>
            <a:chExt cx="1086897" cy="83401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3A7DBE0-D6F9-18FB-1936-478D82ECB834}"/>
                </a:ext>
              </a:extLst>
            </p:cNvPr>
            <p:cNvSpPr/>
            <p:nvPr/>
          </p:nvSpPr>
          <p:spPr>
            <a:xfrm>
              <a:off x="4441371" y="2301073"/>
              <a:ext cx="170822" cy="8340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831FE03-7CA4-ECF8-AC86-2E97C5EC185B}"/>
                </a:ext>
              </a:extLst>
            </p:cNvPr>
            <p:cNvSpPr/>
            <p:nvPr/>
          </p:nvSpPr>
          <p:spPr>
            <a:xfrm>
              <a:off x="5357446" y="2301073"/>
              <a:ext cx="170822" cy="8340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2CA7C55-3C7D-91B4-48BB-CF120D4F4E4F}"/>
              </a:ext>
            </a:extLst>
          </p:cNvPr>
          <p:cNvGrpSpPr/>
          <p:nvPr/>
        </p:nvGrpSpPr>
        <p:grpSpPr>
          <a:xfrm>
            <a:off x="2342309" y="5281037"/>
            <a:ext cx="1086897" cy="834013"/>
            <a:chOff x="4441371" y="2301073"/>
            <a:chExt cx="1086897" cy="83401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D9CFEF7-05E8-4A3E-6F06-00686DB0942F}"/>
                </a:ext>
              </a:extLst>
            </p:cNvPr>
            <p:cNvSpPr/>
            <p:nvPr/>
          </p:nvSpPr>
          <p:spPr>
            <a:xfrm>
              <a:off x="4441371" y="2301073"/>
              <a:ext cx="170822" cy="8340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3EE62A2-1FD6-38E0-CCA1-4BE32AC1BF88}"/>
                </a:ext>
              </a:extLst>
            </p:cNvPr>
            <p:cNvSpPr/>
            <p:nvPr/>
          </p:nvSpPr>
          <p:spPr>
            <a:xfrm>
              <a:off x="5357446" y="2301073"/>
              <a:ext cx="170822" cy="8340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5277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B9228A27-6937-B43A-DD6F-08EE34DDA70E}"/>
              </a:ext>
            </a:extLst>
          </p:cNvPr>
          <p:cNvSpPr/>
          <p:nvPr/>
        </p:nvSpPr>
        <p:spPr>
          <a:xfrm>
            <a:off x="85725" y="85725"/>
            <a:ext cx="12020549" cy="668655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r>
              <a:rPr lang="fr-FR" sz="2800" b="1" kern="150" dirty="0">
                <a:effectLst/>
                <a:latin typeface="Gill Sans MT" panose="020B0502020104020203" pitchFamily="34" charset="0"/>
                <a:ea typeface="Songti SC"/>
                <a:cs typeface="Arial Unicode MS"/>
              </a:rPr>
              <a:t>F,  Entoure la bonne solution. Plusieurs réponses sont souvent possibles.</a:t>
            </a:r>
            <a:endParaRPr lang="fr-FR" sz="2800" kern="150" dirty="0">
              <a:effectLst/>
              <a:latin typeface="Liberation Serif"/>
              <a:ea typeface="Songti SC"/>
              <a:cs typeface="Arial Unicode MS"/>
            </a:endParaRPr>
          </a:p>
          <a:p>
            <a:r>
              <a:rPr lang="fr-FR" sz="2800" b="1" kern="150" dirty="0">
                <a:effectLst/>
                <a:latin typeface="Gill Sans MT" panose="020B0502020104020203" pitchFamily="34" charset="0"/>
                <a:ea typeface="Songti SC"/>
                <a:cs typeface="Arial Unicode MS"/>
              </a:rPr>
              <a:t> </a:t>
            </a:r>
            <a:endParaRPr lang="fr-FR" sz="2800" kern="150" dirty="0">
              <a:effectLst/>
              <a:latin typeface="Liberation Serif"/>
              <a:ea typeface="Songti SC"/>
              <a:cs typeface="Arial Unicode MS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The girl, </a:t>
            </a:r>
            <a:r>
              <a:rPr lang="en-US" sz="2800" b="1" i="1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which / who / that / Ø / whose</a:t>
            </a:r>
            <a:r>
              <a:rPr lang="en-US" sz="2800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 I saw, lives at N° 10 is a famous singer.</a:t>
            </a:r>
            <a:endParaRPr lang="fr-FR" sz="2800" kern="150" dirty="0">
              <a:effectLst/>
              <a:latin typeface="Liberation Serif"/>
              <a:ea typeface="Songti SC"/>
              <a:cs typeface="Mangal" panose="02040503050203030202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I’ve lost my necklace </a:t>
            </a:r>
            <a:r>
              <a:rPr lang="en-US" sz="2800" b="1" i="1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which / who / that / Ø / whose</a:t>
            </a:r>
            <a:r>
              <a:rPr lang="en-US" sz="2800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 John gave me.</a:t>
            </a:r>
            <a:endParaRPr lang="fr-FR" sz="2800" kern="150" dirty="0">
              <a:effectLst/>
              <a:latin typeface="Liberation Serif"/>
              <a:ea typeface="Songti SC"/>
              <a:cs typeface="Mangal" panose="02040503050203030202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Athena, </a:t>
            </a:r>
            <a:r>
              <a:rPr lang="en-US" sz="2800" b="1" i="1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which / who / that / Ø / whose</a:t>
            </a:r>
            <a:r>
              <a:rPr lang="en-US" sz="2800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 name was changed into Minerva by the Romans, was the goddess of Athens.</a:t>
            </a:r>
            <a:endParaRPr lang="fr-FR" sz="2800" kern="150" dirty="0">
              <a:effectLst/>
              <a:latin typeface="Liberation Serif"/>
              <a:ea typeface="Songti SC"/>
              <a:cs typeface="Mangal" panose="02040503050203030202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I really like the new colleague </a:t>
            </a:r>
            <a:r>
              <a:rPr lang="en-US" sz="2800" b="1" i="1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which / who / that / Ø / whose </a:t>
            </a:r>
            <a:r>
              <a:rPr lang="en-US" sz="2800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works with me.</a:t>
            </a:r>
            <a:endParaRPr lang="fr-FR" sz="2800" kern="150" dirty="0">
              <a:effectLst/>
              <a:latin typeface="Liberation Serif"/>
              <a:ea typeface="Songti SC"/>
              <a:cs typeface="Mangal" panose="02040503050203030202" pitchFamily="18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F936D130-9817-7094-1C5E-1DAA602801AF}"/>
              </a:ext>
            </a:extLst>
          </p:cNvPr>
          <p:cNvSpPr/>
          <p:nvPr/>
        </p:nvSpPr>
        <p:spPr>
          <a:xfrm>
            <a:off x="3296174" y="1629717"/>
            <a:ext cx="742426" cy="914400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CBF7CF14-E2A0-E582-A103-C8D1842C46C0}"/>
              </a:ext>
            </a:extLst>
          </p:cNvPr>
          <p:cNvSpPr/>
          <p:nvPr/>
        </p:nvSpPr>
        <p:spPr>
          <a:xfrm>
            <a:off x="4210574" y="1629717"/>
            <a:ext cx="742426" cy="914400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3294342C-9688-BF64-865D-A761D80C7E20}"/>
              </a:ext>
            </a:extLst>
          </p:cNvPr>
          <p:cNvSpPr/>
          <p:nvPr/>
        </p:nvSpPr>
        <p:spPr>
          <a:xfrm>
            <a:off x="4953000" y="1629717"/>
            <a:ext cx="742426" cy="914400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220F5A80-CFFC-D852-EEB9-556282F21946}"/>
              </a:ext>
            </a:extLst>
          </p:cNvPr>
          <p:cNvSpPr/>
          <p:nvPr/>
        </p:nvSpPr>
        <p:spPr>
          <a:xfrm>
            <a:off x="3839361" y="2896542"/>
            <a:ext cx="1046964" cy="914400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7C1B251-EDC3-5500-899C-6AA675374C45}"/>
              </a:ext>
            </a:extLst>
          </p:cNvPr>
          <p:cNvSpPr/>
          <p:nvPr/>
        </p:nvSpPr>
        <p:spPr>
          <a:xfrm>
            <a:off x="5858661" y="2971800"/>
            <a:ext cx="970764" cy="914400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9B12942-54B7-04E8-7901-A6C774EC59E4}"/>
              </a:ext>
            </a:extLst>
          </p:cNvPr>
          <p:cNvSpPr/>
          <p:nvPr/>
        </p:nvSpPr>
        <p:spPr>
          <a:xfrm>
            <a:off x="6934199" y="2971800"/>
            <a:ext cx="495301" cy="914400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0E45432-3A99-BA59-F8A4-2310A3D6FAF6}"/>
              </a:ext>
            </a:extLst>
          </p:cNvPr>
          <p:cNvSpPr/>
          <p:nvPr/>
        </p:nvSpPr>
        <p:spPr>
          <a:xfrm>
            <a:off x="5695426" y="3591867"/>
            <a:ext cx="1046964" cy="914400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5647A75-EDED-86F5-0BB3-4B05541AA15D}"/>
              </a:ext>
            </a:extLst>
          </p:cNvPr>
          <p:cNvSpPr/>
          <p:nvPr/>
        </p:nvSpPr>
        <p:spPr>
          <a:xfrm>
            <a:off x="6276058" y="4801542"/>
            <a:ext cx="1046964" cy="914400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7119D0F-5A6D-F617-D424-FCECF78C6EA1}"/>
              </a:ext>
            </a:extLst>
          </p:cNvPr>
          <p:cNvSpPr/>
          <p:nvPr/>
        </p:nvSpPr>
        <p:spPr>
          <a:xfrm>
            <a:off x="7104733" y="4872508"/>
            <a:ext cx="1046964" cy="914400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098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B9228A27-6937-B43A-DD6F-08EE34DDA70E}"/>
              </a:ext>
            </a:extLst>
          </p:cNvPr>
          <p:cNvSpPr/>
          <p:nvPr/>
        </p:nvSpPr>
        <p:spPr>
          <a:xfrm>
            <a:off x="85725" y="85725"/>
            <a:ext cx="12020549" cy="668655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r>
              <a:rPr lang="fr-FR" sz="2400" b="1" kern="150" dirty="0">
                <a:effectLst/>
                <a:latin typeface="Gill Sans MT" panose="020B0502020104020203" pitchFamily="34" charset="0"/>
                <a:ea typeface="Songti SC"/>
                <a:cs typeface="Arial Unicode MS"/>
              </a:rPr>
              <a:t>G,  A l’aide des pronoms relatifs (</a:t>
            </a:r>
            <a:r>
              <a:rPr lang="fr-FR" sz="2400" b="1" kern="150" dirty="0" err="1">
                <a:effectLst/>
                <a:latin typeface="Gill Sans MT" panose="020B0502020104020203" pitchFamily="34" charset="0"/>
                <a:ea typeface="Songti SC"/>
                <a:cs typeface="Arial Unicode MS"/>
              </a:rPr>
              <a:t>which</a:t>
            </a:r>
            <a:r>
              <a:rPr lang="fr-FR" sz="2400" b="1" kern="150" dirty="0">
                <a:effectLst/>
                <a:latin typeface="Gill Sans MT" panose="020B0502020104020203" pitchFamily="34" charset="0"/>
                <a:ea typeface="Songti SC"/>
                <a:cs typeface="Arial Unicode MS"/>
              </a:rPr>
              <a:t>/</a:t>
            </a:r>
            <a:r>
              <a:rPr lang="fr-FR" sz="2400" b="1" kern="150" dirty="0" err="1">
                <a:effectLst/>
                <a:latin typeface="Gill Sans MT" panose="020B0502020104020203" pitchFamily="34" charset="0"/>
                <a:ea typeface="Songti SC"/>
                <a:cs typeface="Arial Unicode MS"/>
              </a:rPr>
              <a:t>who</a:t>
            </a:r>
            <a:r>
              <a:rPr lang="fr-FR" sz="2400" b="1" kern="150" dirty="0">
                <a:effectLst/>
                <a:latin typeface="Gill Sans MT" panose="020B0502020104020203" pitchFamily="34" charset="0"/>
                <a:ea typeface="Songti SC"/>
                <a:cs typeface="Arial Unicode MS"/>
              </a:rPr>
              <a:t>/</a:t>
            </a:r>
            <a:r>
              <a:rPr lang="fr-FR" sz="2400" b="1" kern="150" dirty="0" err="1">
                <a:effectLst/>
                <a:latin typeface="Gill Sans MT" panose="020B0502020104020203" pitchFamily="34" charset="0"/>
                <a:ea typeface="Songti SC"/>
                <a:cs typeface="Arial Unicode MS"/>
              </a:rPr>
              <a:t>that</a:t>
            </a:r>
            <a:r>
              <a:rPr lang="fr-FR" sz="2400" b="1" kern="150" dirty="0">
                <a:effectLst/>
                <a:latin typeface="Gill Sans MT" panose="020B0502020104020203" pitchFamily="34" charset="0"/>
                <a:ea typeface="Songti SC"/>
                <a:cs typeface="Arial Unicode MS"/>
              </a:rPr>
              <a:t>/Ø) relie les deux phrases.</a:t>
            </a:r>
            <a:endParaRPr lang="fr-FR" sz="2400" kern="150" dirty="0">
              <a:effectLst/>
              <a:latin typeface="Liberation Serif"/>
              <a:ea typeface="Songti SC"/>
              <a:cs typeface="Arial Unicode MS"/>
            </a:endParaRPr>
          </a:p>
          <a:p>
            <a:r>
              <a:rPr lang="en-US" sz="2400" kern="150" dirty="0" err="1">
                <a:effectLst/>
                <a:latin typeface="Gill Sans MT" panose="020B0502020104020203" pitchFamily="34" charset="0"/>
                <a:ea typeface="Songti SC"/>
                <a:cs typeface="Arial Unicode MS"/>
              </a:rPr>
              <a:t>Exemple</a:t>
            </a:r>
            <a:r>
              <a:rPr lang="en-US" sz="2400" kern="150" dirty="0">
                <a:effectLst/>
                <a:latin typeface="Gill Sans MT" panose="020B0502020104020203" pitchFamily="34" charset="0"/>
                <a:ea typeface="Songti SC"/>
                <a:cs typeface="Arial Unicode MS"/>
              </a:rPr>
              <a:t> : He is going out with a girl. I like her. =&gt; I like the girl Ø/that he is going out with</a:t>
            </a:r>
            <a:endParaRPr lang="fr-FR" sz="2400" kern="150" dirty="0">
              <a:effectLst/>
              <a:latin typeface="Liberation Serif"/>
              <a:ea typeface="Songti SC"/>
              <a:cs typeface="Arial Unicode MS"/>
            </a:endParaRPr>
          </a:p>
          <a:p>
            <a:r>
              <a:rPr lang="en-US" sz="2400" kern="150" dirty="0">
                <a:effectLst/>
                <a:latin typeface="Gill Sans MT" panose="020B0502020104020203" pitchFamily="34" charset="0"/>
                <a:ea typeface="Songti SC"/>
                <a:cs typeface="Arial Unicode MS"/>
              </a:rPr>
              <a:t> </a:t>
            </a:r>
            <a:endParaRPr lang="fr-FR" sz="2400" kern="150" dirty="0">
              <a:effectLst/>
              <a:latin typeface="Liberation Serif"/>
              <a:ea typeface="Songti SC"/>
              <a:cs typeface="Arial Unicode MS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3200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You wanted a cake. The cake is on the table. </a:t>
            </a:r>
            <a:endParaRPr lang="fr-FR" sz="3200" kern="150" dirty="0">
              <a:effectLst/>
              <a:latin typeface="Liberation Serif"/>
              <a:ea typeface="Songti SC"/>
              <a:cs typeface="Mangal" panose="02040503050203030202" pitchFamily="18" charset="0"/>
            </a:endParaRPr>
          </a:p>
          <a:p>
            <a:pPr marL="457200"/>
            <a:r>
              <a:rPr lang="en-US" sz="3200" u="sng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The cake, which/ that/ </a:t>
            </a:r>
            <a:r>
              <a:rPr lang="en-US" sz="3200" u="sng" kern="150" dirty="0">
                <a:effectLst/>
                <a:latin typeface="Gill Sans MT" panose="020B0502020104020203" pitchFamily="34" charset="0"/>
                <a:ea typeface="Songti SC"/>
                <a:cs typeface="Arial Unicode MS"/>
              </a:rPr>
              <a:t>Ø you wanted, is on the table.</a:t>
            </a:r>
            <a:r>
              <a:rPr lang="en-US" sz="3200" u="sng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 </a:t>
            </a:r>
            <a:endParaRPr lang="fr-FR" sz="3200" u="sng" kern="150" dirty="0">
              <a:effectLst/>
              <a:latin typeface="Liberation Serif"/>
              <a:ea typeface="Songti SC"/>
              <a:cs typeface="Mangal" panose="02040503050203030202" pitchFamily="18" charset="0"/>
            </a:endParaRPr>
          </a:p>
          <a:p>
            <a:pPr lvl="0"/>
            <a:r>
              <a:rPr lang="en-US" sz="3200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2. A man is at the door. The man looks angry.</a:t>
            </a:r>
            <a:endParaRPr lang="fr-FR" sz="3200" kern="150" dirty="0">
              <a:effectLst/>
              <a:latin typeface="Liberation Serif"/>
              <a:ea typeface="Songti SC"/>
              <a:cs typeface="Mangal" panose="02040503050203030202" pitchFamily="18" charset="0"/>
            </a:endParaRPr>
          </a:p>
          <a:p>
            <a:pPr marL="457200"/>
            <a:r>
              <a:rPr lang="en-US" sz="3200" u="sng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The man, who / that is at the door, looks angry.</a:t>
            </a:r>
            <a:endParaRPr lang="fr-FR" sz="3200" u="sng" kern="150" dirty="0">
              <a:effectLst/>
              <a:latin typeface="Liberation Serif"/>
              <a:ea typeface="Songti SC"/>
              <a:cs typeface="Mangal" panose="02040503050203030202" pitchFamily="18" charset="0"/>
            </a:endParaRPr>
          </a:p>
          <a:p>
            <a:pPr lvl="0"/>
            <a:r>
              <a:rPr lang="en-US" sz="3200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3. A boy is looking at us. I don’t know him. </a:t>
            </a:r>
            <a:endParaRPr lang="fr-FR" sz="3200" kern="150" dirty="0">
              <a:effectLst/>
              <a:latin typeface="Liberation Serif"/>
              <a:ea typeface="Songti SC"/>
              <a:cs typeface="Mangal" panose="02040503050203030202" pitchFamily="18" charset="0"/>
            </a:endParaRPr>
          </a:p>
          <a:p>
            <a:pPr marL="457200"/>
            <a:r>
              <a:rPr lang="en-US" sz="3200" u="sng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I don’t know the boy who / that is looking at us.</a:t>
            </a:r>
            <a:endParaRPr lang="fr-FR" sz="3200" u="sng" kern="150" dirty="0">
              <a:effectLst/>
              <a:latin typeface="Liberation Serif"/>
              <a:ea typeface="Songti SC"/>
              <a:cs typeface="Mangal" panose="02040503050203030202" pitchFamily="18" charset="0"/>
            </a:endParaRPr>
          </a:p>
          <a:p>
            <a:pPr lvl="0"/>
            <a:r>
              <a:rPr lang="en-US" sz="3200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4. Children eat a lot of candy. They often get bad teeth.</a:t>
            </a:r>
            <a:endParaRPr lang="fr-FR" sz="3200" kern="150" dirty="0">
              <a:effectLst/>
              <a:latin typeface="Liberation Serif"/>
              <a:ea typeface="Songti SC"/>
              <a:cs typeface="Mangal" panose="02040503050203030202" pitchFamily="18" charset="0"/>
            </a:endParaRPr>
          </a:p>
          <a:p>
            <a:pPr marL="457200"/>
            <a:r>
              <a:rPr lang="en-US" sz="3200" u="sng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Children, who / that eat a lot of candy, often get bad teeth.</a:t>
            </a:r>
            <a:endParaRPr lang="fr-FR" sz="3200" u="sng" kern="150" dirty="0">
              <a:effectLst/>
              <a:latin typeface="Liberation Serif"/>
              <a:ea typeface="Songti SC"/>
              <a:cs typeface="Mangal" panose="02040503050203030202" pitchFamily="18" charset="0"/>
            </a:endParaRPr>
          </a:p>
          <a:p>
            <a:pPr lvl="0"/>
            <a:r>
              <a:rPr lang="en-US" sz="3200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5. I was reading a book. It was very interesting. </a:t>
            </a:r>
            <a:endParaRPr lang="fr-FR" sz="3200" kern="150" dirty="0">
              <a:effectLst/>
              <a:latin typeface="Liberation Serif"/>
              <a:ea typeface="Songti SC"/>
              <a:cs typeface="Mangal" panose="02040503050203030202" pitchFamily="18" charset="0"/>
            </a:endParaRPr>
          </a:p>
          <a:p>
            <a:pPr marL="457200"/>
            <a:r>
              <a:rPr lang="en-US" sz="3200" u="sng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The book, that / which / </a:t>
            </a:r>
            <a:r>
              <a:rPr lang="en-US" sz="3200" u="sng" kern="150" dirty="0">
                <a:effectLst/>
                <a:latin typeface="Gill Sans MT" panose="020B0502020104020203" pitchFamily="34" charset="0"/>
                <a:ea typeface="Songti SC"/>
                <a:cs typeface="Arial Unicode MS"/>
              </a:rPr>
              <a:t>Ø</a:t>
            </a:r>
            <a:r>
              <a:rPr lang="en-US" sz="3200" u="sng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 I was reading, was very interesting.</a:t>
            </a:r>
            <a:endParaRPr lang="fr-FR" sz="2400" u="sng" kern="150" dirty="0">
              <a:effectLst/>
              <a:latin typeface="Liberation Serif"/>
              <a:ea typeface="Songti SC"/>
              <a:cs typeface="Mangal" panose="02040503050203030202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6579A4-A1F3-7E75-470D-B162F32FF808}"/>
              </a:ext>
            </a:extLst>
          </p:cNvPr>
          <p:cNvSpPr/>
          <p:nvPr/>
        </p:nvSpPr>
        <p:spPr>
          <a:xfrm>
            <a:off x="901857" y="2108915"/>
            <a:ext cx="9511984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687877-3A4C-356E-9509-17F01BD1D2CF}"/>
              </a:ext>
            </a:extLst>
          </p:cNvPr>
          <p:cNvSpPr/>
          <p:nvPr/>
        </p:nvSpPr>
        <p:spPr>
          <a:xfrm>
            <a:off x="901857" y="3124200"/>
            <a:ext cx="9511984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F74CEC-036C-A1F2-3583-D92C85FD5E05}"/>
              </a:ext>
            </a:extLst>
          </p:cNvPr>
          <p:cNvSpPr/>
          <p:nvPr/>
        </p:nvSpPr>
        <p:spPr>
          <a:xfrm>
            <a:off x="901857" y="4063286"/>
            <a:ext cx="9511984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A33A09-1D66-639F-81AF-8E0D35009C49}"/>
              </a:ext>
            </a:extLst>
          </p:cNvPr>
          <p:cNvSpPr/>
          <p:nvPr/>
        </p:nvSpPr>
        <p:spPr>
          <a:xfrm>
            <a:off x="901856" y="5002372"/>
            <a:ext cx="972804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5B8F38-14AE-6C80-5DBC-0813DDA87171}"/>
              </a:ext>
            </a:extLst>
          </p:cNvPr>
          <p:cNvSpPr/>
          <p:nvPr/>
        </p:nvSpPr>
        <p:spPr>
          <a:xfrm>
            <a:off x="835182" y="5941458"/>
            <a:ext cx="10337643" cy="5641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04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B9228A27-6937-B43A-DD6F-08EE34DDA70E}"/>
              </a:ext>
            </a:extLst>
          </p:cNvPr>
          <p:cNvSpPr/>
          <p:nvPr/>
        </p:nvSpPr>
        <p:spPr>
          <a:xfrm>
            <a:off x="85725" y="85725"/>
            <a:ext cx="12020549" cy="668655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r>
              <a:rPr lang="fr-FR" sz="2000" b="1" kern="150" dirty="0">
                <a:effectLst/>
                <a:latin typeface="Gill Sans MT" panose="020B0502020104020203" pitchFamily="34" charset="0"/>
                <a:ea typeface="Songti SC"/>
                <a:cs typeface="Arial Unicode MS"/>
              </a:rPr>
              <a:t>H, Dis-le en anglais, en utilisant des pronoms relatifs. </a:t>
            </a:r>
            <a:r>
              <a:rPr lang="fr-FR" b="1" kern="150" dirty="0">
                <a:latin typeface="Gill Sans MT" panose="020B0502020104020203" pitchFamily="34" charset="0"/>
                <a:ea typeface="Songti SC"/>
                <a:cs typeface="Arial Unicode MS"/>
              </a:rPr>
              <a:t>E</a:t>
            </a:r>
            <a:r>
              <a:rPr lang="fr-FR" sz="1800" b="1" kern="150" dirty="0">
                <a:effectLst/>
                <a:latin typeface="Gill Sans MT" panose="020B0502020104020203" pitchFamily="34" charset="0"/>
                <a:ea typeface="Songti SC"/>
                <a:cs typeface="Arial Unicode MS"/>
              </a:rPr>
              <a:t>cris toutes les réponses possibles.</a:t>
            </a:r>
            <a:endParaRPr lang="fr-FR" sz="2800" kern="150" dirty="0">
              <a:effectLst/>
              <a:latin typeface="Liberation Serif"/>
              <a:ea typeface="Songti SC"/>
              <a:cs typeface="Arial Unicode MS"/>
            </a:endParaRPr>
          </a:p>
          <a:p>
            <a:r>
              <a:rPr lang="fr-FR" sz="2800" kern="150" dirty="0">
                <a:effectLst/>
                <a:latin typeface="Gill Sans MT" panose="020B0502020104020203" pitchFamily="34" charset="0"/>
                <a:ea typeface="Songti SC"/>
                <a:cs typeface="Arial Unicode MS"/>
              </a:rPr>
              <a:t> </a:t>
            </a:r>
            <a:endParaRPr lang="fr-FR" sz="2800" kern="150" dirty="0">
              <a:effectLst/>
              <a:latin typeface="Liberation Serif"/>
              <a:ea typeface="Songti SC"/>
              <a:cs typeface="Arial Unicode MS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fr-FR" sz="2400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Regarde ! C’est la banque qui a été cambriolée (rob – voix passive) hier.</a:t>
            </a:r>
          </a:p>
          <a:p>
            <a:pPr lvl="1"/>
            <a:r>
              <a:rPr lang="fr-FR" sz="2400" kern="150" dirty="0"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	</a:t>
            </a:r>
            <a:r>
              <a:rPr lang="fr-FR" sz="2400" u="sng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Look! That </a:t>
            </a:r>
            <a:r>
              <a:rPr lang="fr-FR" sz="2400" u="sng" kern="150" dirty="0" err="1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is</a:t>
            </a:r>
            <a:r>
              <a:rPr lang="fr-FR" sz="2400" u="sng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 the </a:t>
            </a:r>
            <a:r>
              <a:rPr lang="fr-FR" sz="2400" u="sng" kern="150" dirty="0" err="1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bank</a:t>
            </a:r>
            <a:r>
              <a:rPr lang="fr-FR" sz="2400" u="sng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 </a:t>
            </a:r>
            <a:r>
              <a:rPr lang="fr-FR" sz="2400" u="sng" kern="150" dirty="0" err="1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which</a:t>
            </a:r>
            <a:r>
              <a:rPr lang="fr-FR" sz="2400" u="sng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/ </a:t>
            </a:r>
            <a:r>
              <a:rPr lang="fr-FR" sz="2400" u="sng" kern="150" dirty="0" err="1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that</a:t>
            </a:r>
            <a:r>
              <a:rPr lang="fr-FR" sz="2400" u="sng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 </a:t>
            </a:r>
            <a:r>
              <a:rPr lang="fr-FR" sz="2400" u="sng" kern="150" dirty="0" err="1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was</a:t>
            </a:r>
            <a:r>
              <a:rPr lang="fr-FR" sz="2400" u="sng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 </a:t>
            </a:r>
            <a:r>
              <a:rPr lang="fr-FR" sz="2400" u="sng" kern="150" dirty="0" err="1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robbed</a:t>
            </a:r>
            <a:r>
              <a:rPr lang="fr-FR" sz="2400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.</a:t>
            </a:r>
            <a:endParaRPr lang="fr-FR" sz="2400" kern="150" dirty="0">
              <a:effectLst/>
              <a:latin typeface="Liberation Serif"/>
              <a:ea typeface="Songti SC"/>
              <a:cs typeface="Mangal" panose="02040503050203030202" pitchFamily="18" charset="0"/>
            </a:endParaRPr>
          </a:p>
          <a:p>
            <a:pPr lvl="0"/>
            <a:r>
              <a:rPr lang="fr-FR" sz="2400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2. Les hommes qui ont volé (</a:t>
            </a:r>
            <a:r>
              <a:rPr lang="fr-FR" sz="2400" kern="150" dirty="0" err="1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steal</a:t>
            </a:r>
            <a:r>
              <a:rPr lang="fr-FR" sz="2400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, </a:t>
            </a:r>
            <a:r>
              <a:rPr lang="fr-FR" sz="2400" kern="150" dirty="0" err="1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stole</a:t>
            </a:r>
            <a:r>
              <a:rPr lang="fr-FR" sz="2400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, </a:t>
            </a:r>
            <a:r>
              <a:rPr lang="fr-FR" sz="2400" kern="150" dirty="0" err="1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stolen</a:t>
            </a:r>
            <a:r>
              <a:rPr lang="fr-FR" sz="2400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) l’argent avaient des armes (guns).</a:t>
            </a:r>
            <a:endParaRPr lang="fr-FR" sz="2400" kern="150" dirty="0">
              <a:latin typeface="Liberation Serif"/>
              <a:ea typeface="Songti SC"/>
              <a:cs typeface="Mangal" panose="02040503050203030202" pitchFamily="18" charset="0"/>
            </a:endParaRPr>
          </a:p>
          <a:p>
            <a:pPr lvl="0"/>
            <a:r>
              <a:rPr lang="fr-FR" sz="2400" kern="150" dirty="0">
                <a:effectLst/>
                <a:latin typeface="Liberation Serif"/>
                <a:ea typeface="Songti SC"/>
                <a:cs typeface="Mangal" panose="02040503050203030202" pitchFamily="18" charset="0"/>
              </a:rPr>
              <a:t>	</a:t>
            </a:r>
            <a:r>
              <a:rPr lang="fr-FR" sz="2400" u="sng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The men, </a:t>
            </a:r>
            <a:r>
              <a:rPr lang="fr-FR" sz="2400" u="sng" kern="150" dirty="0" err="1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who</a:t>
            </a:r>
            <a:r>
              <a:rPr lang="fr-FR" sz="2400" u="sng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/</a:t>
            </a:r>
            <a:r>
              <a:rPr lang="fr-FR" sz="2400" u="sng" kern="150" dirty="0" err="1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that</a:t>
            </a:r>
            <a:r>
              <a:rPr lang="fr-FR" sz="2400" u="sng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 </a:t>
            </a:r>
            <a:r>
              <a:rPr lang="fr-FR" sz="2400" u="sng" kern="150" dirty="0" err="1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stole</a:t>
            </a:r>
            <a:r>
              <a:rPr lang="fr-FR" sz="2400" u="sng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 the money, </a:t>
            </a:r>
            <a:r>
              <a:rPr lang="fr-FR" sz="2400" u="sng" kern="150" dirty="0" err="1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had</a:t>
            </a:r>
            <a:r>
              <a:rPr lang="fr-FR" sz="2400" u="sng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 guns.</a:t>
            </a:r>
            <a:endParaRPr lang="fr-FR" sz="2400" u="sng" kern="150" dirty="0">
              <a:effectLst/>
              <a:latin typeface="Liberation Serif"/>
              <a:ea typeface="Songti SC"/>
              <a:cs typeface="Mangal" panose="02040503050203030202" pitchFamily="18" charset="0"/>
            </a:endParaRPr>
          </a:p>
          <a:p>
            <a:pPr lvl="0"/>
            <a:r>
              <a:rPr lang="fr-FR" sz="2400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3. Les gens qui étaient dans la banque avaient peur (</a:t>
            </a:r>
            <a:r>
              <a:rPr lang="fr-FR" sz="2400" kern="150" dirty="0" err="1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be</a:t>
            </a:r>
            <a:r>
              <a:rPr lang="fr-FR" sz="2400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 </a:t>
            </a:r>
            <a:r>
              <a:rPr lang="fr-FR" sz="2400" kern="150" dirty="0" err="1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afraid</a:t>
            </a:r>
            <a:r>
              <a:rPr lang="fr-FR" sz="2400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).</a:t>
            </a:r>
            <a:endParaRPr lang="fr-FR" sz="2400" kern="150" dirty="0">
              <a:latin typeface="Liberation Serif"/>
              <a:ea typeface="Songti SC"/>
              <a:cs typeface="Mangal" panose="02040503050203030202" pitchFamily="18" charset="0"/>
            </a:endParaRPr>
          </a:p>
          <a:p>
            <a:pPr lvl="0"/>
            <a:r>
              <a:rPr lang="fr-FR" sz="2400" kern="150" dirty="0">
                <a:effectLst/>
                <a:latin typeface="Liberation Serif"/>
                <a:ea typeface="Songti SC"/>
                <a:cs typeface="Mangal" panose="02040503050203030202" pitchFamily="18" charset="0"/>
              </a:rPr>
              <a:t>	</a:t>
            </a:r>
            <a:r>
              <a:rPr lang="fr-FR" sz="2400" u="sng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The people, </a:t>
            </a:r>
            <a:r>
              <a:rPr lang="fr-FR" sz="2400" u="sng" kern="150" dirty="0" err="1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who</a:t>
            </a:r>
            <a:r>
              <a:rPr lang="fr-FR" sz="2400" u="sng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/</a:t>
            </a:r>
            <a:r>
              <a:rPr lang="fr-FR" sz="2400" u="sng" kern="150" dirty="0" err="1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that</a:t>
            </a:r>
            <a:r>
              <a:rPr lang="fr-FR" sz="2400" u="sng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 </a:t>
            </a:r>
            <a:r>
              <a:rPr lang="fr-FR" sz="2400" u="sng" kern="150" dirty="0" err="1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were</a:t>
            </a:r>
            <a:r>
              <a:rPr lang="fr-FR" sz="2400" u="sng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 in the </a:t>
            </a:r>
            <a:r>
              <a:rPr lang="fr-FR" sz="2400" u="sng" kern="150" dirty="0" err="1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bank</a:t>
            </a:r>
            <a:r>
              <a:rPr lang="fr-FR" sz="2400" u="sng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, </a:t>
            </a:r>
            <a:r>
              <a:rPr lang="fr-FR" sz="2400" u="sng" kern="150" dirty="0" err="1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were</a:t>
            </a:r>
            <a:r>
              <a:rPr lang="fr-FR" sz="2400" u="sng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 </a:t>
            </a:r>
            <a:r>
              <a:rPr lang="fr-FR" sz="2400" u="sng" kern="150" dirty="0" err="1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afraid</a:t>
            </a:r>
            <a:r>
              <a:rPr lang="fr-FR" sz="2400" u="sng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.</a:t>
            </a:r>
            <a:endParaRPr lang="fr-FR" sz="2400" u="sng" kern="150" dirty="0">
              <a:effectLst/>
              <a:latin typeface="Liberation Serif"/>
              <a:ea typeface="Songti SC"/>
              <a:cs typeface="Mangal" panose="02040503050203030202" pitchFamily="18" charset="0"/>
            </a:endParaRPr>
          </a:p>
          <a:p>
            <a:pPr lvl="0"/>
            <a:r>
              <a:rPr lang="fr-FR" sz="2400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4. L’homme qui portait un masque (wear a </a:t>
            </a:r>
            <a:r>
              <a:rPr lang="fr-FR" sz="2400" kern="150" dirty="0" err="1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mask</a:t>
            </a:r>
            <a:r>
              <a:rPr lang="fr-FR" sz="2400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) s’est enfui (run </a:t>
            </a:r>
            <a:r>
              <a:rPr lang="fr-FR" sz="2400" kern="150" dirty="0" err="1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away</a:t>
            </a:r>
            <a:r>
              <a:rPr lang="fr-FR" sz="2400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).</a:t>
            </a:r>
          </a:p>
          <a:p>
            <a:pPr lvl="0"/>
            <a:r>
              <a:rPr lang="fr-FR" sz="2400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	</a:t>
            </a:r>
            <a:r>
              <a:rPr lang="fr-FR" sz="2400" u="sng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The man, </a:t>
            </a:r>
            <a:r>
              <a:rPr lang="fr-FR" sz="2400" u="sng" kern="150" dirty="0" err="1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who</a:t>
            </a:r>
            <a:r>
              <a:rPr lang="fr-FR" sz="2400" u="sng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/</a:t>
            </a:r>
            <a:r>
              <a:rPr lang="fr-FR" sz="2400" u="sng" kern="150" dirty="0" err="1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that</a:t>
            </a:r>
            <a:r>
              <a:rPr lang="fr-FR" sz="2400" u="sng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 </a:t>
            </a:r>
            <a:r>
              <a:rPr lang="fr-FR" sz="2400" u="sng" kern="150" dirty="0" err="1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was</a:t>
            </a:r>
            <a:r>
              <a:rPr lang="fr-FR" sz="2400" u="sng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 </a:t>
            </a:r>
            <a:r>
              <a:rPr lang="fr-FR" sz="2400" u="sng" kern="150" dirty="0" err="1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wearing</a:t>
            </a:r>
            <a:r>
              <a:rPr lang="fr-FR" sz="2400" u="sng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 a </a:t>
            </a:r>
            <a:r>
              <a:rPr lang="fr-FR" sz="2400" u="sng" kern="150" dirty="0" err="1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mask</a:t>
            </a:r>
            <a:r>
              <a:rPr lang="fr-FR" sz="2400" u="sng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, </a:t>
            </a:r>
            <a:r>
              <a:rPr lang="fr-FR" sz="2400" u="sng" kern="150" dirty="0" err="1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got</a:t>
            </a:r>
            <a:r>
              <a:rPr lang="fr-FR" sz="2400" u="sng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 </a:t>
            </a:r>
            <a:r>
              <a:rPr lang="fr-FR" sz="2400" u="sng" kern="150" dirty="0" err="1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away</a:t>
            </a:r>
            <a:r>
              <a:rPr lang="fr-FR" sz="2400" u="sng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.</a:t>
            </a:r>
            <a:endParaRPr lang="fr-FR" sz="2400" u="sng" kern="150" dirty="0">
              <a:effectLst/>
              <a:latin typeface="Liberation Serif"/>
              <a:ea typeface="Songti SC"/>
              <a:cs typeface="Mangal" panose="02040503050203030202" pitchFamily="18" charset="0"/>
            </a:endParaRPr>
          </a:p>
          <a:p>
            <a:pPr lvl="0"/>
            <a:r>
              <a:rPr lang="fr-FR" sz="2400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5. L’autre homme qui était dans une voiture a été arrêté (</a:t>
            </a:r>
            <a:r>
              <a:rPr lang="fr-FR" sz="2400" kern="150" dirty="0" err="1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arrest</a:t>
            </a:r>
            <a:r>
              <a:rPr lang="fr-FR" sz="2400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 – voix passive) par la police.</a:t>
            </a:r>
            <a:endParaRPr lang="fr-FR" sz="2400" kern="150" dirty="0">
              <a:latin typeface="Liberation Serif"/>
              <a:ea typeface="Songti SC"/>
              <a:cs typeface="Mangal" panose="02040503050203030202" pitchFamily="18" charset="0"/>
            </a:endParaRPr>
          </a:p>
          <a:p>
            <a:pPr lvl="0"/>
            <a:r>
              <a:rPr lang="fr-FR" sz="2400" kern="150" dirty="0">
                <a:effectLst/>
                <a:latin typeface="Liberation Serif"/>
                <a:ea typeface="Songti SC"/>
                <a:cs typeface="Mangal" panose="02040503050203030202" pitchFamily="18" charset="0"/>
              </a:rPr>
              <a:t>	</a:t>
            </a:r>
            <a:r>
              <a:rPr lang="fr-FR" sz="2400" u="sng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The </a:t>
            </a:r>
            <a:r>
              <a:rPr lang="fr-FR" sz="2400" u="sng" kern="150" dirty="0" err="1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other</a:t>
            </a:r>
            <a:r>
              <a:rPr lang="fr-FR" sz="2400" u="sng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 man, </a:t>
            </a:r>
            <a:r>
              <a:rPr lang="fr-FR" sz="2400" u="sng" kern="150" dirty="0" err="1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who</a:t>
            </a:r>
            <a:r>
              <a:rPr lang="fr-FR" sz="2400" u="sng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/</a:t>
            </a:r>
            <a:r>
              <a:rPr lang="fr-FR" sz="2400" u="sng" kern="150" dirty="0" err="1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that</a:t>
            </a:r>
            <a:r>
              <a:rPr lang="fr-FR" sz="2400" u="sng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 in the car, </a:t>
            </a:r>
            <a:r>
              <a:rPr lang="fr-FR" sz="2400" u="sng" kern="150" dirty="0" err="1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was</a:t>
            </a:r>
            <a:r>
              <a:rPr lang="fr-FR" sz="2400" u="sng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 </a:t>
            </a:r>
            <a:r>
              <a:rPr lang="fr-FR" sz="2400" u="sng" kern="150" dirty="0" err="1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arrested</a:t>
            </a:r>
            <a:r>
              <a:rPr lang="fr-FR" sz="2400" u="sng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.</a:t>
            </a:r>
            <a:endParaRPr lang="fr-FR" sz="2400" u="sng" kern="150" dirty="0">
              <a:effectLst/>
              <a:latin typeface="Liberation Serif"/>
              <a:ea typeface="Songti SC"/>
              <a:cs typeface="Mangal" panose="02040503050203030202" pitchFamily="18" charset="0"/>
            </a:endParaRPr>
          </a:p>
          <a:p>
            <a:pPr lvl="0"/>
            <a:r>
              <a:rPr lang="fr-FR" sz="2400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6. C’est un jour que je n’oublierai jamais.</a:t>
            </a:r>
          </a:p>
          <a:p>
            <a:pPr lvl="0"/>
            <a:r>
              <a:rPr lang="fr-FR" sz="2400" kern="150" dirty="0"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	</a:t>
            </a:r>
            <a:r>
              <a:rPr lang="fr-FR" sz="2400" u="sng" kern="150" dirty="0"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That </a:t>
            </a:r>
            <a:r>
              <a:rPr lang="fr-FR" sz="2400" u="sng" kern="150" dirty="0" err="1"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is</a:t>
            </a:r>
            <a:r>
              <a:rPr lang="fr-FR" sz="2400" u="sng" kern="150" dirty="0"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 a </a:t>
            </a:r>
            <a:r>
              <a:rPr lang="fr-FR" sz="2400" u="sng" kern="150" dirty="0" err="1"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day</a:t>
            </a:r>
            <a:r>
              <a:rPr lang="fr-FR" sz="2400" u="sng" kern="150" dirty="0"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 </a:t>
            </a:r>
            <a:r>
              <a:rPr lang="fr-FR" sz="2400" u="sng" kern="150" dirty="0" err="1"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which</a:t>
            </a:r>
            <a:r>
              <a:rPr lang="fr-FR" sz="2400" u="sng" kern="150" dirty="0"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/ </a:t>
            </a:r>
            <a:r>
              <a:rPr lang="fr-FR" sz="2400" u="sng" kern="150" dirty="0" err="1"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that</a:t>
            </a:r>
            <a:r>
              <a:rPr lang="fr-FR" sz="2400" u="sng" kern="150" dirty="0"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/ </a:t>
            </a:r>
            <a:r>
              <a:rPr lang="en-US" sz="2400" u="sng" kern="150" dirty="0">
                <a:effectLst/>
                <a:latin typeface="Gill Sans MT" panose="020B0502020104020203" pitchFamily="34" charset="0"/>
                <a:ea typeface="Songti SC"/>
                <a:cs typeface="Arial Unicode MS"/>
              </a:rPr>
              <a:t>Ø I’ll never forget.</a:t>
            </a:r>
            <a:endParaRPr lang="fr-FR" sz="2400" u="sng" kern="150" dirty="0">
              <a:effectLst/>
              <a:latin typeface="Liberation Serif"/>
              <a:ea typeface="Songti SC"/>
              <a:cs typeface="Mangal" panose="02040503050203030202" pitchFamily="18" charset="0"/>
            </a:endParaRPr>
          </a:p>
          <a:p>
            <a:pPr marL="457200"/>
            <a:r>
              <a:rPr lang="fr-FR" sz="1800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 </a:t>
            </a:r>
            <a:endParaRPr lang="fr-FR" sz="1800" kern="150" dirty="0">
              <a:effectLst/>
              <a:latin typeface="Liberation Serif"/>
              <a:ea typeface="Songti SC"/>
              <a:cs typeface="Mangal" panose="02040503050203030202" pitchFamily="18" charset="0"/>
            </a:endParaRPr>
          </a:p>
          <a:p>
            <a:pPr marL="457200"/>
            <a:r>
              <a:rPr lang="fr-FR" sz="1800" kern="150" dirty="0">
                <a:effectLst/>
                <a:latin typeface="Gill Sans MT" panose="020B0502020104020203" pitchFamily="34" charset="0"/>
                <a:ea typeface="Songti SC"/>
                <a:cs typeface="Mangal" panose="02040503050203030202" pitchFamily="18" charset="0"/>
              </a:rPr>
              <a:t> </a:t>
            </a:r>
            <a:endParaRPr lang="fr-FR" sz="1800" kern="150" dirty="0">
              <a:effectLst/>
              <a:latin typeface="Liberation Serif"/>
              <a:ea typeface="Songti SC"/>
              <a:cs typeface="Mangal" panose="02040503050203030202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DCB354-01A9-85C7-6D72-CF5F39BA904F}"/>
              </a:ext>
            </a:extLst>
          </p:cNvPr>
          <p:cNvSpPr/>
          <p:nvPr/>
        </p:nvSpPr>
        <p:spPr>
          <a:xfrm>
            <a:off x="1340007" y="1546940"/>
            <a:ext cx="9511984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4C20E8-B642-D246-9BB8-FF3E94623F76}"/>
              </a:ext>
            </a:extLst>
          </p:cNvPr>
          <p:cNvSpPr/>
          <p:nvPr/>
        </p:nvSpPr>
        <p:spPr>
          <a:xfrm>
            <a:off x="1340007" y="2347039"/>
            <a:ext cx="9511984" cy="371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E3E834-DD37-5C1D-FAB5-F5E75DF34DEF}"/>
              </a:ext>
            </a:extLst>
          </p:cNvPr>
          <p:cNvSpPr/>
          <p:nvPr/>
        </p:nvSpPr>
        <p:spPr>
          <a:xfrm>
            <a:off x="1340007" y="3057524"/>
            <a:ext cx="9511984" cy="371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657284-150E-682B-13CD-D235299E6437}"/>
              </a:ext>
            </a:extLst>
          </p:cNvPr>
          <p:cNvSpPr/>
          <p:nvPr/>
        </p:nvSpPr>
        <p:spPr>
          <a:xfrm>
            <a:off x="1340007" y="3768012"/>
            <a:ext cx="9511984" cy="371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A2A675-A688-DA44-C89B-D5DC90485DF3}"/>
              </a:ext>
            </a:extLst>
          </p:cNvPr>
          <p:cNvSpPr/>
          <p:nvPr/>
        </p:nvSpPr>
        <p:spPr>
          <a:xfrm>
            <a:off x="1340007" y="4816635"/>
            <a:ext cx="9511984" cy="371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F1A850-3673-EC25-867F-A824162E6F38}"/>
              </a:ext>
            </a:extLst>
          </p:cNvPr>
          <p:cNvSpPr/>
          <p:nvPr/>
        </p:nvSpPr>
        <p:spPr>
          <a:xfrm>
            <a:off x="1340007" y="5608717"/>
            <a:ext cx="9511984" cy="371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01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èche : pentagone 3">
            <a:extLst>
              <a:ext uri="{FF2B5EF4-FFF2-40B4-BE49-F238E27FC236}">
                <a16:creationId xmlns:a16="http://schemas.microsoft.com/office/drawing/2014/main" id="{352E4425-4975-1F70-CA49-93063F4F00CF}"/>
              </a:ext>
            </a:extLst>
          </p:cNvPr>
          <p:cNvSpPr/>
          <p:nvPr/>
        </p:nvSpPr>
        <p:spPr>
          <a:xfrm>
            <a:off x="0" y="0"/>
            <a:ext cx="4124958" cy="8331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bg1"/>
          </a:solidFill>
          <a:ln w="57150" cap="flat">
            <a:solidFill>
              <a:schemeClr val="tx1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 dirty="0">
                <a:uFillTx/>
                <a:latin typeface="Gill Sans Ultra Bold" panose="020B0A02020104020203" pitchFamily="34" charset="0"/>
              </a:rPr>
              <a:t>Unit 2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C16AB9B-785B-4D60-F767-D238914AF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3898"/>
            <a:ext cx="12192000" cy="325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9E0B38-B503-7B8B-427B-7B5DFE51F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 : coins arrondis 4">
            <a:extLst>
              <a:ext uri="{FF2B5EF4-FFF2-40B4-BE49-F238E27FC236}">
                <a16:creationId xmlns:a16="http://schemas.microsoft.com/office/drawing/2014/main" id="{D5C35644-3634-4CD2-00CD-15C5D926F0DF}"/>
              </a:ext>
            </a:extLst>
          </p:cNvPr>
          <p:cNvSpPr/>
          <p:nvPr/>
        </p:nvSpPr>
        <p:spPr>
          <a:xfrm>
            <a:off x="300942" y="937550"/>
            <a:ext cx="11628325" cy="573506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6600" dirty="0" err="1">
                <a:solidFill>
                  <a:srgbClr val="000000"/>
                </a:solidFill>
                <a:latin typeface="Gill Sans Ultra Bold" panose="020B0A02020104020203" pitchFamily="34" charset="0"/>
              </a:rPr>
              <a:t>Learn</a:t>
            </a:r>
            <a:r>
              <a:rPr lang="fr-FR" sz="66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 how to use the relative </a:t>
            </a:r>
            <a:r>
              <a:rPr lang="fr-FR" sz="6600" dirty="0" err="1">
                <a:solidFill>
                  <a:srgbClr val="000000"/>
                </a:solidFill>
                <a:latin typeface="Gill Sans Ultra Bold" panose="020B0A02020104020203" pitchFamily="34" charset="0"/>
              </a:rPr>
              <a:t>pronouns</a:t>
            </a:r>
            <a:r>
              <a:rPr lang="fr-FR" sz="66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66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Apprendre l’utilisation des pronoms relatifs.</a:t>
            </a:r>
            <a:endParaRPr lang="fr-FR" sz="12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</p:txBody>
      </p:sp>
      <p:sp>
        <p:nvSpPr>
          <p:cNvPr id="6" name="Flèche : pentagone 3">
            <a:extLst>
              <a:ext uri="{FF2B5EF4-FFF2-40B4-BE49-F238E27FC236}">
                <a16:creationId xmlns:a16="http://schemas.microsoft.com/office/drawing/2014/main" id="{56264288-E52C-CF2D-97E0-17D7DC33308E}"/>
              </a:ext>
            </a:extLst>
          </p:cNvPr>
          <p:cNvSpPr/>
          <p:nvPr/>
        </p:nvSpPr>
        <p:spPr>
          <a:xfrm>
            <a:off x="-1" y="0"/>
            <a:ext cx="5495925" cy="8331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bg1"/>
          </a:solidFill>
          <a:ln w="57150" cap="flat">
            <a:solidFill>
              <a:schemeClr val="tx1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 dirty="0">
                <a:uFillTx/>
                <a:latin typeface="Gill Sans Ultra Bold" panose="020B0A02020104020203" pitchFamily="34" charset="0"/>
              </a:rPr>
              <a:t>         Homework</a:t>
            </a:r>
          </a:p>
        </p:txBody>
      </p:sp>
    </p:spTree>
    <p:extLst>
      <p:ext uri="{BB962C8B-B14F-4D97-AF65-F5344CB8AC3E}">
        <p14:creationId xmlns:p14="http://schemas.microsoft.com/office/powerpoint/2010/main" val="173645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FD204781-7722-6FCF-8887-E7EEDF485CE5}"/>
              </a:ext>
            </a:extLst>
          </p:cNvPr>
          <p:cNvSpPr/>
          <p:nvPr/>
        </p:nvSpPr>
        <p:spPr>
          <a:xfrm>
            <a:off x="300942" y="937550"/>
            <a:ext cx="11628325" cy="573506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800" b="0" i="0" u="sng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800" u="sng" dirty="0">
              <a:solidFill>
                <a:srgbClr val="000000"/>
              </a:solidFill>
              <a:latin typeface="Gill Sans Ultra Bold" panose="020B0A020201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800" b="0" i="0" u="sng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Lesson 1: </a:t>
            </a:r>
            <a:r>
              <a:rPr lang="fr-FR" sz="4800" b="0" i="0" u="sng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What</a:t>
            </a:r>
            <a:r>
              <a:rPr lang="fr-FR" sz="4800" b="0" i="0" u="sng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</a:t>
            </a:r>
            <a:r>
              <a:rPr lang="fr-FR" sz="4800" b="0" i="0" u="sng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is</a:t>
            </a:r>
            <a:r>
              <a:rPr lang="fr-FR" sz="4800" b="0" i="0" u="sng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</a:t>
            </a:r>
            <a:r>
              <a:rPr lang="fr-FR" sz="4800" b="0" i="0" u="sng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bullying</a:t>
            </a:r>
            <a:r>
              <a:rPr lang="fr-FR" sz="4800" b="0" i="0" u="sng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?</a:t>
            </a:r>
            <a:endParaRPr lang="fr-FR" sz="2000" b="0" i="0" u="sng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</p:txBody>
      </p:sp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E4E39D6A-A0A7-2E70-F3F2-FE0A965B9B03}"/>
              </a:ext>
            </a:extLst>
          </p:cNvPr>
          <p:cNvSpPr/>
          <p:nvPr/>
        </p:nvSpPr>
        <p:spPr>
          <a:xfrm>
            <a:off x="-1" y="0"/>
            <a:ext cx="10259367" cy="8331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bg1"/>
          </a:solidFill>
          <a:ln w="57150" cap="flat">
            <a:solidFill>
              <a:schemeClr val="tx1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 dirty="0">
                <a:uFillTx/>
                <a:latin typeface="Gill Sans Ultra Bold" panose="020B0A02020104020203" pitchFamily="34" charset="0"/>
              </a:rPr>
              <a:t>Write in </a:t>
            </a:r>
            <a:r>
              <a:rPr lang="fr-FR" sz="3600" b="1" i="0" u="none" strike="noStrike" kern="1200" cap="none" spc="0" baseline="0" dirty="0" err="1">
                <a:uFillTx/>
                <a:latin typeface="Gill Sans Ultra Bold" panose="020B0A02020104020203" pitchFamily="34" charset="0"/>
              </a:rPr>
              <a:t>your</a:t>
            </a:r>
            <a:r>
              <a:rPr lang="fr-FR" sz="3600" b="1" i="0" u="none" strike="noStrike" kern="1200" cap="none" spc="0" baseline="0" dirty="0">
                <a:uFillTx/>
                <a:latin typeface="Gill Sans Ultra Bold" panose="020B0A02020104020203" pitchFamily="34" charset="0"/>
              </a:rPr>
              <a:t> </a:t>
            </a:r>
            <a:r>
              <a:rPr lang="fr-FR" sz="3600" b="1" i="0" u="none" strike="noStrike" kern="1200" cap="none" spc="0" baseline="0" dirty="0" err="1">
                <a:uFillTx/>
                <a:latin typeface="Gill Sans Ultra Bold" panose="020B0A02020104020203" pitchFamily="34" charset="0"/>
              </a:rPr>
              <a:t>copybook</a:t>
            </a:r>
            <a:r>
              <a:rPr lang="fr-FR" sz="3600" b="1" kern="0" dirty="0">
                <a:latin typeface="Gill Sans Ultra Bold" panose="020B0A02020104020203" pitchFamily="34" charset="0"/>
              </a:rPr>
              <a:t>:</a:t>
            </a:r>
            <a:endParaRPr lang="fr-FR" sz="3600" b="1" i="0" u="none" strike="noStrike" kern="1200" cap="none" spc="0" baseline="0" dirty="0">
              <a:uFillTx/>
              <a:latin typeface="Gill Sans Ultra Bold" panose="020B0A02020104020203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245B47-36BE-0C42-826A-F6EACF6B78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579" y="-136165"/>
            <a:ext cx="1391274" cy="128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BC92E42-1F2A-00E0-77F6-E2CA3D1933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05" y="3902109"/>
            <a:ext cx="2590800" cy="259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325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FD204781-7722-6FCF-8887-E7EEDF485CE5}"/>
              </a:ext>
            </a:extLst>
          </p:cNvPr>
          <p:cNvSpPr/>
          <p:nvPr/>
        </p:nvSpPr>
        <p:spPr>
          <a:xfrm>
            <a:off x="300942" y="937550"/>
            <a:ext cx="11628325" cy="573506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R="0" lvl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In groups (the </a:t>
            </a:r>
            <a:r>
              <a:rPr lang="fr-FR" sz="4000" b="0" i="0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writer</a:t>
            </a:r>
            <a:r>
              <a:rPr lang="fr-FR" sz="40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</a:t>
            </a:r>
            <a:r>
              <a:rPr lang="fr-FR" sz="4000" b="0" i="0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take</a:t>
            </a:r>
            <a:r>
              <a:rPr lang="fr-FR" sz="40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notes)</a:t>
            </a:r>
          </a:p>
          <a:p>
            <a:pPr marR="0" lvl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0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R="0" lvl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b="0" i="0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Think</a:t>
            </a:r>
            <a:r>
              <a:rPr lang="fr-FR" sz="40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about minimum 5 </a:t>
            </a:r>
            <a:r>
              <a:rPr lang="fr-FR" sz="4000" b="0" i="0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reasons</a:t>
            </a:r>
            <a:r>
              <a:rPr lang="fr-FR" sz="40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:</a:t>
            </a:r>
          </a:p>
          <a:p>
            <a:pPr marR="0" lvl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0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L="914400" marR="0" lvl="0" indent="-91440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800" b="0" i="0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Why</a:t>
            </a:r>
            <a:r>
              <a:rPr lang="fr-FR" sz="48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do people </a:t>
            </a:r>
            <a:r>
              <a:rPr lang="fr-FR" sz="4800" b="0" i="0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bully</a:t>
            </a:r>
            <a:r>
              <a:rPr lang="fr-FR" sz="48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?</a:t>
            </a:r>
          </a:p>
          <a:p>
            <a:pPr marR="0" lvl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8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R="0" lvl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</p:txBody>
      </p:sp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E4E39D6A-A0A7-2E70-F3F2-FE0A965B9B03}"/>
              </a:ext>
            </a:extLst>
          </p:cNvPr>
          <p:cNvSpPr/>
          <p:nvPr/>
        </p:nvSpPr>
        <p:spPr>
          <a:xfrm>
            <a:off x="-1" y="0"/>
            <a:ext cx="10259367" cy="8331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bg1"/>
          </a:solidFill>
          <a:ln w="57150" cap="flat">
            <a:solidFill>
              <a:schemeClr val="tx1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 dirty="0">
                <a:uFillTx/>
                <a:latin typeface="Gill Sans Ultra Bold" panose="020B0A02020104020203" pitchFamily="34" charset="0"/>
              </a:rPr>
              <a:t>         </a:t>
            </a:r>
            <a:r>
              <a:rPr lang="fr-FR" sz="3600" b="1" i="0" u="none" strike="noStrike" kern="1200" cap="none" spc="0" baseline="0" dirty="0" err="1">
                <a:uFillTx/>
                <a:latin typeface="Gill Sans Ultra Bold" panose="020B0A02020104020203" pitchFamily="34" charset="0"/>
              </a:rPr>
              <a:t>Let’s</a:t>
            </a:r>
            <a:r>
              <a:rPr lang="fr-FR" sz="3600" b="1" i="0" u="none" strike="noStrike" kern="1200" cap="none" spc="0" baseline="0" dirty="0">
                <a:uFillTx/>
                <a:latin typeface="Gill Sans Ultra Bold" panose="020B0A02020104020203" pitchFamily="34" charset="0"/>
              </a:rPr>
              <a:t> </a:t>
            </a:r>
            <a:r>
              <a:rPr lang="fr-FR" sz="3600" b="1" i="0" u="none" strike="noStrike" kern="1200" cap="none" spc="0" baseline="0" dirty="0" err="1">
                <a:uFillTx/>
                <a:latin typeface="Gill Sans Ultra Bold" panose="020B0A02020104020203" pitchFamily="34" charset="0"/>
              </a:rPr>
              <a:t>think</a:t>
            </a:r>
            <a:r>
              <a:rPr lang="fr-FR" sz="3600" b="1" i="0" u="none" strike="noStrike" kern="1200" cap="none" spc="0" baseline="0" dirty="0">
                <a:uFillTx/>
                <a:latin typeface="Gill Sans Ultra Bold" panose="020B0A02020104020203" pitchFamily="34" charset="0"/>
              </a:rPr>
              <a:t>…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016F4A3-9229-997F-0BBB-6283E55076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00" y="0"/>
            <a:ext cx="1203960" cy="1139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e 24">
            <a:extLst>
              <a:ext uri="{FF2B5EF4-FFF2-40B4-BE49-F238E27FC236}">
                <a16:creationId xmlns:a16="http://schemas.microsoft.com/office/drawing/2014/main" id="{75AF51E1-D7DC-E5AB-E6A2-56659C51ACA6}"/>
              </a:ext>
            </a:extLst>
          </p:cNvPr>
          <p:cNvGrpSpPr/>
          <p:nvPr/>
        </p:nvGrpSpPr>
        <p:grpSpPr>
          <a:xfrm>
            <a:off x="8288577" y="228238"/>
            <a:ext cx="3640690" cy="758234"/>
            <a:chOff x="5040309" y="3561953"/>
            <a:chExt cx="4442063" cy="1516468"/>
          </a:xfrm>
        </p:grpSpPr>
        <p:sp>
          <p:nvSpPr>
            <p:cNvPr id="6" name="Rectangle : coins arrondis 26">
              <a:extLst>
                <a:ext uri="{FF2B5EF4-FFF2-40B4-BE49-F238E27FC236}">
                  <a16:creationId xmlns:a16="http://schemas.microsoft.com/office/drawing/2014/main" id="{14334B0F-930C-B41E-BF7F-1E078BC7CDBC}"/>
                </a:ext>
              </a:extLst>
            </p:cNvPr>
            <p:cNvSpPr/>
            <p:nvPr/>
          </p:nvSpPr>
          <p:spPr>
            <a:xfrm>
              <a:off x="5040309" y="3561953"/>
              <a:ext cx="4442063" cy="1449433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FFFFFF"/>
            </a:soli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200" dirty="0">
                  <a:solidFill>
                    <a:srgbClr val="000000"/>
                  </a:solidFill>
                  <a:latin typeface="Gill Sans Ultra Bold" pitchFamily="34"/>
                </a:rPr>
                <a:t>2</a:t>
              </a:r>
              <a:r>
                <a:rPr lang="en-US" sz="3200" b="0" i="0" u="none" strike="noStrike" kern="1200" cap="none" spc="0" baseline="0" dirty="0">
                  <a:solidFill>
                    <a:srgbClr val="000000"/>
                  </a:solidFill>
                  <a:uFillTx/>
                  <a:latin typeface="Gill Sans Ultra Bold" pitchFamily="34"/>
                </a:rPr>
                <a:t> minutes</a:t>
              </a:r>
            </a:p>
          </p:txBody>
        </p:sp>
        <p:pic>
          <p:nvPicPr>
            <p:cNvPr id="8" name="Image 22">
              <a:hlinkClick r:id="rId4"/>
              <a:extLst>
                <a:ext uri="{FF2B5EF4-FFF2-40B4-BE49-F238E27FC236}">
                  <a16:creationId xmlns:a16="http://schemas.microsoft.com/office/drawing/2014/main" id="{EC9E209F-19E5-A13C-4EF3-B763AA40B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16350" y="3628988"/>
              <a:ext cx="1097993" cy="1449433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0471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FD204781-7722-6FCF-8887-E7EEDF485CE5}"/>
              </a:ext>
            </a:extLst>
          </p:cNvPr>
          <p:cNvSpPr/>
          <p:nvPr/>
        </p:nvSpPr>
        <p:spPr>
          <a:xfrm>
            <a:off x="300942" y="937550"/>
            <a:ext cx="11628325" cy="573506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914400" marR="0" lvl="0" indent="-91440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800" b="0" i="0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Why</a:t>
            </a:r>
            <a:r>
              <a:rPr lang="fr-FR" sz="48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do people </a:t>
            </a:r>
            <a:r>
              <a:rPr lang="fr-FR" sz="4800" b="0" i="0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bully</a:t>
            </a:r>
            <a:r>
              <a:rPr lang="fr-FR" sz="48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? (</a:t>
            </a:r>
            <a:r>
              <a:rPr lang="fr-FR" sz="4800" b="0" i="0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video</a:t>
            </a:r>
            <a:r>
              <a:rPr lang="fr-FR" sz="48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: -0:36)</a:t>
            </a:r>
          </a:p>
          <a:p>
            <a:pPr marR="0" lvl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8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  <a:p>
            <a:pPr marR="0" lvl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</p:txBody>
      </p:sp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E4E39D6A-A0A7-2E70-F3F2-FE0A965B9B03}"/>
              </a:ext>
            </a:extLst>
          </p:cNvPr>
          <p:cNvSpPr/>
          <p:nvPr/>
        </p:nvSpPr>
        <p:spPr>
          <a:xfrm>
            <a:off x="-1" y="0"/>
            <a:ext cx="10259367" cy="8331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bg1"/>
          </a:solidFill>
          <a:ln w="57150" cap="flat">
            <a:solidFill>
              <a:schemeClr val="tx1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 dirty="0">
                <a:uFillTx/>
                <a:latin typeface="Gill Sans Ultra Bold" panose="020B0A02020104020203" pitchFamily="34" charset="0"/>
              </a:rPr>
              <a:t>         </a:t>
            </a:r>
            <a:r>
              <a:rPr lang="fr-FR" sz="3600" b="1" i="0" u="none" strike="noStrike" kern="1200" cap="none" spc="0" baseline="0" dirty="0" err="1">
                <a:uFillTx/>
                <a:latin typeface="Gill Sans Ultra Bold" panose="020B0A02020104020203" pitchFamily="34" charset="0"/>
              </a:rPr>
              <a:t>Let’s</a:t>
            </a:r>
            <a:r>
              <a:rPr lang="fr-FR" sz="3600" b="1" i="0" u="none" strike="noStrike" kern="1200" cap="none" spc="0" baseline="0" dirty="0">
                <a:uFillTx/>
                <a:latin typeface="Gill Sans Ultra Bold" panose="020B0A02020104020203" pitchFamily="34" charset="0"/>
              </a:rPr>
              <a:t> </a:t>
            </a:r>
            <a:r>
              <a:rPr lang="fr-FR" sz="3600" b="1" i="0" u="none" strike="noStrike" kern="1200" cap="none" spc="0" baseline="0" dirty="0" err="1">
                <a:uFillTx/>
                <a:latin typeface="Gill Sans Ultra Bold" panose="020B0A02020104020203" pitchFamily="34" charset="0"/>
              </a:rPr>
              <a:t>think</a:t>
            </a:r>
            <a:r>
              <a:rPr lang="fr-FR" sz="3600" b="1" i="0" u="none" strike="noStrike" kern="1200" cap="none" spc="0" baseline="0" dirty="0">
                <a:uFillTx/>
                <a:latin typeface="Gill Sans Ultra Bold" panose="020B0A02020104020203" pitchFamily="34" charset="0"/>
              </a:rPr>
              <a:t> in groups…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806EEE9-072B-2732-D641-1C7E6C282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79" y="0"/>
            <a:ext cx="1229995" cy="1143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27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FD204781-7722-6FCF-8887-E7EEDF485CE5}"/>
              </a:ext>
            </a:extLst>
          </p:cNvPr>
          <p:cNvSpPr/>
          <p:nvPr/>
        </p:nvSpPr>
        <p:spPr>
          <a:xfrm>
            <a:off x="300942" y="937550"/>
            <a:ext cx="11628325" cy="573506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914400" marR="0" lvl="0" indent="-91440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800" b="0" i="0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Why</a:t>
            </a:r>
            <a:r>
              <a:rPr lang="fr-FR" sz="48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do people </a:t>
            </a:r>
            <a:r>
              <a:rPr lang="fr-FR" sz="4800" b="0" i="0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bully</a:t>
            </a:r>
            <a:r>
              <a:rPr lang="fr-FR" sz="48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?</a:t>
            </a:r>
          </a:p>
          <a:p>
            <a:pPr marR="0" lvl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</p:txBody>
      </p:sp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E4E39D6A-A0A7-2E70-F3F2-FE0A965B9B03}"/>
              </a:ext>
            </a:extLst>
          </p:cNvPr>
          <p:cNvSpPr/>
          <p:nvPr/>
        </p:nvSpPr>
        <p:spPr>
          <a:xfrm>
            <a:off x="-1" y="0"/>
            <a:ext cx="10259367" cy="8331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bg1"/>
          </a:solidFill>
          <a:ln w="57150" cap="flat">
            <a:solidFill>
              <a:schemeClr val="tx1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 dirty="0">
                <a:uFillTx/>
                <a:latin typeface="Gill Sans Ultra Bold" panose="020B0A02020104020203" pitchFamily="34" charset="0"/>
              </a:rPr>
              <a:t>         </a:t>
            </a:r>
            <a:r>
              <a:rPr lang="fr-FR" sz="3600" b="1" i="0" u="none" strike="noStrike" kern="1200" cap="none" spc="0" baseline="0" dirty="0" err="1">
                <a:uFillTx/>
                <a:latin typeface="Gill Sans Ultra Bold" panose="020B0A02020104020203" pitchFamily="34" charset="0"/>
              </a:rPr>
              <a:t>Let’s</a:t>
            </a:r>
            <a:r>
              <a:rPr lang="fr-FR" sz="3600" b="1" i="0" u="none" strike="noStrike" kern="1200" cap="none" spc="0" baseline="0" dirty="0">
                <a:uFillTx/>
                <a:latin typeface="Gill Sans Ultra Bold" panose="020B0A02020104020203" pitchFamily="34" charset="0"/>
              </a:rPr>
              <a:t> </a:t>
            </a:r>
            <a:r>
              <a:rPr lang="fr-FR" sz="3600" b="1" i="0" u="none" strike="noStrike" kern="1200" cap="none" spc="0" baseline="0" dirty="0" err="1">
                <a:uFillTx/>
                <a:latin typeface="Gill Sans Ultra Bold" panose="020B0A02020104020203" pitchFamily="34" charset="0"/>
              </a:rPr>
              <a:t>think</a:t>
            </a:r>
            <a:r>
              <a:rPr lang="fr-FR" sz="3600" b="1" i="0" u="none" strike="noStrike" kern="1200" cap="none" spc="0" baseline="0" dirty="0">
                <a:uFillTx/>
                <a:latin typeface="Gill Sans Ultra Bold" panose="020B0A02020104020203" pitchFamily="34" charset="0"/>
              </a:rPr>
              <a:t> in groups…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22015EB-EE0F-8BDD-97AC-6D9250C001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00" y="0"/>
            <a:ext cx="1203960" cy="1139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169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FD204781-7722-6FCF-8887-E7EEDF485CE5}"/>
              </a:ext>
            </a:extLst>
          </p:cNvPr>
          <p:cNvSpPr/>
          <p:nvPr/>
        </p:nvSpPr>
        <p:spPr>
          <a:xfrm>
            <a:off x="300942" y="937550"/>
            <a:ext cx="11628325" cy="573506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6600" b="0" i="0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Let’s</a:t>
            </a:r>
            <a:r>
              <a:rPr lang="fr-FR" sz="66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</a:t>
            </a:r>
            <a:r>
              <a:rPr lang="fr-FR" sz="6600" b="0" i="0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work</a:t>
            </a:r>
            <a:r>
              <a:rPr lang="fr-FR" sz="66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on the </a:t>
            </a:r>
            <a:r>
              <a:rPr lang="fr-FR" sz="6600" b="0" i="0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vocabulary</a:t>
            </a:r>
            <a:r>
              <a:rPr lang="fr-FR" sz="6600" b="0" i="0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!</a:t>
            </a:r>
            <a:endParaRPr lang="fr-FR" sz="3200" b="0" i="0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</p:txBody>
      </p:sp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E4E39D6A-A0A7-2E70-F3F2-FE0A965B9B03}"/>
              </a:ext>
            </a:extLst>
          </p:cNvPr>
          <p:cNvSpPr/>
          <p:nvPr/>
        </p:nvSpPr>
        <p:spPr>
          <a:xfrm>
            <a:off x="-1" y="0"/>
            <a:ext cx="10259367" cy="8331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bg1"/>
          </a:solidFill>
          <a:ln w="57150" cap="flat">
            <a:solidFill>
              <a:schemeClr val="tx1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 dirty="0">
                <a:uFillTx/>
                <a:latin typeface="Gill Sans Ultra Bold" panose="020B0A02020104020203" pitchFamily="34" charset="0"/>
              </a:rPr>
              <a:t>         Reading and </a:t>
            </a:r>
            <a:r>
              <a:rPr lang="fr-FR" sz="3600" b="1" i="0" u="none" strike="noStrike" kern="1200" cap="none" spc="0" baseline="0" dirty="0" err="1">
                <a:uFillTx/>
                <a:latin typeface="Gill Sans Ultra Bold" panose="020B0A02020104020203" pitchFamily="34" charset="0"/>
              </a:rPr>
              <a:t>writing</a:t>
            </a:r>
            <a:endParaRPr lang="fr-FR" sz="3600" b="1" i="0" u="none" strike="noStrike" kern="1200" cap="none" spc="0" baseline="0" dirty="0">
              <a:uFillTx/>
              <a:latin typeface="Gill Sans Ultra Bold" panose="020B0A02020104020203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663CE50-1972-2D78-6F8C-12B5C894E7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167" y="-104889"/>
            <a:ext cx="1542630" cy="1421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932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E4E39D6A-A0A7-2E70-F3F2-FE0A965B9B03}"/>
              </a:ext>
            </a:extLst>
          </p:cNvPr>
          <p:cNvSpPr/>
          <p:nvPr/>
        </p:nvSpPr>
        <p:spPr>
          <a:xfrm>
            <a:off x="-1" y="0"/>
            <a:ext cx="11826911" cy="8331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bg1"/>
          </a:solidFill>
          <a:ln w="57150" cap="flat">
            <a:solidFill>
              <a:schemeClr val="tx1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i="0" u="none" strike="noStrike" kern="1200" cap="none" spc="0" baseline="0" dirty="0">
                <a:uFillTx/>
                <a:latin typeface="Gill Sans Ultra Bold" panose="020B0A02020104020203" pitchFamily="34" charset="0"/>
              </a:rPr>
              <a:t>         2.</a:t>
            </a:r>
            <a:r>
              <a:rPr lang="fr-FR" sz="2800" b="1" i="0" u="none" strike="noStrike" kern="1200" cap="none" spc="0" dirty="0">
                <a:uFillTx/>
                <a:latin typeface="Gill Sans Ultra Bold" panose="020B0A02020104020203" pitchFamily="34" charset="0"/>
              </a:rPr>
              <a:t> </a:t>
            </a:r>
            <a:r>
              <a:rPr lang="en-US" sz="2800" b="1" dirty="0">
                <a:latin typeface="Gill Sans Ultra Bold" panose="020B0A02020104020203" pitchFamily="34" charset="0"/>
              </a:rPr>
              <a:t>Match the expressions with the pictures:</a:t>
            </a:r>
            <a:endParaRPr lang="fr-FR" sz="2800" b="1" i="0" u="none" strike="noStrike" kern="1200" cap="none" spc="0" baseline="0" dirty="0">
              <a:uFillTx/>
              <a:latin typeface="Gill Sans Ultra Bold" panose="020B0A02020104020203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663CE50-1972-2D78-6F8C-12B5C894E7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303"/>
            <a:ext cx="1204521" cy="110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87A494B-448F-E038-8E58-470D5605A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657" y="907300"/>
            <a:ext cx="4826620" cy="5856640"/>
          </a:xfrm>
          <a:prstGeom prst="rect">
            <a:avLst/>
          </a:prstGeom>
        </p:spPr>
      </p:pic>
      <p:grpSp>
        <p:nvGrpSpPr>
          <p:cNvPr id="6" name="Groupe 24">
            <a:extLst>
              <a:ext uri="{FF2B5EF4-FFF2-40B4-BE49-F238E27FC236}">
                <a16:creationId xmlns:a16="http://schemas.microsoft.com/office/drawing/2014/main" id="{AD9CC7C9-0F20-4906-3894-F0377C4DAACD}"/>
              </a:ext>
            </a:extLst>
          </p:cNvPr>
          <p:cNvGrpSpPr/>
          <p:nvPr/>
        </p:nvGrpSpPr>
        <p:grpSpPr>
          <a:xfrm>
            <a:off x="8502824" y="1605756"/>
            <a:ext cx="3640690" cy="758234"/>
            <a:chOff x="5040309" y="3561953"/>
            <a:chExt cx="4442063" cy="1516468"/>
          </a:xfrm>
        </p:grpSpPr>
        <p:sp>
          <p:nvSpPr>
            <p:cNvPr id="8" name="Rectangle : coins arrondis 26">
              <a:extLst>
                <a:ext uri="{FF2B5EF4-FFF2-40B4-BE49-F238E27FC236}">
                  <a16:creationId xmlns:a16="http://schemas.microsoft.com/office/drawing/2014/main" id="{F168392E-FEAF-4BC2-5629-99A5FB6D58E6}"/>
                </a:ext>
              </a:extLst>
            </p:cNvPr>
            <p:cNvSpPr/>
            <p:nvPr/>
          </p:nvSpPr>
          <p:spPr>
            <a:xfrm>
              <a:off x="5040309" y="3561953"/>
              <a:ext cx="4442063" cy="1449433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FFFFFF"/>
            </a:soli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200" dirty="0">
                  <a:solidFill>
                    <a:srgbClr val="000000"/>
                  </a:solidFill>
                  <a:latin typeface="Gill Sans Ultra Bold" pitchFamily="34"/>
                </a:rPr>
                <a:t>3</a:t>
              </a:r>
              <a:r>
                <a:rPr lang="en-US" sz="3200" b="0" i="0" u="none" strike="noStrike" kern="1200" cap="none" spc="0" baseline="0" dirty="0">
                  <a:solidFill>
                    <a:srgbClr val="000000"/>
                  </a:solidFill>
                  <a:uFillTx/>
                  <a:latin typeface="Gill Sans Ultra Bold" pitchFamily="34"/>
                </a:rPr>
                <a:t> minutes</a:t>
              </a:r>
            </a:p>
          </p:txBody>
        </p:sp>
        <p:pic>
          <p:nvPicPr>
            <p:cNvPr id="9" name="Image 22">
              <a:hlinkClick r:id="rId5"/>
              <a:extLst>
                <a:ext uri="{FF2B5EF4-FFF2-40B4-BE49-F238E27FC236}">
                  <a16:creationId xmlns:a16="http://schemas.microsoft.com/office/drawing/2014/main" id="{1FBDAD04-DECF-A93A-AB22-81D4BB435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16350" y="3628988"/>
              <a:ext cx="1097993" cy="1449433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35838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1876</Words>
  <Application>Microsoft Office PowerPoint</Application>
  <PresentationFormat>Grand écran</PresentationFormat>
  <Paragraphs>206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Gill Sans MT</vt:lpstr>
      <vt:lpstr>Gill Sans Ultra Bold</vt:lpstr>
      <vt:lpstr>Liberation Serif</vt:lpstr>
      <vt:lpstr>Symbol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Adrienn Millet</dc:creator>
  <cp:lastModifiedBy>Adrienn Millet</cp:lastModifiedBy>
  <cp:revision>13</cp:revision>
  <dcterms:created xsi:type="dcterms:W3CDTF">2022-09-28T18:26:10Z</dcterms:created>
  <dcterms:modified xsi:type="dcterms:W3CDTF">2022-10-08T11:36:07Z</dcterms:modified>
</cp:coreProperties>
</file>