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120"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C3992F-71E3-8333-06FF-BA0B79AFA19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EA9DBBB-C90F-C4C8-9FC4-A3B235349B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6643D38-A354-CB80-9C0E-4B4B78E384F2}"/>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09E73E0-76EA-B757-427F-F9E0C298BA7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34860-F5A8-0E65-5B55-38B8B2B69DD5}"/>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1502830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450DA-2DE1-C77F-3A43-3EB7CA98D2F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D9BCB1BC-E785-AB82-36D2-73CCF02E854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A09D9F4-4C3A-054F-230C-39605AC25A22}"/>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BFA54F3B-4A96-FF73-8F47-F825134A63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08FC253-BBD8-AE1F-0C7C-B7A94E62FDCF}"/>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51253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7351CDA-BEE2-620D-5131-E4200AB3391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55A370-A7D9-EF11-50C9-D779239E019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3CCA923-2FBD-D4E6-00F2-C14AFBA2D790}"/>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F2C75697-E468-EFF1-ED85-43FAE9F76B3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65A20EF-8E05-B116-7AC8-5B9F6CC4348F}"/>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249094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BEA87F-7BA8-1B6E-CBA9-6272C86474A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34CCEB2-1BC4-A3CA-DDF0-8E28DA8CC55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DE6065C-4A03-ECF3-2687-9BF46FB25739}"/>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1C9522D8-E926-D8BE-D9C4-CD044514C98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CD0B8C6-0C15-338C-0BCC-B8C6AEF07B0F}"/>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1141302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886D74-1E96-D2B8-4588-350D2476525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A39D160-4C14-A2B7-EF94-B88757921C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6D63CD3-C31B-BBA7-ED31-E56B01072B6B}"/>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E4A2A5BD-3945-A538-D328-3DF2339F77B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215F66D-3129-5519-18E7-B0EBE573CA22}"/>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1251073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D34781-3199-3846-6EBC-FDA30E6DC5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811B680-9A09-667F-67EB-7F3F8DCF08F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4B68E68-9E4D-14B6-1384-AF314333952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0D22DE4-D202-537D-3EAB-3E0BB7A2189D}"/>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6" name="Espace réservé du pied de page 5">
            <a:extLst>
              <a:ext uri="{FF2B5EF4-FFF2-40B4-BE49-F238E27FC236}">
                <a16:creationId xmlns:a16="http://schemas.microsoft.com/office/drawing/2014/main" id="{DA4EC03C-F835-C9AD-42C2-B38F4834A98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A187F38-1F0B-7B86-2461-2C6984A497D0}"/>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2535765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E0C78E-96B5-CF67-AD0B-4B594DB8346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A44BAB2-F627-2717-FFAC-2F395D33DF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5C079FC-EE37-8CEF-7D0B-34EAAED61C3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29228D1-FFFB-5F61-D0D2-7C8970E567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0940C83-0A7D-2704-F00F-610A78726DA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F27F490-9C8B-DFDB-5713-6E5ED94C4CBF}"/>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8" name="Espace réservé du pied de page 7">
            <a:extLst>
              <a:ext uri="{FF2B5EF4-FFF2-40B4-BE49-F238E27FC236}">
                <a16:creationId xmlns:a16="http://schemas.microsoft.com/office/drawing/2014/main" id="{41CEC51F-DC73-9FB5-BDAE-37D26B7F518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3267D507-B1A2-9CC6-BE66-991BB40FC59D}"/>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052448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024C3C-2677-E6FC-E832-D6E755FC672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1854C35-1839-F4FE-1289-3F8E88ACFA45}"/>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4" name="Espace réservé du pied de page 3">
            <a:extLst>
              <a:ext uri="{FF2B5EF4-FFF2-40B4-BE49-F238E27FC236}">
                <a16:creationId xmlns:a16="http://schemas.microsoft.com/office/drawing/2014/main" id="{7C73001F-6EC8-6B60-82AA-418856FEDB2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8A26327-A06F-EEEF-5673-42934EB9CC56}"/>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64054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A709A38-AE65-0FFD-BFDE-640E1E3D4E7D}"/>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3" name="Espace réservé du pied de page 2">
            <a:extLst>
              <a:ext uri="{FF2B5EF4-FFF2-40B4-BE49-F238E27FC236}">
                <a16:creationId xmlns:a16="http://schemas.microsoft.com/office/drawing/2014/main" id="{4C1B9704-E8F9-B6F6-2FA4-7C77EFAC3AB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9C1FAFC-9011-06FC-002C-EA4557D3940C}"/>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4200036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D99C85-434A-6D68-0506-9B715455E0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A5F30A-E2FA-6BFC-B9EF-AB437C3D3A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DB6CE93-7DDB-5F27-F1AF-898D706B1B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BB87060-6B16-B916-344F-E4966EE5DB62}"/>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6" name="Espace réservé du pied de page 5">
            <a:extLst>
              <a:ext uri="{FF2B5EF4-FFF2-40B4-BE49-F238E27FC236}">
                <a16:creationId xmlns:a16="http://schemas.microsoft.com/office/drawing/2014/main" id="{98E0CB02-0512-3161-5223-F8B9596C840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88A7063-482A-91E5-D78D-BDC240039214}"/>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004402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C4A436-32AF-DF9C-2FBA-21C42F032CB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597E172-2DA1-4821-34F9-30B969D270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F12E0B8-D05C-9277-8227-7B466960E6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F2AE4A5-5B21-7B57-893A-DF7E1C8F7CA0}"/>
              </a:ext>
            </a:extLst>
          </p:cNvPr>
          <p:cNvSpPr>
            <a:spLocks noGrp="1"/>
          </p:cNvSpPr>
          <p:nvPr>
            <p:ph type="dt" sz="half" idx="10"/>
          </p:nvPr>
        </p:nvSpPr>
        <p:spPr/>
        <p:txBody>
          <a:bodyPr/>
          <a:lstStyle/>
          <a:p>
            <a:fld id="{655574D5-32B7-4031-BBB9-98783D957C43}" type="datetimeFigureOut">
              <a:rPr lang="fr-FR" smtClean="0"/>
              <a:t>15/05/2025</a:t>
            </a:fld>
            <a:endParaRPr lang="fr-FR"/>
          </a:p>
        </p:txBody>
      </p:sp>
      <p:sp>
        <p:nvSpPr>
          <p:cNvPr id="6" name="Espace réservé du pied de page 5">
            <a:extLst>
              <a:ext uri="{FF2B5EF4-FFF2-40B4-BE49-F238E27FC236}">
                <a16:creationId xmlns:a16="http://schemas.microsoft.com/office/drawing/2014/main" id="{5EDED4F5-99BC-1B43-9713-DFEA99479D6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81B53-37BE-83E9-4E00-DF02AB26BB07}"/>
              </a:ext>
            </a:extLst>
          </p:cNvPr>
          <p:cNvSpPr>
            <a:spLocks noGrp="1"/>
          </p:cNvSpPr>
          <p:nvPr>
            <p:ph type="sldNum" sz="quarter" idx="12"/>
          </p:nvPr>
        </p:nvSpPr>
        <p:spPr/>
        <p:txBody>
          <a:bodyPr/>
          <a:lstStyle/>
          <a:p>
            <a:fld id="{A080865A-31B3-4454-AAB2-356E4D297DD5}" type="slidenum">
              <a:rPr lang="fr-FR" smtClean="0"/>
              <a:t>‹N°›</a:t>
            </a:fld>
            <a:endParaRPr lang="fr-FR"/>
          </a:p>
        </p:txBody>
      </p:sp>
    </p:spTree>
    <p:extLst>
      <p:ext uri="{BB962C8B-B14F-4D97-AF65-F5344CB8AC3E}">
        <p14:creationId xmlns:p14="http://schemas.microsoft.com/office/powerpoint/2010/main" val="3132899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7B9FBE7-0E70-CF85-2DD9-C55E434D39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9CBCE20-4D90-3A0F-A308-0A56955000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8511FC7-0855-81E6-8B16-D70133C4CD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5574D5-32B7-4031-BBB9-98783D957C43}" type="datetimeFigureOut">
              <a:rPr lang="fr-FR" smtClean="0"/>
              <a:t>15/05/2025</a:t>
            </a:fld>
            <a:endParaRPr lang="fr-FR"/>
          </a:p>
        </p:txBody>
      </p:sp>
      <p:sp>
        <p:nvSpPr>
          <p:cNvPr id="5" name="Espace réservé du pied de page 4">
            <a:extLst>
              <a:ext uri="{FF2B5EF4-FFF2-40B4-BE49-F238E27FC236}">
                <a16:creationId xmlns:a16="http://schemas.microsoft.com/office/drawing/2014/main" id="{37EA4967-48A0-49BB-561E-EEE83D73A6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72AB1B9-A5FD-E896-E0BC-811CA521D6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0865A-31B3-4454-AAB2-356E4D297DD5}" type="slidenum">
              <a:rPr lang="fr-FR" smtClean="0"/>
              <a:t>‹N°›</a:t>
            </a:fld>
            <a:endParaRPr lang="fr-FR"/>
          </a:p>
        </p:txBody>
      </p:sp>
    </p:spTree>
    <p:extLst>
      <p:ext uri="{BB962C8B-B14F-4D97-AF65-F5344CB8AC3E}">
        <p14:creationId xmlns:p14="http://schemas.microsoft.com/office/powerpoint/2010/main" val="786433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5350E7B3-3A68-A68E-8235-CBDBBFED5D24}"/>
              </a:ext>
            </a:extLst>
          </p:cNvPr>
          <p:cNvPicPr>
            <a:picLocks noChangeAspect="1"/>
          </p:cNvPicPr>
          <p:nvPr/>
        </p:nvPicPr>
        <p:blipFill>
          <a:blip r:embed="rId2"/>
          <a:srcRect t="10771"/>
          <a:stretch/>
        </p:blipFill>
        <p:spPr>
          <a:xfrm>
            <a:off x="173393" y="213007"/>
            <a:ext cx="11743305" cy="6651524"/>
          </a:xfrm>
          <a:prstGeom prst="rect">
            <a:avLst/>
          </a:prstGeom>
        </p:spPr>
      </p:pic>
      <p:sp>
        <p:nvSpPr>
          <p:cNvPr id="14" name="Ellipse 13">
            <a:extLst>
              <a:ext uri="{FF2B5EF4-FFF2-40B4-BE49-F238E27FC236}">
                <a16:creationId xmlns:a16="http://schemas.microsoft.com/office/drawing/2014/main" id="{77B6B3A0-B49F-E539-711A-31D3D44428A0}"/>
              </a:ext>
            </a:extLst>
          </p:cNvPr>
          <p:cNvSpPr/>
          <p:nvPr/>
        </p:nvSpPr>
        <p:spPr>
          <a:xfrm>
            <a:off x="825910" y="4365268"/>
            <a:ext cx="1297858" cy="501445"/>
          </a:xfrm>
          <a:prstGeom prst="ellipse">
            <a:avLst/>
          </a:prstGeom>
          <a:no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id="{FA118F20-3C77-DC82-99B3-42B7147F6254}"/>
              </a:ext>
            </a:extLst>
          </p:cNvPr>
          <p:cNvSpPr txBox="1"/>
          <p:nvPr/>
        </p:nvSpPr>
        <p:spPr>
          <a:xfrm>
            <a:off x="3274140" y="2642248"/>
            <a:ext cx="6243486" cy="830997"/>
          </a:xfrm>
          <a:prstGeom prst="rect">
            <a:avLst/>
          </a:prstGeom>
          <a:noFill/>
        </p:spPr>
        <p:txBody>
          <a:bodyPr wrap="square">
            <a:spAutoFit/>
          </a:bodyPr>
          <a:lstStyle/>
          <a:p>
            <a:r>
              <a:rPr lang="en-US" sz="2400" i="1" dirty="0">
                <a:solidFill>
                  <a:schemeClr val="accent6">
                    <a:lumMod val="75000"/>
                  </a:schemeClr>
                </a:solidFill>
                <a:effectLst/>
                <a:latin typeface="Berlin Sans FB" panose="020E0602020502020306" pitchFamily="34" charset="0"/>
                <a:ea typeface="Times New Roman" panose="02020603050405020304" pitchFamily="18" charset="0"/>
              </a:rPr>
              <a:t>"...that stop women and people of color from moving up in their careers."</a:t>
            </a:r>
            <a:endParaRPr lang="fr-FR" sz="2400" dirty="0">
              <a:solidFill>
                <a:schemeClr val="accent6">
                  <a:lumMod val="75000"/>
                </a:schemeClr>
              </a:solidFill>
              <a:latin typeface="Berlin Sans FB" panose="020E0602020502020306" pitchFamily="34" charset="0"/>
            </a:endParaRPr>
          </a:p>
        </p:txBody>
      </p:sp>
      <p:sp>
        <p:nvSpPr>
          <p:cNvPr id="17" name="Ellipse 16">
            <a:extLst>
              <a:ext uri="{FF2B5EF4-FFF2-40B4-BE49-F238E27FC236}">
                <a16:creationId xmlns:a16="http://schemas.microsoft.com/office/drawing/2014/main" id="{B6D525E0-D8D8-8135-E802-D1A2FA0359CC}"/>
              </a:ext>
            </a:extLst>
          </p:cNvPr>
          <p:cNvSpPr/>
          <p:nvPr/>
        </p:nvSpPr>
        <p:spPr>
          <a:xfrm>
            <a:off x="1764890" y="2644706"/>
            <a:ext cx="1297858" cy="501445"/>
          </a:xfrm>
          <a:prstGeom prst="ellipse">
            <a:avLst/>
          </a:prstGeom>
          <a:no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77D90692-143F-45AF-C66B-1E473FD8C97E}"/>
              </a:ext>
            </a:extLst>
          </p:cNvPr>
          <p:cNvSpPr txBox="1"/>
          <p:nvPr/>
        </p:nvSpPr>
        <p:spPr>
          <a:xfrm>
            <a:off x="3274140" y="4266548"/>
            <a:ext cx="8775292" cy="830997"/>
          </a:xfrm>
          <a:prstGeom prst="rect">
            <a:avLst/>
          </a:prstGeom>
          <a:noFill/>
        </p:spPr>
        <p:txBody>
          <a:bodyPr wrap="square">
            <a:spAutoFit/>
          </a:bodyPr>
          <a:lstStyle/>
          <a:p>
            <a:pPr algn="l"/>
            <a:r>
              <a:rPr lang="en-US" sz="2400" i="1" dirty="0">
                <a:solidFill>
                  <a:schemeClr val="accent6">
                    <a:lumMod val="75000"/>
                  </a:schemeClr>
                </a:solidFill>
                <a:latin typeface="Berlin Sans FB" panose="020E0602020502020306" pitchFamily="34" charset="0"/>
              </a:rPr>
              <a:t>“Today, more women than men get higher education degrees, Still there are fewer women…</a:t>
            </a:r>
            <a:endParaRPr lang="fr-FR" sz="2400" i="1" dirty="0">
              <a:solidFill>
                <a:schemeClr val="accent6">
                  <a:lumMod val="75000"/>
                </a:schemeClr>
              </a:solidFill>
              <a:latin typeface="Berlin Sans FB" panose="020E0602020502020306" pitchFamily="34" charset="0"/>
            </a:endParaRPr>
          </a:p>
        </p:txBody>
      </p:sp>
      <p:sp>
        <p:nvSpPr>
          <p:cNvPr id="21" name="ZoneTexte 20">
            <a:extLst>
              <a:ext uri="{FF2B5EF4-FFF2-40B4-BE49-F238E27FC236}">
                <a16:creationId xmlns:a16="http://schemas.microsoft.com/office/drawing/2014/main" id="{5DB61825-3658-C4FF-FE1C-5351ABB8E0F1}"/>
              </a:ext>
            </a:extLst>
          </p:cNvPr>
          <p:cNvSpPr txBox="1"/>
          <p:nvPr/>
        </p:nvSpPr>
        <p:spPr>
          <a:xfrm>
            <a:off x="3557948" y="5618344"/>
            <a:ext cx="8460659" cy="461665"/>
          </a:xfrm>
          <a:prstGeom prst="rect">
            <a:avLst/>
          </a:prstGeom>
          <a:noFill/>
        </p:spPr>
        <p:txBody>
          <a:bodyPr wrap="square">
            <a:spAutoFit/>
          </a:bodyPr>
          <a:lstStyle/>
          <a:p>
            <a:pPr algn="l"/>
            <a:r>
              <a:rPr lang="en-US" sz="2400" i="1" dirty="0">
                <a:solidFill>
                  <a:schemeClr val="accent6">
                    <a:lumMod val="75000"/>
                  </a:schemeClr>
                </a:solidFill>
                <a:latin typeface="Berlin Sans FB" panose="020E0602020502020306" pitchFamily="34" charset="0"/>
              </a:rPr>
              <a:t>“This is not because women don’t have the …</a:t>
            </a:r>
            <a:endParaRPr lang="fr-FR" sz="2400" i="1" dirty="0">
              <a:solidFill>
                <a:schemeClr val="accent6">
                  <a:lumMod val="75000"/>
                </a:schemeClr>
              </a:solidFill>
              <a:latin typeface="Berlin Sans FB" panose="020E0602020502020306" pitchFamily="34" charset="0"/>
            </a:endParaRPr>
          </a:p>
        </p:txBody>
      </p:sp>
      <p:sp>
        <p:nvSpPr>
          <p:cNvPr id="22" name="Ellipse 21">
            <a:extLst>
              <a:ext uri="{FF2B5EF4-FFF2-40B4-BE49-F238E27FC236}">
                <a16:creationId xmlns:a16="http://schemas.microsoft.com/office/drawing/2014/main" id="{312B833B-9EE0-D154-A45C-E70D98DC0BF5}"/>
              </a:ext>
            </a:extLst>
          </p:cNvPr>
          <p:cNvSpPr/>
          <p:nvPr/>
        </p:nvSpPr>
        <p:spPr>
          <a:xfrm>
            <a:off x="1976282" y="5611634"/>
            <a:ext cx="1297858" cy="501445"/>
          </a:xfrm>
          <a:prstGeom prst="ellipse">
            <a:avLst/>
          </a:prstGeom>
          <a:noFill/>
          <a:ln w="571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Rectangle 1">
            <a:extLst>
              <a:ext uri="{FF2B5EF4-FFF2-40B4-BE49-F238E27FC236}">
                <a16:creationId xmlns:a16="http://schemas.microsoft.com/office/drawing/2014/main" id="{DEDC67A4-8797-49C3-A31A-1D11262F49DC}"/>
              </a:ext>
            </a:extLst>
          </p:cNvPr>
          <p:cNvSpPr/>
          <p:nvPr/>
        </p:nvSpPr>
        <p:spPr>
          <a:xfrm>
            <a:off x="510639" y="2642248"/>
            <a:ext cx="2763501" cy="623466"/>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a:extLst>
              <a:ext uri="{FF2B5EF4-FFF2-40B4-BE49-F238E27FC236}">
                <a16:creationId xmlns:a16="http://schemas.microsoft.com/office/drawing/2014/main" id="{5CCBFE34-3F78-49CB-8805-4C91E4C82FF1}"/>
              </a:ext>
            </a:extLst>
          </p:cNvPr>
          <p:cNvSpPr/>
          <p:nvPr/>
        </p:nvSpPr>
        <p:spPr>
          <a:xfrm>
            <a:off x="3332499" y="2642248"/>
            <a:ext cx="5930254" cy="786752"/>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29">
            <a:extLst>
              <a:ext uri="{FF2B5EF4-FFF2-40B4-BE49-F238E27FC236}">
                <a16:creationId xmlns:a16="http://schemas.microsoft.com/office/drawing/2014/main" id="{8ACD4A48-18B4-4E72-A649-7D7170188357}"/>
              </a:ext>
            </a:extLst>
          </p:cNvPr>
          <p:cNvSpPr/>
          <p:nvPr/>
        </p:nvSpPr>
        <p:spPr>
          <a:xfrm>
            <a:off x="429810" y="4316957"/>
            <a:ext cx="2763501" cy="623466"/>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Rectangle 30">
            <a:extLst>
              <a:ext uri="{FF2B5EF4-FFF2-40B4-BE49-F238E27FC236}">
                <a16:creationId xmlns:a16="http://schemas.microsoft.com/office/drawing/2014/main" id="{C1FCFA69-B822-45A2-97B2-9C5BFF5FB5C8}"/>
              </a:ext>
            </a:extLst>
          </p:cNvPr>
          <p:cNvSpPr/>
          <p:nvPr/>
        </p:nvSpPr>
        <p:spPr>
          <a:xfrm>
            <a:off x="3332499" y="4336791"/>
            <a:ext cx="8429691" cy="760753"/>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a:extLst>
              <a:ext uri="{FF2B5EF4-FFF2-40B4-BE49-F238E27FC236}">
                <a16:creationId xmlns:a16="http://schemas.microsoft.com/office/drawing/2014/main" id="{CE12BBD9-0015-4F6F-BCA8-CFF0AAC2E0BF}"/>
              </a:ext>
            </a:extLst>
          </p:cNvPr>
          <p:cNvSpPr/>
          <p:nvPr/>
        </p:nvSpPr>
        <p:spPr>
          <a:xfrm>
            <a:off x="692538" y="5546508"/>
            <a:ext cx="2763501" cy="623466"/>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a:extLst>
              <a:ext uri="{FF2B5EF4-FFF2-40B4-BE49-F238E27FC236}">
                <a16:creationId xmlns:a16="http://schemas.microsoft.com/office/drawing/2014/main" id="{3F07DF79-85CB-499A-B06D-FD0E9BCB90DF}"/>
              </a:ext>
            </a:extLst>
          </p:cNvPr>
          <p:cNvSpPr/>
          <p:nvPr/>
        </p:nvSpPr>
        <p:spPr>
          <a:xfrm>
            <a:off x="3537961" y="5546564"/>
            <a:ext cx="8429691" cy="760753"/>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45104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9" grpId="0" animBg="1"/>
      <p:bldP spid="30" grpId="0" animBg="1"/>
      <p:bldP spid="31" grpId="0" animBg="1"/>
      <p:bldP spid="32" grpId="0" animBg="1"/>
      <p:bldP spid="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C9D3A3A8-8106-B3F2-0A5B-3D498E9A6950}"/>
              </a:ext>
            </a:extLst>
          </p:cNvPr>
          <p:cNvPicPr>
            <a:picLocks noChangeAspect="1"/>
          </p:cNvPicPr>
          <p:nvPr/>
        </p:nvPicPr>
        <p:blipFill>
          <a:blip r:embed="rId2"/>
          <a:stretch>
            <a:fillRect/>
          </a:stretch>
        </p:blipFill>
        <p:spPr>
          <a:xfrm>
            <a:off x="244012" y="361679"/>
            <a:ext cx="11949804" cy="5704823"/>
          </a:xfrm>
          <a:prstGeom prst="rect">
            <a:avLst/>
          </a:prstGeom>
        </p:spPr>
      </p:pic>
      <p:sp>
        <p:nvSpPr>
          <p:cNvPr id="9" name="ZoneTexte 8">
            <a:extLst>
              <a:ext uri="{FF2B5EF4-FFF2-40B4-BE49-F238E27FC236}">
                <a16:creationId xmlns:a16="http://schemas.microsoft.com/office/drawing/2014/main" id="{9C70881D-42B1-8BBA-9235-0F7C66973C81}"/>
              </a:ext>
            </a:extLst>
          </p:cNvPr>
          <p:cNvSpPr txBox="1"/>
          <p:nvPr/>
        </p:nvSpPr>
        <p:spPr>
          <a:xfrm>
            <a:off x="244012" y="1756357"/>
            <a:ext cx="10669794" cy="738664"/>
          </a:xfrm>
          <a:prstGeom prst="rect">
            <a:avLst/>
          </a:prstGeom>
          <a:noFill/>
        </p:spPr>
        <p:txBody>
          <a:bodyPr wrap="square">
            <a:spAutoFit/>
          </a:bodyPr>
          <a:lstStyle/>
          <a:p>
            <a:r>
              <a:rPr lang="fr-FR" sz="2400" i="1" dirty="0">
                <a:solidFill>
                  <a:schemeClr val="accent6">
                    <a:lumMod val="75000"/>
                  </a:schemeClr>
                </a:solidFill>
                <a:latin typeface="Berlin Sans FB" panose="020E0602020502020306" pitchFamily="34" charset="0"/>
              </a:rPr>
              <a:t>Marilyn Loden a inventé le terme "plafond de verre" en 1978.</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11" name="ZoneTexte 10">
            <a:extLst>
              <a:ext uri="{FF2B5EF4-FFF2-40B4-BE49-F238E27FC236}">
                <a16:creationId xmlns:a16="http://schemas.microsoft.com/office/drawing/2014/main" id="{BACE6E06-9BD3-7F19-87B0-35F2EC19467C}"/>
              </a:ext>
            </a:extLst>
          </p:cNvPr>
          <p:cNvSpPr txBox="1"/>
          <p:nvPr/>
        </p:nvSpPr>
        <p:spPr>
          <a:xfrm>
            <a:off x="244012" y="3214090"/>
            <a:ext cx="8563896" cy="830997"/>
          </a:xfrm>
          <a:prstGeom prst="rect">
            <a:avLst/>
          </a:prstGeom>
          <a:noFill/>
        </p:spPr>
        <p:txBody>
          <a:bodyPr wrap="square">
            <a:spAutoFit/>
          </a:bodyPr>
          <a:lstStyle/>
          <a:p>
            <a:r>
              <a:rPr lang="fr-FR" sz="2400" i="1" dirty="0">
                <a:solidFill>
                  <a:schemeClr val="accent6">
                    <a:lumMod val="75000"/>
                  </a:schemeClr>
                </a:solidFill>
                <a:latin typeface="Berlin Sans FB" panose="020E0602020502020306" pitchFamily="34" charset="0"/>
              </a:rPr>
              <a:t>En 2021, les femmes représentaient seulement 29 % des PDG.</a:t>
            </a:r>
            <a:br>
              <a:rPr lang="fr-FR" sz="2400" i="1" dirty="0">
                <a:solidFill>
                  <a:schemeClr val="accent6">
                    <a:lumMod val="75000"/>
                  </a:schemeClr>
                </a:solidFill>
                <a:latin typeface="Berlin Sans FB" panose="020E0602020502020306" pitchFamily="34" charset="0"/>
              </a:rPr>
            </a:br>
            <a:endParaRPr lang="fr-FR" sz="2400" i="1" dirty="0">
              <a:solidFill>
                <a:schemeClr val="accent6">
                  <a:lumMod val="75000"/>
                </a:schemeClr>
              </a:solidFill>
              <a:latin typeface="Berlin Sans FB" panose="020E0602020502020306" pitchFamily="34" charset="0"/>
            </a:endParaRPr>
          </a:p>
        </p:txBody>
      </p:sp>
      <p:sp>
        <p:nvSpPr>
          <p:cNvPr id="13" name="ZoneTexte 12">
            <a:extLst>
              <a:ext uri="{FF2B5EF4-FFF2-40B4-BE49-F238E27FC236}">
                <a16:creationId xmlns:a16="http://schemas.microsoft.com/office/drawing/2014/main" id="{4104A2E0-BD9F-5368-4044-49457B36BC43}"/>
              </a:ext>
            </a:extLst>
          </p:cNvPr>
          <p:cNvSpPr txBox="1"/>
          <p:nvPr/>
        </p:nvSpPr>
        <p:spPr>
          <a:xfrm>
            <a:off x="196656" y="4764156"/>
            <a:ext cx="12044516" cy="830997"/>
          </a:xfrm>
          <a:prstGeom prst="rect">
            <a:avLst/>
          </a:prstGeom>
          <a:noFill/>
        </p:spPr>
        <p:txBody>
          <a:bodyPr wrap="square">
            <a:spAutoFit/>
          </a:bodyPr>
          <a:lstStyle/>
          <a:p>
            <a:r>
              <a:rPr lang="fr-FR" sz="2400" i="1" dirty="0">
                <a:solidFill>
                  <a:schemeClr val="accent6">
                    <a:lumMod val="75000"/>
                  </a:schemeClr>
                </a:solidFill>
                <a:latin typeface="Berlin Sans FB" panose="020E0602020502020306" pitchFamily="34" charset="0"/>
              </a:rPr>
              <a:t>Afin de permettre aux femmes et aux minorités de progresser dans leur carrière.</a:t>
            </a:r>
            <a:br>
              <a:rPr lang="fr-FR" sz="2400" i="1" dirty="0">
                <a:solidFill>
                  <a:schemeClr val="accent6">
                    <a:lumMod val="75000"/>
                  </a:schemeClr>
                </a:solidFill>
                <a:latin typeface="Berlin Sans FB" panose="020E0602020502020306" pitchFamily="34" charset="0"/>
              </a:rPr>
            </a:br>
            <a:endParaRPr lang="fr-FR" sz="2400" i="1" dirty="0">
              <a:solidFill>
                <a:schemeClr val="accent6">
                  <a:lumMod val="75000"/>
                </a:schemeClr>
              </a:solidFill>
              <a:latin typeface="Berlin Sans FB" panose="020E0602020502020306" pitchFamily="34" charset="0"/>
            </a:endParaRPr>
          </a:p>
        </p:txBody>
      </p:sp>
      <p:sp>
        <p:nvSpPr>
          <p:cNvPr id="10" name="Rectangle 9">
            <a:extLst>
              <a:ext uri="{FF2B5EF4-FFF2-40B4-BE49-F238E27FC236}">
                <a16:creationId xmlns:a16="http://schemas.microsoft.com/office/drawing/2014/main" id="{32823C12-4432-4EA8-8B3A-5C1A9362FBBB}"/>
              </a:ext>
            </a:extLst>
          </p:cNvPr>
          <p:cNvSpPr/>
          <p:nvPr/>
        </p:nvSpPr>
        <p:spPr>
          <a:xfrm>
            <a:off x="244011" y="1627719"/>
            <a:ext cx="7819333" cy="623466"/>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4B230474-78BA-4D17-92E4-5A35231F2184}"/>
              </a:ext>
            </a:extLst>
          </p:cNvPr>
          <p:cNvSpPr/>
          <p:nvPr/>
        </p:nvSpPr>
        <p:spPr>
          <a:xfrm>
            <a:off x="244011" y="3117267"/>
            <a:ext cx="7819333" cy="623466"/>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a:extLst>
              <a:ext uri="{FF2B5EF4-FFF2-40B4-BE49-F238E27FC236}">
                <a16:creationId xmlns:a16="http://schemas.microsoft.com/office/drawing/2014/main" id="{FDF43B6E-0F0E-4078-8475-E58F5213AE0A}"/>
              </a:ext>
            </a:extLst>
          </p:cNvPr>
          <p:cNvSpPr/>
          <p:nvPr/>
        </p:nvSpPr>
        <p:spPr>
          <a:xfrm>
            <a:off x="244011" y="4613890"/>
            <a:ext cx="10194399" cy="623466"/>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008785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7304ED73-94E7-C826-68B8-39F93F9D0298}"/>
              </a:ext>
            </a:extLst>
          </p:cNvPr>
          <p:cNvPicPr>
            <a:picLocks noChangeAspect="1"/>
          </p:cNvPicPr>
          <p:nvPr/>
        </p:nvPicPr>
        <p:blipFill>
          <a:blip r:embed="rId2"/>
          <a:stretch>
            <a:fillRect/>
          </a:stretch>
        </p:blipFill>
        <p:spPr>
          <a:xfrm>
            <a:off x="155858" y="280784"/>
            <a:ext cx="11880283" cy="5235113"/>
          </a:xfrm>
          <a:prstGeom prst="rect">
            <a:avLst/>
          </a:prstGeom>
        </p:spPr>
      </p:pic>
      <p:sp>
        <p:nvSpPr>
          <p:cNvPr id="9" name="ZoneTexte 8">
            <a:extLst>
              <a:ext uri="{FF2B5EF4-FFF2-40B4-BE49-F238E27FC236}">
                <a16:creationId xmlns:a16="http://schemas.microsoft.com/office/drawing/2014/main" id="{4ED1675B-E754-8FAE-4D6E-2C9D13CF8159}"/>
              </a:ext>
            </a:extLst>
          </p:cNvPr>
          <p:cNvSpPr txBox="1"/>
          <p:nvPr/>
        </p:nvSpPr>
        <p:spPr>
          <a:xfrm>
            <a:off x="86694" y="1342103"/>
            <a:ext cx="11762972" cy="1247586"/>
          </a:xfrm>
          <a:prstGeom prst="rect">
            <a:avLst/>
          </a:prstGeom>
          <a:noFill/>
        </p:spPr>
        <p:txBody>
          <a:bodyPr wrap="square">
            <a:spAutoFit/>
          </a:bodyPr>
          <a:lstStyle/>
          <a:p>
            <a:pPr>
              <a:lnSpc>
                <a:spcPct val="107000"/>
              </a:lnSpc>
              <a:spcAft>
                <a:spcPts val="800"/>
              </a:spcAft>
              <a:tabLst>
                <a:tab pos="2190750" algn="l"/>
              </a:tabLst>
            </a:pPr>
            <a:r>
              <a:rPr lang="fr-FR" sz="2400" i="1" dirty="0">
                <a:solidFill>
                  <a:schemeClr val="accent6">
                    <a:lumMod val="75000"/>
                  </a:schemeClr>
                </a:solidFill>
                <a:latin typeface="Berlin Sans FB" panose="020E0602020502020306" pitchFamily="34" charset="0"/>
              </a:rPr>
              <a:t>Le « plafond de verre » est une barrière invisible qui empêche les femmes et les minorités d’avoir des postes importants. Même si elles sont compétentes, elles ne sont pas choisies à cause de stéréotypes.</a:t>
            </a:r>
          </a:p>
        </p:txBody>
      </p:sp>
      <p:sp>
        <p:nvSpPr>
          <p:cNvPr id="11" name="ZoneTexte 10">
            <a:extLst>
              <a:ext uri="{FF2B5EF4-FFF2-40B4-BE49-F238E27FC236}">
                <a16:creationId xmlns:a16="http://schemas.microsoft.com/office/drawing/2014/main" id="{B0AB23CC-C549-3444-1780-C48F315A7C83}"/>
              </a:ext>
            </a:extLst>
          </p:cNvPr>
          <p:cNvSpPr txBox="1"/>
          <p:nvPr/>
        </p:nvSpPr>
        <p:spPr>
          <a:xfrm>
            <a:off x="86694" y="3523189"/>
            <a:ext cx="11762972" cy="1247586"/>
          </a:xfrm>
          <a:prstGeom prst="rect">
            <a:avLst/>
          </a:prstGeom>
          <a:noFill/>
        </p:spPr>
        <p:txBody>
          <a:bodyPr wrap="square">
            <a:spAutoFit/>
          </a:bodyPr>
          <a:lstStyle/>
          <a:p>
            <a:pPr>
              <a:lnSpc>
                <a:spcPct val="107000"/>
              </a:lnSpc>
              <a:spcAft>
                <a:spcPts val="800"/>
              </a:spcAft>
              <a:tabLst>
                <a:tab pos="2190750" algn="l"/>
              </a:tabLst>
            </a:pPr>
            <a:r>
              <a:rPr lang="fr-FR" sz="2400" i="1" dirty="0">
                <a:solidFill>
                  <a:schemeClr val="accent6">
                    <a:lumMod val="75000"/>
                  </a:schemeClr>
                </a:solidFill>
                <a:latin typeface="Berlin Sans FB" panose="020E0602020502020306" pitchFamily="34" charset="0"/>
              </a:rPr>
              <a:t>Les entreprises doivent faire plus d'efforts pour embaucher des femmes et des minorités pour des postes de direction. Elles doivent aussi être honnêtes et justes sur la manière dont elles choisissent et promeuvent les employés.</a:t>
            </a:r>
          </a:p>
        </p:txBody>
      </p:sp>
      <p:sp>
        <p:nvSpPr>
          <p:cNvPr id="8" name="Rectangle 7">
            <a:extLst>
              <a:ext uri="{FF2B5EF4-FFF2-40B4-BE49-F238E27FC236}">
                <a16:creationId xmlns:a16="http://schemas.microsoft.com/office/drawing/2014/main" id="{7800E883-953E-49FF-B5CB-F56415C706F7}"/>
              </a:ext>
            </a:extLst>
          </p:cNvPr>
          <p:cNvSpPr/>
          <p:nvPr/>
        </p:nvSpPr>
        <p:spPr>
          <a:xfrm>
            <a:off x="86694" y="1437713"/>
            <a:ext cx="11491748" cy="1247585"/>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9D83DED3-CC02-4692-9D9A-39B35D1FD883}"/>
              </a:ext>
            </a:extLst>
          </p:cNvPr>
          <p:cNvSpPr/>
          <p:nvPr/>
        </p:nvSpPr>
        <p:spPr>
          <a:xfrm>
            <a:off x="86694" y="3692324"/>
            <a:ext cx="11491748" cy="1247585"/>
          </a:xfrm>
          <a:prstGeom prst="rect">
            <a:avLst/>
          </a:prstGeom>
          <a:solidFill>
            <a:schemeClr val="accent6">
              <a:lumMod val="60000"/>
              <a:lumOff val="4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632244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161</Words>
  <Application>Microsoft Office PowerPoint</Application>
  <PresentationFormat>Grand écran</PresentationFormat>
  <Paragraphs>8</Paragraphs>
  <Slides>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vt:i4>
      </vt:variant>
    </vt:vector>
  </HeadingPairs>
  <TitlesOfParts>
    <vt:vector size="8" baseType="lpstr">
      <vt:lpstr>Arial</vt:lpstr>
      <vt:lpstr>Berlin Sans FB</vt:lpstr>
      <vt:lpstr>Calibri</vt:lpstr>
      <vt:lpstr>Calibri Light</vt:lpstr>
      <vt:lpstr>Thème Office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Adrienn Millet</dc:creator>
  <cp:lastModifiedBy>Eleve</cp:lastModifiedBy>
  <cp:revision>5</cp:revision>
  <dcterms:created xsi:type="dcterms:W3CDTF">2025-05-12T17:07:28Z</dcterms:created>
  <dcterms:modified xsi:type="dcterms:W3CDTF">2025-05-15T10:11:43Z</dcterms:modified>
</cp:coreProperties>
</file>