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57" r:id="rId3"/>
    <p:sldId id="258" r:id="rId4"/>
    <p:sldId id="259" r:id="rId5"/>
    <p:sldId id="264" r:id="rId6"/>
    <p:sldId id="265" r:id="rId7"/>
    <p:sldId id="261" r:id="rId8"/>
    <p:sldId id="262" r:id="rId9"/>
    <p:sldId id="266" r:id="rId10"/>
    <p:sldId id="267" r:id="rId11"/>
    <p:sldId id="268" r:id="rId12"/>
    <p:sldId id="270" r:id="rId13"/>
    <p:sldId id="274" r:id="rId14"/>
    <p:sldId id="275" r:id="rId15"/>
    <p:sldId id="273" r:id="rId16"/>
    <p:sldId id="263" r:id="rId17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3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3217" autoAdjust="0"/>
  </p:normalViewPr>
  <p:slideViewPr>
    <p:cSldViewPr snapToGrid="0">
      <p:cViewPr varScale="1">
        <p:scale>
          <a:sx n="86" d="100"/>
          <a:sy n="86" d="100"/>
        </p:scale>
        <p:origin x="51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C78E0891-321E-46BC-90E5-ECB879BF28C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D3A4E48-A4E1-48A9-A85D-32BCA70D5C28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79A7A1-23D1-4549-8883-F3C94C15AE6F}" type="datetimeFigureOut">
              <a:rPr lang="ru-RU" smtClean="0"/>
              <a:t>15.09.2022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358C0B2-1153-4BA3-BDC4-8C67420754A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2B76F0D5-D141-4D5D-A09C-810536CDB66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24F147-F764-4061-85C3-CF01260D8F1B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381386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7ED75A-E9E0-4F0D-8B93-13738E45A518}" type="datetimeFigureOut">
              <a:rPr lang="ru-RU" noProof="0" smtClean="0"/>
              <a:t>15.09.2022</a:t>
            </a:fld>
            <a:endParaRPr lang="ru-RU" noProof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15EEA8-EABA-4508-A476-A3C033E56895}" type="slidenum">
              <a:rPr lang="ru-RU" noProof="0" smtClean="0"/>
              <a:t>‹№›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17821280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15EEA8-EABA-4508-A476-A3C033E56895}" type="slidenum">
              <a:rPr lang="ru-RU" noProof="0" smtClean="0"/>
              <a:t>1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8896566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15EEA8-EABA-4508-A476-A3C033E56895}" type="slidenum">
              <a:rPr lang="ru-RU" noProof="0" smtClean="0"/>
              <a:t>2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472515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15EEA8-EABA-4508-A476-A3C033E56895}" type="slidenum">
              <a:rPr lang="ru-RU" noProof="0" smtClean="0"/>
              <a:t>3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7077714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15EEA8-EABA-4508-A476-A3C033E56895}" type="slidenum">
              <a:rPr lang="ru-RU" noProof="0" smtClean="0"/>
              <a:t>4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8406023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15EEA8-EABA-4508-A476-A3C033E56895}" type="slidenum">
              <a:rPr lang="ru-RU" noProof="0" smtClean="0"/>
              <a:t>5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2713114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15EEA8-EABA-4508-A476-A3C033E56895}" type="slidenum">
              <a:rPr lang="ru-RU" noProof="0" smtClean="0"/>
              <a:t>6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1690789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15EEA8-EABA-4508-A476-A3C033E56895}" type="slidenum">
              <a:rPr lang="ru-RU" noProof="0" smtClean="0"/>
              <a:t>7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925861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15EEA8-EABA-4508-A476-A3C033E56895}" type="slidenum">
              <a:rPr lang="ru-RU" noProof="0" smtClean="0"/>
              <a:t>8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3690480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15EEA8-EABA-4508-A476-A3C033E56895}" type="slidenum">
              <a:rPr lang="ru-RU" noProof="0" smtClean="0"/>
              <a:t>9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6502433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15EEA8-EABA-4508-A476-A3C033E56895}" type="slidenum">
              <a:rPr lang="ru-RU" noProof="0" smtClean="0"/>
              <a:t>10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2506617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15EEA8-EABA-4508-A476-A3C033E56895}" type="slidenum">
              <a:rPr lang="ru-RU" noProof="0" smtClean="0"/>
              <a:t>11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2524239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FB91549-43BF-425A-AF25-75262019208C}" type="slidenum">
              <a:rPr lang="ru-RU" smtClean="0"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11742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5FB91549-43BF-425A-AF25-75262019208C}" type="slidenum">
              <a:rPr lang="ru-RU" smtClean="0"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144404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15EEA8-EABA-4508-A476-A3C033E56895}" type="slidenum">
              <a:rPr lang="ru-RU" noProof="0" smtClean="0"/>
              <a:t>16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7579152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B980C5E7-B1A1-4648-89D2-17B0F1E7F5B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rtlCol="0" anchor="b"/>
          <a:lstStyle>
            <a:lvl1pPr algn="ctr">
              <a:defRPr sz="600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Подзаголовок 2">
            <a:extLst>
              <a:ext uri="{FF2B5EF4-FFF2-40B4-BE49-F238E27FC236}">
                <a16:creationId xmlns:a16="http://schemas.microsoft.com/office/drawing/2014/main" id="{5D140298-3E00-4E73-B947-697E692828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 rtlCol="0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6BB99EB-0E86-4FEA-A9C4-501D4E755A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E833D3B-2D2F-4413-9967-42462EE76F5D}" type="datetime1">
              <a:rPr lang="ru-RU" noProof="0" smtClean="0"/>
              <a:t>15.09.2022</a:t>
            </a:fld>
            <a:endParaRPr lang="ru-RU" noProof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731F536-58DF-4935-AE3B-7A08C03124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>
            <a:extLst>
              <a:ext uri="{FF2B5EF4-FFF2-40B4-BE49-F238E27FC236}">
                <a16:creationId xmlns:a16="http://schemas.microsoft.com/office/drawing/2014/main" id="{FE995127-BE30-42B7-9BE5-B83CC6A2E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CEC5C30-0B3A-4B13-ADDD-7C63C8AA921B}" type="slidenum">
              <a:rPr lang="ru-RU" noProof="0" smtClean="0"/>
              <a:t>‹№›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0097518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C6AAE108-9C7F-4CDC-AD71-B576580A19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  <a:endParaRPr lang="ru-RU" noProof="0" dirty="0"/>
          </a:p>
        </p:txBody>
      </p:sp>
      <p:sp>
        <p:nvSpPr>
          <p:cNvPr id="3" name="Объект 2">
            <a:extLst>
              <a:ext uri="{FF2B5EF4-FFF2-40B4-BE49-F238E27FC236}">
                <a16:creationId xmlns:a16="http://schemas.microsoft.com/office/drawing/2014/main" id="{5A103746-779A-435F-995A-5BF82C86C2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984E866-B322-455F-AC32-8C164B8CD9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6DF6BB5-8C08-4450-875C-F797D918704B}" type="datetime1">
              <a:rPr lang="ru-RU" noProof="0" smtClean="0"/>
              <a:t>15.09.2022</a:t>
            </a:fld>
            <a:endParaRPr lang="ru-RU" noProof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C0D61E0-F80F-48E7-A817-F1CECBEE9A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>
            <a:extLst>
              <a:ext uri="{FF2B5EF4-FFF2-40B4-BE49-F238E27FC236}">
                <a16:creationId xmlns:a16="http://schemas.microsoft.com/office/drawing/2014/main" id="{5BF34AFC-4299-43F1-A312-79EF0102C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CEC5C30-0B3A-4B13-ADDD-7C63C8AA921B}" type="slidenum">
              <a:rPr lang="ru-RU" noProof="0" smtClean="0"/>
              <a:t>‹№›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5527462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6B1E1D3E-E4B6-4EAA-BFB4-25A0557A6C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rtlCol="0" anchor="b"/>
          <a:lstStyle>
            <a:lvl1pPr>
              <a:defRPr sz="600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>
            <a:extLst>
              <a:ext uri="{FF2B5EF4-FFF2-40B4-BE49-F238E27FC236}">
                <a16:creationId xmlns:a16="http://schemas.microsoft.com/office/drawing/2014/main" id="{6F7E0856-45A8-4EAD-A9D6-8A993968A1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 rtlCol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90EEBE1-2BAF-4C94-8403-6E8454F9BC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2A5B57A-1FF9-45A8-90C3-E84F7061388A}" type="datetime1">
              <a:rPr lang="ru-RU" noProof="0" smtClean="0"/>
              <a:t>15.09.2022</a:t>
            </a:fld>
            <a:endParaRPr lang="ru-RU" noProof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3358F46-E931-4D79-94A5-037AFD0733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>
            <a:extLst>
              <a:ext uri="{FF2B5EF4-FFF2-40B4-BE49-F238E27FC236}">
                <a16:creationId xmlns:a16="http://schemas.microsoft.com/office/drawing/2014/main" id="{E5130D95-EF5F-4A0A-93BD-73AEE2C2FF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CEC5C30-0B3A-4B13-ADDD-7C63C8AA921B}" type="slidenum">
              <a:rPr lang="ru-RU" noProof="0" smtClean="0"/>
              <a:t>‹№›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6012567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 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21BABEC0-6253-4360-B586-B9D20933DE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>
            <a:extLst>
              <a:ext uri="{FF2B5EF4-FFF2-40B4-BE49-F238E27FC236}">
                <a16:creationId xmlns:a16="http://schemas.microsoft.com/office/drawing/2014/main" id="{A946E20B-8661-4C60-84FB-4892E8B4860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Объект 3">
            <a:extLst>
              <a:ext uri="{FF2B5EF4-FFF2-40B4-BE49-F238E27FC236}">
                <a16:creationId xmlns:a16="http://schemas.microsoft.com/office/drawing/2014/main" id="{5132BE45-79E4-479B-BD2F-46CCB0BEE6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589105E-DF25-4F38-BDE2-9B00C2C44F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D849216-3F0F-4131-9DEE-AB667814266B}" type="datetime1">
              <a:rPr lang="ru-RU" noProof="0" smtClean="0"/>
              <a:t>15.09.2022</a:t>
            </a:fld>
            <a:endParaRPr lang="ru-RU" noProof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1D9C4A8-7467-4BAD-98A2-0B63CAC19B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>
            <a:extLst>
              <a:ext uri="{FF2B5EF4-FFF2-40B4-BE49-F238E27FC236}">
                <a16:creationId xmlns:a16="http://schemas.microsoft.com/office/drawing/2014/main" id="{8BC5C5C0-08E4-4F7B-9E80-8925539D2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CEC5C30-0B3A-4B13-ADDD-7C63C8AA921B}" type="slidenum">
              <a:rPr lang="ru-RU" noProof="0" smtClean="0"/>
              <a:t>‹№›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4384073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A47FF641-A5CC-4263-A394-2112D623A8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>
            <a:extLst>
              <a:ext uri="{FF2B5EF4-FFF2-40B4-BE49-F238E27FC236}">
                <a16:creationId xmlns:a16="http://schemas.microsoft.com/office/drawing/2014/main" id="{B24D6865-C632-473C-AEC8-8D3F71562B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4" name="Объект 3">
            <a:extLst>
              <a:ext uri="{FF2B5EF4-FFF2-40B4-BE49-F238E27FC236}">
                <a16:creationId xmlns:a16="http://schemas.microsoft.com/office/drawing/2014/main" id="{D9FDBD19-4D33-4F6A-9938-6A04B3888EC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Текст 4">
            <a:extLst>
              <a:ext uri="{FF2B5EF4-FFF2-40B4-BE49-F238E27FC236}">
                <a16:creationId xmlns:a16="http://schemas.microsoft.com/office/drawing/2014/main" id="{51697E46-CE4D-480E-A997-2B53B2DF55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6" name="Объект 5">
            <a:extLst>
              <a:ext uri="{FF2B5EF4-FFF2-40B4-BE49-F238E27FC236}">
                <a16:creationId xmlns:a16="http://schemas.microsoft.com/office/drawing/2014/main" id="{8B8B7E36-823F-4FD4-B826-E450A12480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8DBB3B14-C886-4F84-9FD5-11C8320E1F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794C5D7-DDC1-4BF1-B079-4BF81053D6D5}" type="datetime1">
              <a:rPr lang="ru-RU" noProof="0" smtClean="0"/>
              <a:t>15.09.2022</a:t>
            </a:fld>
            <a:endParaRPr lang="ru-RU" noProof="0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DF9AF591-4BBF-4BF2-9EF7-F8B114DFA1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9" name="Номер слайда 8">
            <a:extLst>
              <a:ext uri="{FF2B5EF4-FFF2-40B4-BE49-F238E27FC236}">
                <a16:creationId xmlns:a16="http://schemas.microsoft.com/office/drawing/2014/main" id="{352B1A04-B244-4AE3-8997-9B075B105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CEC5C30-0B3A-4B13-ADDD-7C63C8AA921B}" type="slidenum">
              <a:rPr lang="ru-RU" noProof="0" smtClean="0"/>
              <a:t>‹№›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11044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5408F1-BB29-4C6F-91C9-653A730BEC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2F54FEF9-8D09-4091-BE99-B6264EBD34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0136922-629D-487C-AF85-01871054F6A3}" type="datetime1">
              <a:rPr lang="ru-RU" noProof="0" smtClean="0"/>
              <a:t>15.09.2022</a:t>
            </a:fld>
            <a:endParaRPr lang="ru-RU" noProof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0B5F49AA-83D5-4063-9CDE-AA7763048B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5" name="Номер слайда 4">
            <a:extLst>
              <a:ext uri="{FF2B5EF4-FFF2-40B4-BE49-F238E27FC236}">
                <a16:creationId xmlns:a16="http://schemas.microsoft.com/office/drawing/2014/main" id="{B2A2B27C-3C99-4208-B425-775413C53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CEC5C30-0B3A-4B13-ADDD-7C63C8AA921B}" type="slidenum">
              <a:rPr lang="ru-RU" noProof="0" smtClean="0"/>
              <a:t>‹№›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61403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042A62B2-A6D1-4A6F-8B20-80606F4785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0EEB93A2-7833-4F34-A3FB-525BA451B9FA}" type="datetime1">
              <a:rPr lang="ru-RU" noProof="0" smtClean="0"/>
              <a:t>15.09.2022</a:t>
            </a:fld>
            <a:endParaRPr lang="ru-RU" noProof="0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C02E4958-7A46-4331-B2D8-2C31D8FCBD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4" name="Номер слайда 3">
            <a:extLst>
              <a:ext uri="{FF2B5EF4-FFF2-40B4-BE49-F238E27FC236}">
                <a16:creationId xmlns:a16="http://schemas.microsoft.com/office/drawing/2014/main" id="{45C8548B-339B-46B2-BF01-1EE3DDC72A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CEC5C30-0B3A-4B13-ADDD-7C63C8AA921B}" type="slidenum">
              <a:rPr lang="ru-RU" noProof="0" smtClean="0"/>
              <a:t>‹№›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9146615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38EF408F-8083-4F07-9628-074C7AFE41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 2">
            <a:extLst>
              <a:ext uri="{FF2B5EF4-FFF2-40B4-BE49-F238E27FC236}">
                <a16:creationId xmlns:a16="http://schemas.microsoft.com/office/drawing/2014/main" id="{B70477E0-A333-439D-A531-30B39A8134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Текст 3">
            <a:extLst>
              <a:ext uri="{FF2B5EF4-FFF2-40B4-BE49-F238E27FC236}">
                <a16:creationId xmlns:a16="http://schemas.microsoft.com/office/drawing/2014/main" id="{D5D59501-D187-414C-AACE-F838720036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1235F890-BB8A-49E1-880A-924FD6FE40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64939F3-D386-424B-A090-9E4CE22C18B8}" type="datetime1">
              <a:rPr lang="ru-RU" noProof="0" smtClean="0"/>
              <a:t>15.09.2022</a:t>
            </a:fld>
            <a:endParaRPr lang="ru-RU" noProof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1CA38FE-429A-41E7-942D-ECCE639D3C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>
            <a:extLst>
              <a:ext uri="{FF2B5EF4-FFF2-40B4-BE49-F238E27FC236}">
                <a16:creationId xmlns:a16="http://schemas.microsoft.com/office/drawing/2014/main" id="{2401D9BC-0038-4041-AE2C-657BF99D41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CEC5C30-0B3A-4B13-ADDD-7C63C8AA921B}" type="slidenum">
              <a:rPr lang="ru-RU" noProof="0" smtClean="0"/>
              <a:t>‹№›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287561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87956CFD-7F35-482C-A50F-B3D43ACB0A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Рисунок 2">
            <a:extLst>
              <a:ext uri="{FF2B5EF4-FFF2-40B4-BE49-F238E27FC236}">
                <a16:creationId xmlns:a16="http://schemas.microsoft.com/office/drawing/2014/main" id="{7FD7F3EF-0FE9-46C4-A116-5DA6E26B0D5D}"/>
              </a:ext>
            </a:extLst>
          </p:cNvPr>
          <p:cNvSpPr>
            <a:spLocks noGrp="1"/>
          </p:cNvSpPr>
          <p:nvPr>
            <p:ph type="pic" idx="1" hasCustomPrompt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/>
              <a:t>Щелкните значок, чтобы добавить изображение</a:t>
            </a:r>
          </a:p>
        </p:txBody>
      </p:sp>
      <p:sp>
        <p:nvSpPr>
          <p:cNvPr id="4" name="Текст 3">
            <a:extLst>
              <a:ext uri="{FF2B5EF4-FFF2-40B4-BE49-F238E27FC236}">
                <a16:creationId xmlns:a16="http://schemas.microsoft.com/office/drawing/2014/main" id="{D10B4041-0F17-42D8-AF16-AB099A39FF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BAF67FF-F8F1-4B22-A471-9317ED3A2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AF74D90-62EE-4F5D-AF8C-290CE60B55CD}" type="datetime1">
              <a:rPr lang="ru-RU" noProof="0" smtClean="0"/>
              <a:t>15.09.2022</a:t>
            </a:fld>
            <a:endParaRPr lang="ru-RU" noProof="0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73D6993-98F8-4234-B24A-02D4DB41CE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7" name="Номер слайда 6">
            <a:extLst>
              <a:ext uri="{FF2B5EF4-FFF2-40B4-BE49-F238E27FC236}">
                <a16:creationId xmlns:a16="http://schemas.microsoft.com/office/drawing/2014/main" id="{F2A34037-0E7D-4379-ACA0-98611B2F76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CEC5C30-0B3A-4B13-ADDD-7C63C8AA921B}" type="slidenum">
              <a:rPr lang="ru-RU" noProof="0" smtClean="0"/>
              <a:t>‹№›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939197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 1">
            <a:extLst>
              <a:ext uri="{FF2B5EF4-FFF2-40B4-BE49-F238E27FC236}">
                <a16:creationId xmlns:a16="http://schemas.microsoft.com/office/drawing/2014/main" id="{033E45D4-0CAB-43AD-8327-A4B3BCA50B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Вертикальный текст 2">
            <a:extLst>
              <a:ext uri="{FF2B5EF4-FFF2-40B4-BE49-F238E27FC236}">
                <a16:creationId xmlns:a16="http://schemas.microsoft.com/office/drawing/2014/main" id="{1D9CA3B9-594A-4133-B4F9-D27AA5726D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1FF6F31-09CB-47A3-AEDB-7CA7BE1E3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A51336E-BF65-45C6-B5C8-97AF7A52C310}" type="datetime1">
              <a:rPr lang="ru-RU" noProof="0" smtClean="0"/>
              <a:t>15.09.2022</a:t>
            </a:fld>
            <a:endParaRPr lang="ru-RU" noProof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1EFC938-9C31-4327-9275-3EB93C5B55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>
            <a:extLst>
              <a:ext uri="{FF2B5EF4-FFF2-40B4-BE49-F238E27FC236}">
                <a16:creationId xmlns:a16="http://schemas.microsoft.com/office/drawing/2014/main" id="{FE30415C-79F5-4EAA-8D86-27D6FD1A7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CEC5C30-0B3A-4B13-ADDD-7C63C8AA921B}" type="slidenum">
              <a:rPr lang="ru-RU" noProof="0" smtClean="0"/>
              <a:t>‹№›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2351534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 1">
            <a:extLst>
              <a:ext uri="{FF2B5EF4-FFF2-40B4-BE49-F238E27FC236}">
                <a16:creationId xmlns:a16="http://schemas.microsoft.com/office/drawing/2014/main" id="{E3F9AA0A-4FF4-45DA-8DEC-4437E2DD911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 rtlCol="0"/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Вертикальный текст 2">
            <a:extLst>
              <a:ext uri="{FF2B5EF4-FFF2-40B4-BE49-F238E27FC236}">
                <a16:creationId xmlns:a16="http://schemas.microsoft.com/office/drawing/2014/main" id="{303D255C-51DF-421E-A067-5E9E80CD9A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 rtlCol="0"/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B627DEB-7DEA-43CC-A21F-F81EEC6CE7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D5C39AD-5390-46A7-96DE-E121CB79AD99}" type="datetime1">
              <a:rPr lang="ru-RU" noProof="0" smtClean="0"/>
              <a:t>15.09.2022</a:t>
            </a:fld>
            <a:endParaRPr lang="ru-RU" noProof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53EDAFC-3543-4A0D-80D2-F4871AED36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noProof="0"/>
          </a:p>
        </p:txBody>
      </p:sp>
      <p:sp>
        <p:nvSpPr>
          <p:cNvPr id="6" name="Номер слайда 5">
            <a:extLst>
              <a:ext uri="{FF2B5EF4-FFF2-40B4-BE49-F238E27FC236}">
                <a16:creationId xmlns:a16="http://schemas.microsoft.com/office/drawing/2014/main" id="{30F550C7-3342-49D6-8734-F9809E853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ACEC5C30-0B3A-4B13-ADDD-7C63C8AA921B}" type="slidenum">
              <a:rPr lang="ru-RU" noProof="0" smtClean="0"/>
              <a:t>‹№›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027531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45B175-C851-453B-B2A0-9A5CFCADC0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 2">
            <a:extLst>
              <a:ext uri="{FF2B5EF4-FFF2-40B4-BE49-F238E27FC236}">
                <a16:creationId xmlns:a16="http://schemas.microsoft.com/office/drawing/2014/main" id="{2E65F4A2-0E4F-4E49-A0BF-BEEC722033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/>
              <a:t>Образец текста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328AA27-3F13-4BFD-B949-21CF3191088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88CD3594-B616-473E-93EE-E0A728E55AB1}" type="datetime1">
              <a:rPr lang="ru-RU" noProof="0" smtClean="0"/>
              <a:t>15.09.2022</a:t>
            </a:fld>
            <a:endParaRPr lang="ru-RU" noProof="0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EEE99A2-0FED-42D4-9FBD-08CC1C3F81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ru-RU" noProof="0"/>
          </a:p>
        </p:txBody>
      </p:sp>
      <p:sp>
        <p:nvSpPr>
          <p:cNvPr id="6" name="Номер слайда 5">
            <a:extLst>
              <a:ext uri="{FF2B5EF4-FFF2-40B4-BE49-F238E27FC236}">
                <a16:creationId xmlns:a16="http://schemas.microsoft.com/office/drawing/2014/main" id="{DF2468D4-5440-4CE2-BAB3-61D83F628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ACEC5C30-0B3A-4B13-ADDD-7C63C8AA921B}" type="slidenum">
              <a:rPr lang="ru-RU" noProof="0" smtClean="0"/>
              <a:t>‹№›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1220394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sv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sv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svg"/><Relationship Id="rId4" Type="http://schemas.openxmlformats.org/officeDocument/2006/relationships/image" Target="../media/image2.svg"/><Relationship Id="rId9" Type="http://schemas.openxmlformats.org/officeDocument/2006/relationships/image" Target="../media/image7.png"/><Relationship Id="rId14" Type="http://schemas.openxmlformats.org/officeDocument/2006/relationships/image" Target="../media/image12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sv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svg"/><Relationship Id="rId5" Type="http://schemas.openxmlformats.org/officeDocument/2006/relationships/image" Target="../media/image17.png"/><Relationship Id="rId4" Type="http://schemas.openxmlformats.org/officeDocument/2006/relationships/image" Target="../media/image16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hyperlink" Target="http://profatlas.com.ua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hyperlink" Target="https://prometheus.org.ua/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hyperlink" Target="https://www.ed-era.com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13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svg"/><Relationship Id="rId2" Type="http://schemas.openxmlformats.org/officeDocument/2006/relationships/notesSlide" Target="../notesSlides/notesSlide14.xml"/><Relationship Id="rId16" Type="http://schemas.openxmlformats.org/officeDocument/2006/relationships/image" Target="../media/image14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sv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svg"/><Relationship Id="rId4" Type="http://schemas.openxmlformats.org/officeDocument/2006/relationships/image" Target="../media/image2.svg"/><Relationship Id="rId9" Type="http://schemas.openxmlformats.org/officeDocument/2006/relationships/image" Target="../media/image7.png"/><Relationship Id="rId1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Графический объект 14" descr="Буфер обмена">
            <a:extLst>
              <a:ext uri="{FF2B5EF4-FFF2-40B4-BE49-F238E27FC236}">
                <a16:creationId xmlns:a16="http://schemas.microsoft.com/office/drawing/2014/main" id="{2A123BD8-A09C-49C0-98E8-54B55610A9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631394">
            <a:off x="3790715" y="4482751"/>
            <a:ext cx="3194131" cy="3194131"/>
          </a:xfrm>
          <a:prstGeom prst="rect">
            <a:avLst/>
          </a:prstGeom>
        </p:spPr>
      </p:pic>
      <p:pic>
        <p:nvPicPr>
          <p:cNvPr id="11" name="Графический объект 10" descr="Микроскоп">
            <a:extLst>
              <a:ext uri="{FF2B5EF4-FFF2-40B4-BE49-F238E27FC236}">
                <a16:creationId xmlns:a16="http://schemas.microsoft.com/office/drawing/2014/main" id="{3CB00449-E308-4DF3-9CFD-9A7D30B672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1338607" flipH="1">
            <a:off x="-587261" y="1663257"/>
            <a:ext cx="2684499" cy="268449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B5F415-7490-4054-85B4-10F7AE6D33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84" y="2307683"/>
            <a:ext cx="9144000" cy="2387600"/>
          </a:xfrm>
        </p:spPr>
        <p:txBody>
          <a:bodyPr rtlCol="0">
            <a:normAutofit fontScale="90000"/>
          </a:bodyPr>
          <a:lstStyle/>
          <a:p>
            <a:r>
              <a:rPr lang="uk-UA" sz="8000" b="1" dirty="0">
                <a:solidFill>
                  <a:schemeClr val="bg1"/>
                </a:solidFill>
              </a:rPr>
              <a:t>Навчання в Інтернеті. Професії майбутнього – аналіз тенденцій на ринку праці.</a:t>
            </a:r>
            <a:endParaRPr lang="ru-RU" sz="8000" b="1" dirty="0">
              <a:solidFill>
                <a:schemeClr val="bg1"/>
              </a:solidFill>
              <a:latin typeface="Rockwell" panose="02060603020205020403" pitchFamily="18" charset="0"/>
            </a:endParaRPr>
          </a:p>
        </p:txBody>
      </p:sp>
      <p:pic>
        <p:nvPicPr>
          <p:cNvPr id="7" name="Графический объект 6" descr="Лабораторный стакан">
            <a:extLst>
              <a:ext uri="{FF2B5EF4-FFF2-40B4-BE49-F238E27FC236}">
                <a16:creationId xmlns:a16="http://schemas.microsoft.com/office/drawing/2014/main" id="{88D22565-F42F-439B-A6A4-CF161165E6B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213697">
            <a:off x="-491837" y="3688628"/>
            <a:ext cx="3245427" cy="3245427"/>
          </a:xfrm>
          <a:prstGeom prst="rect">
            <a:avLst/>
          </a:prstGeom>
        </p:spPr>
      </p:pic>
      <p:pic>
        <p:nvPicPr>
          <p:cNvPr id="9" name="Графический объект 8" descr="Колба">
            <a:extLst>
              <a:ext uri="{FF2B5EF4-FFF2-40B4-BE49-F238E27FC236}">
                <a16:creationId xmlns:a16="http://schemas.microsoft.com/office/drawing/2014/main" id="{B46E3E84-D1E6-4422-AA93-3EE98A821B9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 rot="20451125">
            <a:off x="8514237" y="-118161"/>
            <a:ext cx="3005286" cy="3005286"/>
          </a:xfrm>
          <a:prstGeom prst="rect">
            <a:avLst/>
          </a:prstGeom>
        </p:spPr>
      </p:pic>
      <p:pic>
        <p:nvPicPr>
          <p:cNvPr id="13" name="Графический объект 12" descr="Пробирки">
            <a:extLst>
              <a:ext uri="{FF2B5EF4-FFF2-40B4-BE49-F238E27FC236}">
                <a16:creationId xmlns:a16="http://schemas.microsoft.com/office/drawing/2014/main" id="{6A56DF0C-1331-406E-AEE6-06E0E59FB9A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 rot="21078969">
            <a:off x="1920309" y="4797205"/>
            <a:ext cx="2453456" cy="2453456"/>
          </a:xfrm>
          <a:prstGeom prst="rect">
            <a:avLst/>
          </a:prstGeom>
        </p:spPr>
      </p:pic>
      <p:pic>
        <p:nvPicPr>
          <p:cNvPr id="19" name="Графический объект 18" descr="Линейка">
            <a:extLst>
              <a:ext uri="{FF2B5EF4-FFF2-40B4-BE49-F238E27FC236}">
                <a16:creationId xmlns:a16="http://schemas.microsoft.com/office/drawing/2014/main" id="{39130E3C-1E93-4315-AE76-13C55147DCF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 rot="18889495">
            <a:off x="10171718" y="145767"/>
            <a:ext cx="1574403" cy="1574403"/>
          </a:xfrm>
          <a:prstGeom prst="rect">
            <a:avLst/>
          </a:prstGeom>
        </p:spPr>
      </p:pic>
      <p:pic>
        <p:nvPicPr>
          <p:cNvPr id="21" name="Графический объект 20" descr="Карандаш">
            <a:extLst>
              <a:ext uri="{FF2B5EF4-FFF2-40B4-BE49-F238E27FC236}">
                <a16:creationId xmlns:a16="http://schemas.microsoft.com/office/drawing/2014/main" id="{FFEC1660-205F-490E-800A-0D57D250BAE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 rot="20520790">
            <a:off x="10917677" y="783939"/>
            <a:ext cx="1488402" cy="1488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63970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742257-3980-4551-868A-26DC3CB821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3361" y="2259013"/>
            <a:ext cx="8378529" cy="2339974"/>
          </a:xfrm>
        </p:spPr>
        <p:txBody>
          <a:bodyPr rtlCol="0">
            <a:noAutofit/>
          </a:bodyPr>
          <a:lstStyle/>
          <a:p>
            <a:r>
              <a:rPr lang="ru-RU" sz="2800" dirty="0"/>
              <a:t>До</a:t>
            </a:r>
            <a:r>
              <a:rPr lang="ru-RU" sz="3200" dirty="0"/>
              <a:t> ТОП-7 </a:t>
            </a:r>
            <a:r>
              <a:rPr lang="ru-RU" sz="3200" dirty="0" err="1"/>
              <a:t>найпопулярніших</a:t>
            </a:r>
            <a:r>
              <a:rPr lang="ru-RU" sz="3200" dirty="0"/>
              <a:t> </a:t>
            </a:r>
            <a:r>
              <a:rPr lang="ru-RU" sz="3200" dirty="0" err="1"/>
              <a:t>спеціальностей</a:t>
            </a:r>
            <a:r>
              <a:rPr lang="ru-RU" sz="3200" dirty="0"/>
              <a:t> </a:t>
            </a:r>
            <a:r>
              <a:rPr lang="ru-RU" sz="3200" dirty="0" err="1"/>
              <a:t>серед</a:t>
            </a:r>
            <a:r>
              <a:rPr lang="ru-RU" sz="3200" dirty="0"/>
              <a:t> </a:t>
            </a:r>
            <a:r>
              <a:rPr lang="ru-RU" sz="3200" dirty="0" err="1"/>
              <a:t>українських</a:t>
            </a:r>
            <a:r>
              <a:rPr lang="ru-RU" sz="3200" dirty="0"/>
              <a:t> </a:t>
            </a:r>
            <a:r>
              <a:rPr lang="ru-RU" sz="3200" dirty="0" err="1"/>
              <a:t>абітурієнтів</a:t>
            </a:r>
            <a:r>
              <a:rPr lang="ru-RU" sz="3200" dirty="0"/>
              <a:t> у 2018 </a:t>
            </a:r>
            <a:r>
              <a:rPr lang="ru-RU" sz="3200" dirty="0" err="1"/>
              <a:t>році</a:t>
            </a:r>
            <a:r>
              <a:rPr lang="ru-RU" sz="3200" dirty="0"/>
              <a:t> </a:t>
            </a:r>
            <a:r>
              <a:rPr lang="ru-RU" sz="3200" dirty="0" err="1"/>
              <a:t>увійшли</a:t>
            </a:r>
            <a:r>
              <a:rPr lang="ru-RU" sz="3200" dirty="0"/>
              <a:t>: </a:t>
            </a:r>
            <a:r>
              <a:rPr lang="ru-RU" sz="3200" dirty="0" err="1"/>
              <a:t>філологія</a:t>
            </a:r>
            <a:r>
              <a:rPr lang="ru-RU" sz="3200" dirty="0"/>
              <a:t>, право, менеджмент, </a:t>
            </a:r>
            <a:r>
              <a:rPr lang="ru-RU" sz="3200" dirty="0" err="1"/>
              <a:t>середня</a:t>
            </a:r>
            <a:r>
              <a:rPr lang="ru-RU" sz="3200" dirty="0"/>
              <a:t> </a:t>
            </a:r>
            <a:r>
              <a:rPr lang="ru-RU" sz="3200" dirty="0" err="1"/>
              <a:t>освіта</a:t>
            </a:r>
            <a:r>
              <a:rPr lang="ru-RU" sz="3200" dirty="0"/>
              <a:t>, </a:t>
            </a:r>
            <a:r>
              <a:rPr lang="ru-RU" sz="3200" dirty="0" err="1"/>
              <a:t>комп’ютерні</a:t>
            </a:r>
            <a:r>
              <a:rPr lang="ru-RU" sz="3200" dirty="0"/>
              <a:t> науки, </a:t>
            </a:r>
            <a:r>
              <a:rPr lang="ru-RU" sz="3200" dirty="0" err="1"/>
              <a:t>економіка</a:t>
            </a:r>
            <a:r>
              <a:rPr lang="ru-RU" sz="3200" dirty="0"/>
              <a:t>, медицина — </a:t>
            </a:r>
            <a:r>
              <a:rPr lang="ru-RU" sz="3200" dirty="0" err="1"/>
              <a:t>таку</a:t>
            </a:r>
            <a:r>
              <a:rPr lang="ru-RU" sz="3200" dirty="0"/>
              <a:t> статистику наводить МОН.</a:t>
            </a:r>
            <a:endParaRPr lang="ru-RU" sz="3200" dirty="0">
              <a:solidFill>
                <a:schemeClr val="accent5">
                  <a:lumMod val="50000"/>
                </a:schemeClr>
              </a:solidFill>
              <a:latin typeface="Rockwell" panose="02060603020205020403" pitchFamily="18" charset="0"/>
            </a:endParaRPr>
          </a:p>
        </p:txBody>
      </p:sp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798EA88B-C439-4F17-9585-820972CE0B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009186" y="0"/>
            <a:ext cx="3668917" cy="6941127"/>
            <a:chOff x="9009186" y="0"/>
            <a:chExt cx="3668917" cy="6941127"/>
          </a:xfrm>
        </p:grpSpPr>
        <p:grpSp>
          <p:nvGrpSpPr>
            <p:cNvPr id="10" name="Группа 9">
              <a:extLst>
                <a:ext uri="{FF2B5EF4-FFF2-40B4-BE49-F238E27FC236}">
                  <a16:creationId xmlns:a16="http://schemas.microsoft.com/office/drawing/2014/main" id="{D4EF09CF-3362-453A-9463-F6669A9D3E01}"/>
                </a:ext>
              </a:extLst>
            </p:cNvPr>
            <p:cNvGrpSpPr/>
            <p:nvPr/>
          </p:nvGrpSpPr>
          <p:grpSpPr>
            <a:xfrm>
              <a:off x="9055676" y="0"/>
              <a:ext cx="3136324" cy="6858000"/>
              <a:chOff x="9055676" y="0"/>
              <a:chExt cx="3136324" cy="6858000"/>
            </a:xfrm>
          </p:grpSpPr>
          <p:sp>
            <p:nvSpPr>
              <p:cNvPr id="4" name="Прямоугольник 3">
                <a:extLst>
                  <a:ext uri="{FF2B5EF4-FFF2-40B4-BE49-F238E27FC236}">
                    <a16:creationId xmlns:a16="http://schemas.microsoft.com/office/drawing/2014/main" id="{403AE892-EBD6-40F1-851B-FEADBD59429F}"/>
                  </a:ext>
                </a:extLst>
              </p:cNvPr>
              <p:cNvSpPr/>
              <p:nvPr/>
            </p:nvSpPr>
            <p:spPr>
              <a:xfrm>
                <a:off x="9221932" y="0"/>
                <a:ext cx="2970068" cy="6858000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/>
              </a:p>
            </p:txBody>
          </p:sp>
          <p:sp>
            <p:nvSpPr>
              <p:cNvPr id="5" name="Прямоугольник 4">
                <a:extLst>
                  <a:ext uri="{FF2B5EF4-FFF2-40B4-BE49-F238E27FC236}">
                    <a16:creationId xmlns:a16="http://schemas.microsoft.com/office/drawing/2014/main" id="{54318653-1A38-442C-BA0F-F2C51149BCFF}"/>
                  </a:ext>
                </a:extLst>
              </p:cNvPr>
              <p:cNvSpPr/>
              <p:nvPr/>
            </p:nvSpPr>
            <p:spPr>
              <a:xfrm>
                <a:off x="9055676" y="0"/>
                <a:ext cx="166255" cy="68580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/>
              </a:p>
            </p:txBody>
          </p:sp>
          <p:sp>
            <p:nvSpPr>
              <p:cNvPr id="6" name="Прямоугольник 5">
                <a:extLst>
                  <a:ext uri="{FF2B5EF4-FFF2-40B4-BE49-F238E27FC236}">
                    <a16:creationId xmlns:a16="http://schemas.microsoft.com/office/drawing/2014/main" id="{C25D63D1-E9CE-42BF-BD4D-374FD0293155}"/>
                  </a:ext>
                </a:extLst>
              </p:cNvPr>
              <p:cNvSpPr/>
              <p:nvPr/>
            </p:nvSpPr>
            <p:spPr>
              <a:xfrm>
                <a:off x="9221932" y="0"/>
                <a:ext cx="114301" cy="6858000"/>
              </a:xfrm>
              <a:prstGeom prst="rect">
                <a:avLst/>
              </a:prstGeom>
              <a:solidFill>
                <a:srgbClr val="FFD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/>
              </a:p>
            </p:txBody>
          </p:sp>
          <p:sp>
            <p:nvSpPr>
              <p:cNvPr id="7" name="Прямоугольник 6">
                <a:extLst>
                  <a:ext uri="{FF2B5EF4-FFF2-40B4-BE49-F238E27FC236}">
                    <a16:creationId xmlns:a16="http://schemas.microsoft.com/office/drawing/2014/main" id="{BA4EE865-9F0D-4531-A737-E13A557C0277}"/>
                  </a:ext>
                </a:extLst>
              </p:cNvPr>
              <p:cNvSpPr/>
              <p:nvPr/>
            </p:nvSpPr>
            <p:spPr>
              <a:xfrm>
                <a:off x="9336233" y="0"/>
                <a:ext cx="150667" cy="6858000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/>
              </a:p>
            </p:txBody>
          </p:sp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id="{6A1183CB-C5B0-498A-A49C-4180134C74B0}"/>
                  </a:ext>
                </a:extLst>
              </p:cNvPr>
              <p:cNvSpPr/>
              <p:nvPr/>
            </p:nvSpPr>
            <p:spPr>
              <a:xfrm>
                <a:off x="9336233" y="0"/>
                <a:ext cx="57150" cy="6858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/>
              </a:p>
            </p:txBody>
          </p:sp>
        </p:grpSp>
        <p:pic>
          <p:nvPicPr>
            <p:cNvPr id="11" name="Графический объект 10" descr="Буфер обмена">
              <a:extLst>
                <a:ext uri="{FF2B5EF4-FFF2-40B4-BE49-F238E27FC236}">
                  <a16:creationId xmlns:a16="http://schemas.microsoft.com/office/drawing/2014/main" id="{4F58D0C9-D25F-4044-8F1B-4190E5A1BD5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9009186" y="3272210"/>
              <a:ext cx="3668917" cy="366891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904991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" name="Группа 25">
            <a:extLst>
              <a:ext uri="{FF2B5EF4-FFF2-40B4-BE49-F238E27FC236}">
                <a16:creationId xmlns:a16="http://schemas.microsoft.com/office/drawing/2014/main" id="{FAE49640-1F41-49EF-9DE6-5B8BD818E7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/>
        </p:nvGrpSpPr>
        <p:grpSpPr>
          <a:xfrm>
            <a:off x="9055676" y="0"/>
            <a:ext cx="3136324" cy="7050231"/>
            <a:chOff x="9055676" y="0"/>
            <a:chExt cx="3136324" cy="7050231"/>
          </a:xfrm>
        </p:grpSpPr>
        <p:grpSp>
          <p:nvGrpSpPr>
            <p:cNvPr id="10" name="Группа 9">
              <a:extLst>
                <a:ext uri="{FF2B5EF4-FFF2-40B4-BE49-F238E27FC236}">
                  <a16:creationId xmlns:a16="http://schemas.microsoft.com/office/drawing/2014/main" id="{D4EF09CF-3362-453A-9463-F6669A9D3E01}"/>
                </a:ext>
              </a:extLst>
            </p:cNvPr>
            <p:cNvGrpSpPr/>
            <p:nvPr/>
          </p:nvGrpSpPr>
          <p:grpSpPr>
            <a:xfrm>
              <a:off x="9055676" y="0"/>
              <a:ext cx="3136324" cy="6858000"/>
              <a:chOff x="9055676" y="0"/>
              <a:chExt cx="3136324" cy="6858000"/>
            </a:xfrm>
          </p:grpSpPr>
          <p:sp>
            <p:nvSpPr>
              <p:cNvPr id="4" name="Прямоугольник 3">
                <a:extLst>
                  <a:ext uri="{FF2B5EF4-FFF2-40B4-BE49-F238E27FC236}">
                    <a16:creationId xmlns:a16="http://schemas.microsoft.com/office/drawing/2014/main" id="{403AE892-EBD6-40F1-851B-FEADBD59429F}"/>
                  </a:ext>
                </a:extLst>
              </p:cNvPr>
              <p:cNvSpPr/>
              <p:nvPr/>
            </p:nvSpPr>
            <p:spPr>
              <a:xfrm>
                <a:off x="9221932" y="0"/>
                <a:ext cx="2970068" cy="6858000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/>
              </a:p>
            </p:txBody>
          </p:sp>
          <p:sp>
            <p:nvSpPr>
              <p:cNvPr id="5" name="Прямоугольник 4">
                <a:extLst>
                  <a:ext uri="{FF2B5EF4-FFF2-40B4-BE49-F238E27FC236}">
                    <a16:creationId xmlns:a16="http://schemas.microsoft.com/office/drawing/2014/main" id="{54318653-1A38-442C-BA0F-F2C51149BCFF}"/>
                  </a:ext>
                </a:extLst>
              </p:cNvPr>
              <p:cNvSpPr/>
              <p:nvPr/>
            </p:nvSpPr>
            <p:spPr>
              <a:xfrm>
                <a:off x="9055676" y="0"/>
                <a:ext cx="166255" cy="68580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/>
              </a:p>
            </p:txBody>
          </p:sp>
          <p:sp>
            <p:nvSpPr>
              <p:cNvPr id="6" name="Прямоугольник 5">
                <a:extLst>
                  <a:ext uri="{FF2B5EF4-FFF2-40B4-BE49-F238E27FC236}">
                    <a16:creationId xmlns:a16="http://schemas.microsoft.com/office/drawing/2014/main" id="{C25D63D1-E9CE-42BF-BD4D-374FD0293155}"/>
                  </a:ext>
                </a:extLst>
              </p:cNvPr>
              <p:cNvSpPr/>
              <p:nvPr/>
            </p:nvSpPr>
            <p:spPr>
              <a:xfrm>
                <a:off x="9221932" y="0"/>
                <a:ext cx="114301" cy="6858000"/>
              </a:xfrm>
              <a:prstGeom prst="rect">
                <a:avLst/>
              </a:prstGeom>
              <a:solidFill>
                <a:srgbClr val="FFD34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/>
              </a:p>
            </p:txBody>
          </p:sp>
          <p:sp>
            <p:nvSpPr>
              <p:cNvPr id="7" name="Прямоугольник 6">
                <a:extLst>
                  <a:ext uri="{FF2B5EF4-FFF2-40B4-BE49-F238E27FC236}">
                    <a16:creationId xmlns:a16="http://schemas.microsoft.com/office/drawing/2014/main" id="{BA4EE865-9F0D-4531-A737-E13A557C0277}"/>
                  </a:ext>
                </a:extLst>
              </p:cNvPr>
              <p:cNvSpPr/>
              <p:nvPr/>
            </p:nvSpPr>
            <p:spPr>
              <a:xfrm>
                <a:off x="9336233" y="0"/>
                <a:ext cx="150667" cy="6858000"/>
              </a:xfrm>
              <a:prstGeom prst="rect">
                <a:avLst/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/>
              </a:p>
            </p:txBody>
          </p:sp>
          <p:sp>
            <p:nvSpPr>
              <p:cNvPr id="8" name="Прямоугольник 7">
                <a:extLst>
                  <a:ext uri="{FF2B5EF4-FFF2-40B4-BE49-F238E27FC236}">
                    <a16:creationId xmlns:a16="http://schemas.microsoft.com/office/drawing/2014/main" id="{6A1183CB-C5B0-498A-A49C-4180134C74B0}"/>
                  </a:ext>
                </a:extLst>
              </p:cNvPr>
              <p:cNvSpPr/>
              <p:nvPr/>
            </p:nvSpPr>
            <p:spPr>
              <a:xfrm>
                <a:off x="9336233" y="0"/>
                <a:ext cx="57150" cy="685800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ru-RU"/>
              </a:p>
            </p:txBody>
          </p:sp>
        </p:grpSp>
        <p:pic>
          <p:nvPicPr>
            <p:cNvPr id="12" name="Графический объект 11" descr="Рубашка">
              <a:extLst>
                <a:ext uri="{FF2B5EF4-FFF2-40B4-BE49-F238E27FC236}">
                  <a16:creationId xmlns:a16="http://schemas.microsoft.com/office/drawing/2014/main" id="{D0B86988-B817-439D-A6A5-180647268CC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 rot="20887424">
              <a:off x="9541289" y="4083626"/>
              <a:ext cx="1951759" cy="1951759"/>
            </a:xfrm>
            <a:prstGeom prst="rect">
              <a:avLst/>
            </a:prstGeom>
          </p:spPr>
        </p:pic>
        <p:pic>
          <p:nvPicPr>
            <p:cNvPr id="14" name="Графический объект 13" descr="Очки">
              <a:extLst>
                <a:ext uri="{FF2B5EF4-FFF2-40B4-BE49-F238E27FC236}">
                  <a16:creationId xmlns:a16="http://schemas.microsoft.com/office/drawing/2014/main" id="{92AEA3DE-CFDD-499C-B6AD-99345EA1CEF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 rot="795024">
              <a:off x="11018693" y="3451676"/>
              <a:ext cx="1034563" cy="1034563"/>
            </a:xfrm>
            <a:prstGeom prst="rect">
              <a:avLst/>
            </a:prstGeom>
          </p:spPr>
        </p:pic>
        <p:pic>
          <p:nvPicPr>
            <p:cNvPr id="16" name="Графический объект 15" descr="Загрузка">
              <a:extLst>
                <a:ext uri="{FF2B5EF4-FFF2-40B4-BE49-F238E27FC236}">
                  <a16:creationId xmlns:a16="http://schemas.microsoft.com/office/drawing/2014/main" id="{BDFF0140-1CC8-4F76-B83E-EFC26BF5949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p:blipFill>
          <p:spPr>
            <a:xfrm>
              <a:off x="10697835" y="5595504"/>
              <a:ext cx="1454727" cy="1454727"/>
            </a:xfrm>
            <a:prstGeom prst="rect">
              <a:avLst/>
            </a:prstGeom>
          </p:spPr>
        </p:pic>
      </p:grpSp>
      <p:sp>
        <p:nvSpPr>
          <p:cNvPr id="9" name="Прямоугольник: скругленные углы 8">
            <a:extLst>
              <a:ext uri="{FF2B5EF4-FFF2-40B4-BE49-F238E27FC236}">
                <a16:creationId xmlns:a16="http://schemas.microsoft.com/office/drawing/2014/main" id="{5D83E472-316B-42B5-9901-2C007C5B71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21282" y="450350"/>
            <a:ext cx="2268675" cy="2636210"/>
          </a:xfrm>
          <a:prstGeom prst="round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/>
              <a:t>Український</a:t>
            </a:r>
            <a:r>
              <a:rPr lang="ru-RU" sz="1600" dirty="0"/>
              <a:t> </a:t>
            </a:r>
            <a:r>
              <a:rPr lang="ru-RU" sz="1600" dirty="0" err="1"/>
              <a:t>ринок</a:t>
            </a:r>
            <a:r>
              <a:rPr lang="ru-RU" sz="1600" dirty="0"/>
              <a:t> </a:t>
            </a:r>
            <a:r>
              <a:rPr lang="ru-RU" sz="1600" dirty="0" err="1"/>
              <a:t>праці</a:t>
            </a:r>
            <a:r>
              <a:rPr lang="ru-RU" sz="1600" dirty="0"/>
              <a:t> не є </a:t>
            </a:r>
            <a:r>
              <a:rPr lang="ru-RU" sz="1600" dirty="0" err="1"/>
              <a:t>однорідним</a:t>
            </a:r>
            <a:r>
              <a:rPr lang="ru-RU" sz="1600" dirty="0"/>
              <a:t>. </a:t>
            </a:r>
            <a:r>
              <a:rPr lang="ru-RU" sz="1600" dirty="0" err="1"/>
              <a:t>Кількість</a:t>
            </a:r>
            <a:r>
              <a:rPr lang="ru-RU" sz="1600" dirty="0"/>
              <a:t> </a:t>
            </a:r>
            <a:r>
              <a:rPr lang="ru-RU" sz="1600" dirty="0" err="1"/>
              <a:t>пропозицій</a:t>
            </a:r>
            <a:r>
              <a:rPr lang="ru-RU" sz="1600" dirty="0"/>
              <a:t> на </a:t>
            </a:r>
            <a:r>
              <a:rPr lang="ru-RU" sz="1600" dirty="0" err="1"/>
              <a:t>певну</a:t>
            </a:r>
            <a:r>
              <a:rPr lang="ru-RU" sz="1600" dirty="0"/>
              <a:t> </a:t>
            </a:r>
            <a:r>
              <a:rPr lang="ru-RU" sz="1600" dirty="0" err="1"/>
              <a:t>спеціальність</a:t>
            </a:r>
            <a:r>
              <a:rPr lang="ru-RU" sz="1600" dirty="0"/>
              <a:t> </a:t>
            </a:r>
            <a:r>
              <a:rPr lang="ru-RU" sz="1600" dirty="0" err="1"/>
              <a:t>залежить</a:t>
            </a:r>
            <a:r>
              <a:rPr lang="ru-RU" sz="1600" dirty="0"/>
              <a:t> </a:t>
            </a:r>
            <a:r>
              <a:rPr lang="ru-RU" sz="1600" dirty="0" err="1"/>
              <a:t>від</a:t>
            </a:r>
            <a:r>
              <a:rPr lang="ru-RU" sz="1600" dirty="0"/>
              <a:t> </a:t>
            </a:r>
            <a:r>
              <a:rPr lang="ru-RU" sz="1600" dirty="0" err="1"/>
              <a:t>регіону</a:t>
            </a:r>
            <a:r>
              <a:rPr lang="ru-RU" sz="1600" dirty="0"/>
              <a:t>.</a:t>
            </a:r>
          </a:p>
        </p:txBody>
      </p:sp>
      <p:sp>
        <p:nvSpPr>
          <p:cNvPr id="15" name="Прямоугольник: скругленные углы 14">
            <a:extLst>
              <a:ext uri="{FF2B5EF4-FFF2-40B4-BE49-F238E27FC236}">
                <a16:creationId xmlns:a16="http://schemas.microsoft.com/office/drawing/2014/main" id="{9463B806-86C1-44AC-8470-6E6761DC76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521282" y="3657600"/>
            <a:ext cx="2268675" cy="2882348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err="1">
                <a:solidFill>
                  <a:srgbClr val="000000"/>
                </a:solidFill>
                <a:latin typeface="Arimo"/>
              </a:rPr>
              <a:t>Необхідність</a:t>
            </a:r>
            <a:r>
              <a:rPr lang="ru-RU" dirty="0">
                <a:solidFill>
                  <a:srgbClr val="000000"/>
                </a:solidFill>
                <a:latin typeface="Arim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mo"/>
              </a:rPr>
              <a:t>вчитися</a:t>
            </a:r>
            <a:r>
              <a:rPr lang="ru-RU" dirty="0">
                <a:solidFill>
                  <a:srgbClr val="000000"/>
                </a:solidFill>
                <a:latin typeface="Arim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mo"/>
              </a:rPr>
              <a:t>протягом</a:t>
            </a:r>
            <a:r>
              <a:rPr lang="ru-RU" dirty="0">
                <a:solidFill>
                  <a:srgbClr val="000000"/>
                </a:solidFill>
                <a:latin typeface="Arim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mo"/>
              </a:rPr>
              <a:t>усього</a:t>
            </a:r>
            <a:r>
              <a:rPr lang="ru-RU" dirty="0">
                <a:solidFill>
                  <a:srgbClr val="000000"/>
                </a:solidFill>
                <a:latin typeface="Arim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mo"/>
              </a:rPr>
              <a:t>життя</a:t>
            </a:r>
            <a:r>
              <a:rPr lang="ru-RU" dirty="0">
                <a:solidFill>
                  <a:srgbClr val="000000"/>
                </a:solidFill>
                <a:latin typeface="Arimo"/>
              </a:rPr>
              <a:t>, — </a:t>
            </a:r>
            <a:r>
              <a:rPr lang="ru-RU" dirty="0" err="1">
                <a:solidFill>
                  <a:srgbClr val="000000"/>
                </a:solidFill>
                <a:latin typeface="Arimo"/>
              </a:rPr>
              <a:t>славнозвісне</a:t>
            </a:r>
            <a:r>
              <a:rPr lang="ru-RU" dirty="0">
                <a:solidFill>
                  <a:srgbClr val="000000"/>
                </a:solidFill>
                <a:latin typeface="Arimo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Arimo"/>
              </a:rPr>
              <a:t>longlife</a:t>
            </a:r>
            <a:r>
              <a:rPr lang="en-US" dirty="0">
                <a:solidFill>
                  <a:srgbClr val="000000"/>
                </a:solidFill>
                <a:latin typeface="Arimo"/>
              </a:rPr>
              <a:t> learning</a:t>
            </a:r>
            <a:endParaRPr lang="ru-RU" dirty="0"/>
          </a:p>
        </p:txBody>
      </p:sp>
      <p:sp>
        <p:nvSpPr>
          <p:cNvPr id="18" name="Прямоугольник: Скругленные углы 17">
            <a:extLst>
              <a:ext uri="{FF2B5EF4-FFF2-40B4-BE49-F238E27FC236}">
                <a16:creationId xmlns:a16="http://schemas.microsoft.com/office/drawing/2014/main" id="{1EE42B7D-A1DC-4708-8147-D9D746BA73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472298" y="472657"/>
            <a:ext cx="2268675" cy="2591595"/>
          </a:xfrm>
          <a:prstGeom prst="round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 err="1">
                <a:solidFill>
                  <a:schemeClr val="tx1"/>
                </a:solidFill>
              </a:rPr>
              <a:t>Легше</a:t>
            </a:r>
            <a:r>
              <a:rPr lang="ru-RU" sz="1600" dirty="0">
                <a:solidFill>
                  <a:schemeClr val="tx1"/>
                </a:solidFill>
              </a:rPr>
              <a:t> та </a:t>
            </a:r>
            <a:r>
              <a:rPr lang="ru-RU" sz="1600" dirty="0" err="1">
                <a:solidFill>
                  <a:schemeClr val="tx1"/>
                </a:solidFill>
              </a:rPr>
              <a:t>швидше</a:t>
            </a:r>
            <a:r>
              <a:rPr lang="ru-RU" sz="1600" dirty="0">
                <a:solidFill>
                  <a:schemeClr val="tx1"/>
                </a:solidFill>
              </a:rPr>
              <a:t> молодим </a:t>
            </a:r>
            <a:r>
              <a:rPr lang="ru-RU" sz="1600" dirty="0" err="1">
                <a:solidFill>
                  <a:schemeClr val="tx1"/>
                </a:solidFill>
              </a:rPr>
              <a:t>спеціалістам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знайти</a:t>
            </a:r>
            <a:r>
              <a:rPr lang="ru-RU" sz="1600" dirty="0">
                <a:solidFill>
                  <a:schemeClr val="tx1"/>
                </a:solidFill>
              </a:rPr>
              <a:t> роботу в </a:t>
            </a:r>
            <a:r>
              <a:rPr lang="ru-RU" sz="1600" dirty="0" err="1">
                <a:solidFill>
                  <a:schemeClr val="tx1"/>
                </a:solidFill>
              </a:rPr>
              <a:t>містах-мільйонниках</a:t>
            </a:r>
            <a:r>
              <a:rPr lang="ru-RU" sz="1600" dirty="0">
                <a:solidFill>
                  <a:schemeClr val="tx1"/>
                </a:solidFill>
              </a:rPr>
              <a:t>, де </a:t>
            </a:r>
            <a:r>
              <a:rPr lang="ru-RU" sz="1600" dirty="0" err="1">
                <a:solidFill>
                  <a:schemeClr val="tx1"/>
                </a:solidFill>
              </a:rPr>
              <a:t>зосереджене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виробництво</a:t>
            </a:r>
            <a:r>
              <a:rPr lang="ru-RU" sz="1600" dirty="0">
                <a:solidFill>
                  <a:schemeClr val="tx1"/>
                </a:solidFill>
              </a:rPr>
              <a:t> та сформована </a:t>
            </a:r>
            <a:r>
              <a:rPr lang="ru-RU" sz="1600" dirty="0" err="1">
                <a:solidFill>
                  <a:schemeClr val="tx1"/>
                </a:solidFill>
              </a:rPr>
              <a:t>розмаїта</a:t>
            </a:r>
            <a:r>
              <a:rPr lang="ru-RU" sz="1600" dirty="0">
                <a:solidFill>
                  <a:schemeClr val="tx1"/>
                </a:solidFill>
              </a:rPr>
              <a:t> </a:t>
            </a:r>
            <a:r>
              <a:rPr lang="ru-RU" sz="1600" dirty="0" err="1">
                <a:solidFill>
                  <a:schemeClr val="tx1"/>
                </a:solidFill>
              </a:rPr>
              <a:t>інфраструктура</a:t>
            </a:r>
            <a:r>
              <a:rPr lang="ru-RU" sz="1400" dirty="0"/>
              <a:t>.</a:t>
            </a:r>
          </a:p>
        </p:txBody>
      </p:sp>
      <p:sp>
        <p:nvSpPr>
          <p:cNvPr id="19" name="Прямоугольник: Скругленные углы 18">
            <a:extLst>
              <a:ext uri="{FF2B5EF4-FFF2-40B4-BE49-F238E27FC236}">
                <a16:creationId xmlns:a16="http://schemas.microsoft.com/office/drawing/2014/main" id="{86051D9B-1137-438D-A466-460D44ED33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477473" y="472657"/>
            <a:ext cx="2268675" cy="2790378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0000"/>
                </a:solidFill>
                <a:latin typeface="Arimo"/>
              </a:rPr>
              <a:t>Онлайн-</a:t>
            </a:r>
            <a:r>
              <a:rPr lang="ru-RU" dirty="0" err="1">
                <a:solidFill>
                  <a:srgbClr val="000000"/>
                </a:solidFill>
                <a:latin typeface="Arimo"/>
              </a:rPr>
              <a:t>технології</a:t>
            </a:r>
            <a:r>
              <a:rPr lang="ru-RU" dirty="0">
                <a:solidFill>
                  <a:srgbClr val="000000"/>
                </a:solidFill>
                <a:latin typeface="Arimo"/>
              </a:rPr>
              <a:t> та </a:t>
            </a:r>
            <a:r>
              <a:rPr lang="ru-RU" dirty="0" err="1">
                <a:solidFill>
                  <a:srgbClr val="000000"/>
                </a:solidFill>
                <a:latin typeface="Arimo"/>
              </a:rPr>
              <a:t>комунікації</a:t>
            </a:r>
            <a:r>
              <a:rPr lang="ru-RU" dirty="0">
                <a:solidFill>
                  <a:srgbClr val="000000"/>
                </a:solidFill>
                <a:latin typeface="Arim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mo"/>
              </a:rPr>
              <a:t>тісно</a:t>
            </a:r>
            <a:r>
              <a:rPr lang="ru-RU" dirty="0">
                <a:solidFill>
                  <a:srgbClr val="000000"/>
                </a:solidFill>
                <a:latin typeface="Arim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mo"/>
              </a:rPr>
              <a:t>вплітаються</a:t>
            </a:r>
            <a:r>
              <a:rPr lang="ru-RU" dirty="0">
                <a:solidFill>
                  <a:srgbClr val="000000"/>
                </a:solidFill>
                <a:latin typeface="Arimo"/>
              </a:rPr>
              <a:t> в </a:t>
            </a:r>
            <a:r>
              <a:rPr lang="ru-RU" dirty="0" err="1">
                <a:solidFill>
                  <a:srgbClr val="000000"/>
                </a:solidFill>
                <a:latin typeface="Arimo"/>
              </a:rPr>
              <a:t>усі</a:t>
            </a:r>
            <a:r>
              <a:rPr lang="ru-RU" dirty="0">
                <a:solidFill>
                  <a:srgbClr val="000000"/>
                </a:solidFill>
                <a:latin typeface="Arim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mo"/>
              </a:rPr>
              <a:t>сфери</a:t>
            </a:r>
            <a:r>
              <a:rPr lang="ru-RU" dirty="0">
                <a:solidFill>
                  <a:srgbClr val="000000"/>
                </a:solidFill>
                <a:latin typeface="Arim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mo"/>
              </a:rPr>
              <a:t>життя</a:t>
            </a:r>
            <a:r>
              <a:rPr lang="ru-RU" dirty="0">
                <a:solidFill>
                  <a:srgbClr val="000000"/>
                </a:solidFill>
                <a:latin typeface="Arimo"/>
              </a:rPr>
              <a:t>, і </a:t>
            </a:r>
            <a:r>
              <a:rPr lang="ru-RU" dirty="0" err="1">
                <a:solidFill>
                  <a:srgbClr val="000000"/>
                </a:solidFill>
                <a:latin typeface="Arimo"/>
              </a:rPr>
              <a:t>вміння</a:t>
            </a:r>
            <a:r>
              <a:rPr lang="ru-RU" dirty="0">
                <a:solidFill>
                  <a:srgbClr val="000000"/>
                </a:solidFill>
                <a:latin typeface="Arim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mo"/>
              </a:rPr>
              <a:t>застосовувати</a:t>
            </a:r>
            <a:r>
              <a:rPr lang="ru-RU" dirty="0">
                <a:solidFill>
                  <a:srgbClr val="000000"/>
                </a:solidFill>
                <a:latin typeface="Arim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mo"/>
              </a:rPr>
              <a:t>їх</a:t>
            </a:r>
            <a:r>
              <a:rPr lang="ru-RU" dirty="0">
                <a:solidFill>
                  <a:srgbClr val="000000"/>
                </a:solidFill>
                <a:latin typeface="Arimo"/>
              </a:rPr>
              <a:t> у </a:t>
            </a:r>
            <a:r>
              <a:rPr lang="ru-RU" dirty="0" err="1">
                <a:solidFill>
                  <a:srgbClr val="000000"/>
                </a:solidFill>
                <a:latin typeface="Arimo"/>
              </a:rPr>
              <a:t>роботі</a:t>
            </a:r>
            <a:r>
              <a:rPr lang="ru-RU" dirty="0">
                <a:solidFill>
                  <a:srgbClr val="000000"/>
                </a:solidFill>
                <a:latin typeface="Arimo"/>
              </a:rPr>
              <a:t> та </a:t>
            </a:r>
            <a:r>
              <a:rPr lang="ru-RU" dirty="0" err="1">
                <a:solidFill>
                  <a:srgbClr val="000000"/>
                </a:solidFill>
                <a:latin typeface="Arimo"/>
              </a:rPr>
              <a:t>бізнесі</a:t>
            </a:r>
            <a:r>
              <a:rPr lang="ru-RU" dirty="0">
                <a:solidFill>
                  <a:srgbClr val="000000"/>
                </a:solidFill>
                <a:latin typeface="Arimo"/>
              </a:rPr>
              <a:t> — </a:t>
            </a:r>
            <a:r>
              <a:rPr lang="ru-RU" dirty="0" err="1">
                <a:solidFill>
                  <a:srgbClr val="000000"/>
                </a:solidFill>
                <a:latin typeface="Arimo"/>
              </a:rPr>
              <a:t>дуже</a:t>
            </a:r>
            <a:r>
              <a:rPr lang="ru-RU" dirty="0">
                <a:solidFill>
                  <a:srgbClr val="000000"/>
                </a:solidFill>
                <a:latin typeface="Arimo"/>
              </a:rPr>
              <a:t> </a:t>
            </a:r>
            <a:r>
              <a:rPr lang="ru-RU" dirty="0" err="1">
                <a:solidFill>
                  <a:srgbClr val="000000"/>
                </a:solidFill>
                <a:latin typeface="Arimo"/>
              </a:rPr>
              <a:t>важливе</a:t>
            </a:r>
            <a:r>
              <a:rPr lang="ru-RU" dirty="0">
                <a:solidFill>
                  <a:srgbClr val="000000"/>
                </a:solidFill>
                <a:latin typeface="Arimo"/>
              </a:rPr>
              <a:t>.</a:t>
            </a:r>
            <a:endParaRPr lang="ru-RU" dirty="0"/>
          </a:p>
        </p:txBody>
      </p:sp>
      <p:sp>
        <p:nvSpPr>
          <p:cNvPr id="22" name="Прямоугольник: Скругленные углы 21">
            <a:extLst>
              <a:ext uri="{FF2B5EF4-FFF2-40B4-BE49-F238E27FC236}">
                <a16:creationId xmlns:a16="http://schemas.microsoft.com/office/drawing/2014/main" id="{2DDD40F6-2362-4667-BF5E-80F6846669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472298" y="3657600"/>
            <a:ext cx="2268675" cy="3057508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>
                <a:solidFill>
                  <a:srgbClr val="000000"/>
                </a:solidFill>
                <a:latin typeface="Arimo"/>
              </a:rPr>
              <a:t>Ви маєте знати, де взяти інформацію, як її адаптувати та застосувати у вашій сфері діяльності.</a:t>
            </a:r>
            <a:endParaRPr lang="ru-RU"/>
          </a:p>
        </p:txBody>
      </p:sp>
      <p:sp>
        <p:nvSpPr>
          <p:cNvPr id="24" name="Прямоугольник: скругленные углы 23">
            <a:extLst>
              <a:ext uri="{FF2B5EF4-FFF2-40B4-BE49-F238E27FC236}">
                <a16:creationId xmlns:a16="http://schemas.microsoft.com/office/drawing/2014/main" id="{EE47BD82-D8BD-4FB4-9086-D3AD4D447A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411867" y="3657600"/>
            <a:ext cx="2268675" cy="305750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rgbClr val="000000"/>
                </a:solidFill>
                <a:latin typeface="Arimo"/>
              </a:rPr>
              <a:t>Через 10–20 </a:t>
            </a:r>
            <a:r>
              <a:rPr lang="ru-RU" sz="1400" dirty="0" err="1">
                <a:solidFill>
                  <a:srgbClr val="000000"/>
                </a:solidFill>
                <a:latin typeface="Arimo"/>
              </a:rPr>
              <a:t>років</a:t>
            </a:r>
            <a:r>
              <a:rPr lang="ru-RU" sz="1400" dirty="0">
                <a:solidFill>
                  <a:srgbClr val="000000"/>
                </a:solidFill>
                <a:latin typeface="Arimo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mo"/>
              </a:rPr>
              <a:t>більше</a:t>
            </a:r>
            <a:r>
              <a:rPr lang="ru-RU" sz="1400" dirty="0">
                <a:solidFill>
                  <a:srgbClr val="000000"/>
                </a:solidFill>
                <a:latin typeface="Arimo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mo"/>
              </a:rPr>
              <a:t>робочих</a:t>
            </a:r>
            <a:r>
              <a:rPr lang="ru-RU" sz="1400" dirty="0">
                <a:solidFill>
                  <a:srgbClr val="000000"/>
                </a:solidFill>
                <a:latin typeface="Arimo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mo"/>
              </a:rPr>
              <a:t>професій</a:t>
            </a:r>
            <a:r>
              <a:rPr lang="ru-RU" sz="1400" dirty="0">
                <a:solidFill>
                  <a:srgbClr val="000000"/>
                </a:solidFill>
                <a:latin typeface="Arimo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mo"/>
              </a:rPr>
              <a:t>будуть</a:t>
            </a:r>
            <a:r>
              <a:rPr lang="ru-RU" sz="1400" dirty="0">
                <a:solidFill>
                  <a:srgbClr val="000000"/>
                </a:solidFill>
                <a:latin typeface="Arimo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mo"/>
              </a:rPr>
              <a:t>роботизовані</a:t>
            </a:r>
            <a:r>
              <a:rPr lang="ru-RU" sz="1400" dirty="0">
                <a:solidFill>
                  <a:srgbClr val="000000"/>
                </a:solidFill>
                <a:latin typeface="Arimo"/>
              </a:rPr>
              <a:t>. Тому, </a:t>
            </a:r>
            <a:r>
              <a:rPr lang="ru-RU" sz="1400" dirty="0" err="1">
                <a:solidFill>
                  <a:srgbClr val="000000"/>
                </a:solidFill>
                <a:latin typeface="Arimo"/>
              </a:rPr>
              <a:t>думаючи</a:t>
            </a:r>
            <a:r>
              <a:rPr lang="ru-RU" sz="1400" dirty="0">
                <a:solidFill>
                  <a:srgbClr val="000000"/>
                </a:solidFill>
                <a:latin typeface="Arimo"/>
              </a:rPr>
              <a:t> про </a:t>
            </a:r>
            <a:r>
              <a:rPr lang="ru-RU" sz="1400" dirty="0" err="1">
                <a:solidFill>
                  <a:srgbClr val="000000"/>
                </a:solidFill>
                <a:latin typeface="Arimo"/>
              </a:rPr>
              <a:t>майбутнє</a:t>
            </a:r>
            <a:r>
              <a:rPr lang="ru-RU" sz="1400" dirty="0">
                <a:solidFill>
                  <a:srgbClr val="000000"/>
                </a:solidFill>
                <a:latin typeface="Arimo"/>
              </a:rPr>
              <a:t>, </a:t>
            </a:r>
            <a:r>
              <a:rPr lang="ru-RU" sz="1400" dirty="0" err="1">
                <a:solidFill>
                  <a:srgbClr val="000000"/>
                </a:solidFill>
                <a:latin typeface="Arimo"/>
              </a:rPr>
              <a:t>орієнтуйтесь</a:t>
            </a:r>
            <a:r>
              <a:rPr lang="ru-RU" sz="1400" dirty="0">
                <a:solidFill>
                  <a:srgbClr val="000000"/>
                </a:solidFill>
                <a:latin typeface="Arimo"/>
              </a:rPr>
              <a:t> на </a:t>
            </a:r>
            <a:r>
              <a:rPr lang="ru-RU" sz="1400" dirty="0" err="1">
                <a:solidFill>
                  <a:srgbClr val="000000"/>
                </a:solidFill>
                <a:latin typeface="Arimo"/>
              </a:rPr>
              <a:t>професії</a:t>
            </a:r>
            <a:r>
              <a:rPr lang="ru-RU" sz="1400" dirty="0">
                <a:solidFill>
                  <a:srgbClr val="000000"/>
                </a:solidFill>
                <a:latin typeface="Arimo"/>
              </a:rPr>
              <a:t>, де </a:t>
            </a:r>
            <a:r>
              <a:rPr lang="ru-RU" sz="1400" dirty="0" err="1">
                <a:solidFill>
                  <a:srgbClr val="000000"/>
                </a:solidFill>
                <a:latin typeface="Arimo"/>
              </a:rPr>
              <a:t>зможете</a:t>
            </a:r>
            <a:r>
              <a:rPr lang="ru-RU" sz="1400" dirty="0">
                <a:solidFill>
                  <a:srgbClr val="000000"/>
                </a:solidFill>
                <a:latin typeface="Arimo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mo"/>
              </a:rPr>
              <a:t>реалізувати</a:t>
            </a:r>
            <a:r>
              <a:rPr lang="ru-RU" sz="1400" dirty="0">
                <a:solidFill>
                  <a:srgbClr val="000000"/>
                </a:solidFill>
                <a:latin typeface="Arimo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mo"/>
              </a:rPr>
              <a:t>креативний</a:t>
            </a:r>
            <a:r>
              <a:rPr lang="ru-RU" sz="1400" dirty="0">
                <a:solidFill>
                  <a:srgbClr val="000000"/>
                </a:solidFill>
                <a:latin typeface="Arimo"/>
              </a:rPr>
              <a:t> </a:t>
            </a:r>
            <a:r>
              <a:rPr lang="ru-RU" sz="1400" dirty="0" err="1">
                <a:solidFill>
                  <a:srgbClr val="000000"/>
                </a:solidFill>
                <a:latin typeface="Arimo"/>
              </a:rPr>
              <a:t>потенціал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228991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D4EF09CF-3362-453A-9463-F6669A9D3E01}"/>
              </a:ext>
            </a:extLst>
          </p:cNvPr>
          <p:cNvGrpSpPr/>
          <p:nvPr/>
        </p:nvGrpSpPr>
        <p:grpSpPr>
          <a:xfrm>
            <a:off x="9055676" y="0"/>
            <a:ext cx="3136324" cy="6858000"/>
            <a:chOff x="9055676" y="0"/>
            <a:chExt cx="3136324" cy="6858000"/>
          </a:xfrm>
        </p:grpSpPr>
        <p:sp>
          <p:nvSpPr>
            <p:cNvPr id="4" name="Прямоугольник 3">
              <a:extLst>
                <a:ext uri="{FF2B5EF4-FFF2-40B4-BE49-F238E27FC236}">
                  <a16:creationId xmlns:a16="http://schemas.microsoft.com/office/drawing/2014/main" id="{403AE892-EBD6-40F1-851B-FEADBD59429F}"/>
                </a:ext>
              </a:extLst>
            </p:cNvPr>
            <p:cNvSpPr/>
            <p:nvPr/>
          </p:nvSpPr>
          <p:spPr>
            <a:xfrm>
              <a:off x="9221932" y="0"/>
              <a:ext cx="2970068" cy="6858000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dirty="0"/>
            </a:p>
          </p:txBody>
        </p:sp>
        <p:sp>
          <p:nvSpPr>
            <p:cNvPr id="5" name="Прямоугольник 4">
              <a:extLst>
                <a:ext uri="{FF2B5EF4-FFF2-40B4-BE49-F238E27FC236}">
                  <a16:creationId xmlns:a16="http://schemas.microsoft.com/office/drawing/2014/main" id="{54318653-1A38-442C-BA0F-F2C51149BCFF}"/>
                </a:ext>
              </a:extLst>
            </p:cNvPr>
            <p:cNvSpPr/>
            <p:nvPr/>
          </p:nvSpPr>
          <p:spPr>
            <a:xfrm>
              <a:off x="9055676" y="0"/>
              <a:ext cx="166255" cy="6858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dirty="0"/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C25D63D1-E9CE-42BF-BD4D-374FD0293155}"/>
                </a:ext>
              </a:extLst>
            </p:cNvPr>
            <p:cNvSpPr/>
            <p:nvPr/>
          </p:nvSpPr>
          <p:spPr>
            <a:xfrm>
              <a:off x="9221932" y="0"/>
              <a:ext cx="114301" cy="6858000"/>
            </a:xfrm>
            <a:prstGeom prst="rect">
              <a:avLst/>
            </a:prstGeom>
            <a:solidFill>
              <a:srgbClr val="FFD3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dirty="0"/>
            </a:p>
          </p:txBody>
        </p:sp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id="{BA4EE865-9F0D-4531-A737-E13A557C0277}"/>
                </a:ext>
              </a:extLst>
            </p:cNvPr>
            <p:cNvSpPr/>
            <p:nvPr/>
          </p:nvSpPr>
          <p:spPr>
            <a:xfrm>
              <a:off x="9336233" y="0"/>
              <a:ext cx="150667" cy="68580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dirty="0"/>
            </a:p>
          </p:txBody>
        </p:sp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id="{6A1183CB-C5B0-498A-A49C-4180134C74B0}"/>
                </a:ext>
              </a:extLst>
            </p:cNvPr>
            <p:cNvSpPr/>
            <p:nvPr/>
          </p:nvSpPr>
          <p:spPr>
            <a:xfrm>
              <a:off x="9336233" y="0"/>
              <a:ext cx="571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dirty="0"/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742257-3980-4551-868A-26DC3CB821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38774" y="426682"/>
            <a:ext cx="1506299" cy="1080000"/>
          </a:xfrm>
        </p:spPr>
        <p:txBody>
          <a:bodyPr rtlCol="0">
            <a:normAutofit/>
          </a:bodyPr>
          <a:lstStyle/>
          <a:p>
            <a:pPr rtl="0"/>
            <a:r>
              <a:rPr lang="en-US" sz="5400" b="1" dirty="0">
                <a:solidFill>
                  <a:schemeClr val="bg1"/>
                </a:solidFill>
                <a:latin typeface="Rockwell" panose="02060603020205020403" pitchFamily="18" charset="0"/>
              </a:rPr>
              <a:t>IT</a:t>
            </a:r>
            <a:endParaRPr lang="ru-RU" sz="5400" b="1" dirty="0">
              <a:solidFill>
                <a:schemeClr val="bg1"/>
              </a:solidFill>
              <a:latin typeface="Rockwell" panose="02060603020205020403" pitchFamily="18" charset="0"/>
            </a:endParaRPr>
          </a:p>
        </p:txBody>
      </p:sp>
      <p:sp>
        <p:nvSpPr>
          <p:cNvPr id="12" name="Объект 11"/>
          <p:cNvSpPr>
            <a:spLocks noGrp="1"/>
          </p:cNvSpPr>
          <p:nvPr>
            <p:ph idx="1"/>
          </p:nvPr>
        </p:nvSpPr>
        <p:spPr>
          <a:xfrm>
            <a:off x="838200" y="426682"/>
            <a:ext cx="7519362" cy="5750281"/>
          </a:xfrm>
        </p:spPr>
        <p:txBody>
          <a:bodyPr/>
          <a:lstStyle/>
          <a:p>
            <a:r>
              <a:rPr lang="ru-RU" dirty="0"/>
              <a:t>Сфера </a:t>
            </a:r>
            <a:r>
              <a:rPr lang="ru-RU" dirty="0" err="1"/>
              <a:t>інформаційних</a:t>
            </a:r>
            <a:r>
              <a:rPr lang="ru-RU" dirty="0"/>
              <a:t> </a:t>
            </a:r>
            <a:r>
              <a:rPr lang="ru-RU" dirty="0" err="1"/>
              <a:t>технологій</a:t>
            </a:r>
            <a:r>
              <a:rPr lang="ru-RU" dirty="0"/>
              <a:t> — </a:t>
            </a:r>
            <a:r>
              <a:rPr lang="ru-RU" dirty="0" err="1"/>
              <a:t>чи</a:t>
            </a:r>
            <a:r>
              <a:rPr lang="ru-RU" dirty="0"/>
              <a:t> не </a:t>
            </a:r>
            <a:r>
              <a:rPr lang="ru-RU" dirty="0" err="1"/>
              <a:t>найзатребуваніша</a:t>
            </a:r>
            <a:r>
              <a:rPr lang="ru-RU" dirty="0"/>
              <a:t> в </a:t>
            </a:r>
            <a:r>
              <a:rPr lang="ru-RU" dirty="0" err="1"/>
              <a:t>найближчому</a:t>
            </a:r>
            <a:r>
              <a:rPr lang="ru-RU" dirty="0"/>
              <a:t> та </a:t>
            </a:r>
            <a:r>
              <a:rPr lang="ru-RU" dirty="0" err="1"/>
              <a:t>віддаленому</a:t>
            </a:r>
            <a:r>
              <a:rPr lang="ru-RU" dirty="0"/>
              <a:t> </a:t>
            </a:r>
            <a:r>
              <a:rPr lang="ru-RU" dirty="0" err="1"/>
              <a:t>майбутньому</a:t>
            </a:r>
            <a:r>
              <a:rPr lang="ru-RU" dirty="0"/>
              <a:t>. </a:t>
            </a:r>
            <a:r>
              <a:rPr lang="en-US" dirty="0"/>
              <a:t>IT-</a:t>
            </a:r>
            <a:r>
              <a:rPr lang="ru-RU" dirty="0" err="1"/>
              <a:t>індустрія</a:t>
            </a:r>
            <a:r>
              <a:rPr lang="ru-RU" dirty="0"/>
              <a:t> </a:t>
            </a:r>
            <a:r>
              <a:rPr lang="ru-RU" dirty="0" err="1"/>
              <a:t>потребуватиме</a:t>
            </a:r>
            <a:r>
              <a:rPr lang="ru-RU" dirty="0"/>
              <a:t> </a:t>
            </a:r>
            <a:r>
              <a:rPr lang="ru-RU" dirty="0" err="1"/>
              <a:t>великої</a:t>
            </a:r>
            <a:r>
              <a:rPr lang="ru-RU" dirty="0"/>
              <a:t> </a:t>
            </a:r>
            <a:r>
              <a:rPr lang="ru-RU" dirty="0" err="1"/>
              <a:t>кількості</a:t>
            </a:r>
            <a:r>
              <a:rPr lang="ru-RU" dirty="0"/>
              <a:t> </a:t>
            </a:r>
            <a:r>
              <a:rPr lang="en-US" dirty="0"/>
              <a:t>web-</a:t>
            </a:r>
            <a:r>
              <a:rPr lang="ru-RU" dirty="0" err="1"/>
              <a:t>розробників</a:t>
            </a:r>
            <a:r>
              <a:rPr lang="ru-RU" dirty="0"/>
              <a:t>, </a:t>
            </a:r>
            <a:r>
              <a:rPr lang="ru-RU" dirty="0" err="1"/>
              <a:t>програмістів</a:t>
            </a:r>
            <a:r>
              <a:rPr lang="ru-RU" dirty="0"/>
              <a:t>, </a:t>
            </a:r>
            <a:r>
              <a:rPr lang="ru-RU" dirty="0" err="1"/>
              <a:t>розробників</a:t>
            </a:r>
            <a:r>
              <a:rPr lang="ru-RU" dirty="0"/>
              <a:t> </a:t>
            </a:r>
            <a:r>
              <a:rPr lang="ru-RU" dirty="0" err="1"/>
              <a:t>ігор</a:t>
            </a:r>
            <a:r>
              <a:rPr lang="ru-RU" dirty="0"/>
              <a:t> та </a:t>
            </a:r>
            <a:r>
              <a:rPr lang="ru-RU" dirty="0" err="1"/>
              <a:t>аналітиків</a:t>
            </a:r>
            <a:r>
              <a:rPr lang="ru-RU" dirty="0"/>
              <a:t> у </a:t>
            </a:r>
            <a:r>
              <a:rPr lang="ru-RU" dirty="0" err="1"/>
              <a:t>сфері</a:t>
            </a:r>
            <a:r>
              <a:rPr lang="ru-RU" dirty="0"/>
              <a:t> </a:t>
            </a:r>
            <a:r>
              <a:rPr lang="ru-RU" dirty="0" err="1"/>
              <a:t>обчислювальної</a:t>
            </a:r>
            <a:r>
              <a:rPr lang="ru-RU" dirty="0"/>
              <a:t> </a:t>
            </a:r>
            <a:r>
              <a:rPr lang="ru-RU" dirty="0" err="1"/>
              <a:t>техніки</a:t>
            </a:r>
            <a:r>
              <a:rPr lang="ru-RU" dirty="0"/>
              <a:t>, </a:t>
            </a:r>
            <a:r>
              <a:rPr lang="ru-RU" dirty="0" err="1"/>
              <a:t>аналітиків</a:t>
            </a:r>
            <a:r>
              <a:rPr lang="ru-RU" dirty="0"/>
              <a:t> з </a:t>
            </a:r>
            <a:r>
              <a:rPr lang="ru-RU" dirty="0" err="1"/>
              <a:t>інформаційної</a:t>
            </a:r>
            <a:r>
              <a:rPr lang="ru-RU" dirty="0"/>
              <a:t> </a:t>
            </a:r>
            <a:r>
              <a:rPr lang="ru-RU" dirty="0" err="1"/>
              <a:t>безпеки</a:t>
            </a:r>
            <a:r>
              <a:rPr lang="ru-RU" dirty="0"/>
              <a:t>. </a:t>
            </a:r>
            <a:r>
              <a:rPr lang="ru-RU" dirty="0" err="1"/>
              <a:t>Серед</a:t>
            </a:r>
            <a:r>
              <a:rPr lang="ru-RU" dirty="0"/>
              <a:t> </a:t>
            </a:r>
            <a:r>
              <a:rPr lang="en-US" dirty="0"/>
              <a:t>IT-</a:t>
            </a:r>
            <a:r>
              <a:rPr lang="ru-RU" dirty="0" err="1"/>
              <a:t>спеціальностей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в </a:t>
            </a:r>
            <a:r>
              <a:rPr lang="ru-RU" dirty="0" err="1"/>
              <a:t>Україну</a:t>
            </a:r>
            <a:r>
              <a:rPr lang="ru-RU" dirty="0"/>
              <a:t> </a:t>
            </a:r>
            <a:r>
              <a:rPr lang="ru-RU" dirty="0" err="1"/>
              <a:t>ще</a:t>
            </a:r>
            <a:r>
              <a:rPr lang="ru-RU" dirty="0"/>
              <a:t> не </a:t>
            </a:r>
            <a:r>
              <a:rPr lang="ru-RU" dirty="0" err="1"/>
              <a:t>дісталися</a:t>
            </a:r>
            <a:r>
              <a:rPr lang="ru-RU" dirty="0"/>
              <a:t>, але </a:t>
            </a:r>
            <a:r>
              <a:rPr lang="ru-RU" dirty="0" err="1"/>
              <a:t>лідирують</a:t>
            </a:r>
            <a:r>
              <a:rPr lang="ru-RU" dirty="0"/>
              <a:t> у США, — </a:t>
            </a:r>
            <a:r>
              <a:rPr lang="ru-RU" dirty="0" err="1"/>
              <a:t>інженер</a:t>
            </a:r>
            <a:r>
              <a:rPr lang="ru-RU" dirty="0"/>
              <a:t> з машинного </a:t>
            </a:r>
            <a:r>
              <a:rPr lang="ru-RU" dirty="0" err="1"/>
              <a:t>навчання</a:t>
            </a:r>
            <a:r>
              <a:rPr lang="ru-RU" dirty="0"/>
              <a:t>. </a:t>
            </a:r>
            <a:r>
              <a:rPr lang="ru-RU" dirty="0" err="1"/>
              <a:t>Ці</a:t>
            </a:r>
            <a:r>
              <a:rPr lang="ru-RU" dirty="0"/>
              <a:t> </a:t>
            </a:r>
            <a:r>
              <a:rPr lang="ru-RU" dirty="0" err="1"/>
              <a:t>працівники</a:t>
            </a:r>
            <a:r>
              <a:rPr lang="ru-RU" dirty="0"/>
              <a:t> </a:t>
            </a:r>
            <a:r>
              <a:rPr lang="ru-RU" dirty="0" err="1"/>
              <a:t>можуть</a:t>
            </a:r>
            <a:r>
              <a:rPr lang="ru-RU" dirty="0"/>
              <a:t> максимально </a:t>
            </a:r>
            <a:r>
              <a:rPr lang="ru-RU" dirty="0" err="1"/>
              <a:t>повно</a:t>
            </a:r>
            <a:r>
              <a:rPr lang="ru-RU" dirty="0"/>
              <a:t> </a:t>
            </a:r>
            <a:r>
              <a:rPr lang="ru-RU" dirty="0" err="1"/>
              <a:t>реалізовувати</a:t>
            </a:r>
            <a:r>
              <a:rPr lang="ru-RU" dirty="0"/>
              <a:t> </a:t>
            </a:r>
            <a:r>
              <a:rPr lang="ru-RU" dirty="0" err="1"/>
              <a:t>потенціал</a:t>
            </a:r>
            <a:r>
              <a:rPr lang="ru-RU" dirty="0"/>
              <a:t> </a:t>
            </a:r>
            <a:r>
              <a:rPr lang="ru-RU" dirty="0" err="1"/>
              <a:t>технологій</a:t>
            </a:r>
            <a:r>
              <a:rPr lang="ru-RU" dirty="0"/>
              <a:t> на </a:t>
            </a:r>
            <a:r>
              <a:rPr lang="ru-RU" dirty="0" err="1"/>
              <a:t>базі</a:t>
            </a:r>
            <a:r>
              <a:rPr lang="ru-RU" dirty="0"/>
              <a:t> штучного </a:t>
            </a:r>
            <a:r>
              <a:rPr lang="ru-RU" dirty="0" err="1"/>
              <a:t>інтелекту</a:t>
            </a:r>
            <a:r>
              <a:rPr lang="ru-RU" dirty="0"/>
              <a:t>. При </a:t>
            </a:r>
            <a:r>
              <a:rPr lang="ru-RU" dirty="0" err="1"/>
              <a:t>цьому</a:t>
            </a:r>
            <a:r>
              <a:rPr lang="ru-RU" dirty="0"/>
              <a:t> </a:t>
            </a:r>
            <a:r>
              <a:rPr lang="ru-RU" dirty="0" err="1"/>
              <a:t>такі</a:t>
            </a:r>
            <a:r>
              <a:rPr lang="ru-RU" dirty="0"/>
              <a:t> </a:t>
            </a:r>
            <a:r>
              <a:rPr lang="ru-RU" dirty="0" err="1"/>
              <a:t>технології</a:t>
            </a:r>
            <a:r>
              <a:rPr lang="ru-RU" dirty="0"/>
              <a:t> </a:t>
            </a:r>
            <a:r>
              <a:rPr lang="ru-RU" dirty="0" err="1"/>
              <a:t>можуть</a:t>
            </a:r>
            <a:r>
              <a:rPr lang="ru-RU" dirty="0"/>
              <a:t> </a:t>
            </a:r>
            <a:r>
              <a:rPr lang="ru-RU" dirty="0" err="1"/>
              <a:t>функціонувати</a:t>
            </a:r>
            <a:r>
              <a:rPr lang="ru-RU" dirty="0"/>
              <a:t> в </a:t>
            </a:r>
            <a:r>
              <a:rPr lang="ru-RU" dirty="0" err="1"/>
              <a:t>напівавтоматичному</a:t>
            </a:r>
            <a:r>
              <a:rPr lang="ru-RU" dirty="0"/>
              <a:t> </a:t>
            </a:r>
            <a:r>
              <a:rPr lang="ru-RU" dirty="0" err="1"/>
              <a:t>режимі</a:t>
            </a:r>
            <a:r>
              <a:rPr lang="ru-RU" dirty="0"/>
              <a:t>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86900" y="1338262"/>
            <a:ext cx="261937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5064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D4EF09CF-3362-453A-9463-F6669A9D3E01}"/>
              </a:ext>
            </a:extLst>
          </p:cNvPr>
          <p:cNvGrpSpPr/>
          <p:nvPr/>
        </p:nvGrpSpPr>
        <p:grpSpPr>
          <a:xfrm>
            <a:off x="9055676" y="0"/>
            <a:ext cx="3136324" cy="6858000"/>
            <a:chOff x="9055676" y="0"/>
            <a:chExt cx="3136324" cy="6858000"/>
          </a:xfrm>
        </p:grpSpPr>
        <p:sp>
          <p:nvSpPr>
            <p:cNvPr id="4" name="Прямоугольник 3">
              <a:extLst>
                <a:ext uri="{FF2B5EF4-FFF2-40B4-BE49-F238E27FC236}">
                  <a16:creationId xmlns:a16="http://schemas.microsoft.com/office/drawing/2014/main" id="{403AE892-EBD6-40F1-851B-FEADBD59429F}"/>
                </a:ext>
              </a:extLst>
            </p:cNvPr>
            <p:cNvSpPr/>
            <p:nvPr/>
          </p:nvSpPr>
          <p:spPr>
            <a:xfrm>
              <a:off x="9221932" y="0"/>
              <a:ext cx="2970068" cy="6858000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dirty="0"/>
            </a:p>
          </p:txBody>
        </p:sp>
        <p:sp>
          <p:nvSpPr>
            <p:cNvPr id="5" name="Прямоугольник 4">
              <a:extLst>
                <a:ext uri="{FF2B5EF4-FFF2-40B4-BE49-F238E27FC236}">
                  <a16:creationId xmlns:a16="http://schemas.microsoft.com/office/drawing/2014/main" id="{54318653-1A38-442C-BA0F-F2C51149BCFF}"/>
                </a:ext>
              </a:extLst>
            </p:cNvPr>
            <p:cNvSpPr/>
            <p:nvPr/>
          </p:nvSpPr>
          <p:spPr>
            <a:xfrm>
              <a:off x="9055676" y="0"/>
              <a:ext cx="166255" cy="6858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dirty="0"/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C25D63D1-E9CE-42BF-BD4D-374FD0293155}"/>
                </a:ext>
              </a:extLst>
            </p:cNvPr>
            <p:cNvSpPr/>
            <p:nvPr/>
          </p:nvSpPr>
          <p:spPr>
            <a:xfrm>
              <a:off x="9221932" y="0"/>
              <a:ext cx="114301" cy="6858000"/>
            </a:xfrm>
            <a:prstGeom prst="rect">
              <a:avLst/>
            </a:prstGeom>
            <a:solidFill>
              <a:srgbClr val="FFD3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dirty="0"/>
            </a:p>
          </p:txBody>
        </p:sp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id="{BA4EE865-9F0D-4531-A737-E13A557C0277}"/>
                </a:ext>
              </a:extLst>
            </p:cNvPr>
            <p:cNvSpPr/>
            <p:nvPr/>
          </p:nvSpPr>
          <p:spPr>
            <a:xfrm>
              <a:off x="9336233" y="0"/>
              <a:ext cx="150667" cy="68580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dirty="0"/>
            </a:p>
          </p:txBody>
        </p:sp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id="{6A1183CB-C5B0-498A-A49C-4180134C74B0}"/>
                </a:ext>
              </a:extLst>
            </p:cNvPr>
            <p:cNvSpPr/>
            <p:nvPr/>
          </p:nvSpPr>
          <p:spPr>
            <a:xfrm>
              <a:off x="9336233" y="0"/>
              <a:ext cx="571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dirty="0"/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742257-3980-4551-868A-26DC3CB821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98409" y="426681"/>
            <a:ext cx="1506299" cy="1080000"/>
          </a:xfrm>
        </p:spPr>
        <p:txBody>
          <a:bodyPr rtlCol="0">
            <a:normAutofit/>
          </a:bodyPr>
          <a:lstStyle/>
          <a:p>
            <a:pPr rtl="0"/>
            <a:r>
              <a:rPr lang="en-US" sz="5400" b="1" dirty="0">
                <a:solidFill>
                  <a:schemeClr val="bg1"/>
                </a:solidFill>
                <a:latin typeface="Rockwell" panose="02060603020205020403" pitchFamily="18" charset="0"/>
              </a:rPr>
              <a:t>IT</a:t>
            </a:r>
            <a:endParaRPr lang="ru-RU" sz="5400" b="1" dirty="0">
              <a:solidFill>
                <a:schemeClr val="bg1"/>
              </a:solidFill>
              <a:latin typeface="Rockwell" panose="02060603020205020403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6374" y="426681"/>
            <a:ext cx="8145489" cy="5715701"/>
          </a:xfrm>
        </p:spPr>
        <p:txBody>
          <a:bodyPr>
            <a:normAutofit/>
          </a:bodyPr>
          <a:lstStyle/>
          <a:p>
            <a:r>
              <a:rPr lang="ru-RU" dirty="0" err="1"/>
              <a:t>Ще</a:t>
            </a:r>
            <a:r>
              <a:rPr lang="ru-RU" dirty="0"/>
              <a:t> одна ноу-хау-</a:t>
            </a:r>
            <a:r>
              <a:rPr lang="ru-RU" dirty="0" err="1"/>
              <a:t>спеціальність</a:t>
            </a:r>
            <a:r>
              <a:rPr lang="ru-RU" dirty="0"/>
              <a:t> </a:t>
            </a:r>
            <a:r>
              <a:rPr lang="ru-RU" dirty="0" err="1"/>
              <a:t>зі</a:t>
            </a:r>
            <a:r>
              <a:rPr lang="ru-RU" dirty="0"/>
              <a:t> </a:t>
            </a:r>
            <a:r>
              <a:rPr lang="ru-RU" dirty="0" err="1"/>
              <a:t>сфери</a:t>
            </a:r>
            <a:r>
              <a:rPr lang="ru-RU" dirty="0"/>
              <a:t> </a:t>
            </a:r>
            <a:r>
              <a:rPr lang="en-US" dirty="0"/>
              <a:t>IT </a:t>
            </a:r>
            <a:r>
              <a:rPr lang="ru-RU" dirty="0"/>
              <a:t>для </a:t>
            </a:r>
            <a:r>
              <a:rPr lang="ru-RU" dirty="0" err="1"/>
              <a:t>України</a:t>
            </a:r>
            <a:r>
              <a:rPr lang="ru-RU" dirty="0"/>
              <a:t>, на яку </a:t>
            </a:r>
            <a:r>
              <a:rPr lang="ru-RU" dirty="0" err="1"/>
              <a:t>слід</a:t>
            </a:r>
            <a:r>
              <a:rPr lang="ru-RU" dirty="0"/>
              <a:t> </a:t>
            </a:r>
            <a:r>
              <a:rPr lang="ru-RU" dirty="0" err="1"/>
              <a:t>звернути</a:t>
            </a:r>
            <a:r>
              <a:rPr lang="ru-RU" dirty="0"/>
              <a:t> </a:t>
            </a:r>
            <a:r>
              <a:rPr lang="ru-RU" dirty="0" err="1"/>
              <a:t>увагу</a:t>
            </a:r>
            <a:r>
              <a:rPr lang="ru-RU" dirty="0"/>
              <a:t> </a:t>
            </a:r>
            <a:r>
              <a:rPr lang="ru-RU" dirty="0" err="1"/>
              <a:t>вже</a:t>
            </a:r>
            <a:r>
              <a:rPr lang="ru-RU" dirty="0"/>
              <a:t> зараз, — </a:t>
            </a:r>
            <a:r>
              <a:rPr lang="ru-RU" dirty="0" err="1"/>
              <a:t>архітектор</a:t>
            </a:r>
            <a:r>
              <a:rPr lang="ru-RU" dirty="0"/>
              <a:t> </a:t>
            </a:r>
            <a:r>
              <a:rPr lang="ru-RU" dirty="0" err="1"/>
              <a:t>інтернету</a:t>
            </a:r>
            <a:r>
              <a:rPr lang="ru-RU" dirty="0"/>
              <a:t> речей. </a:t>
            </a:r>
            <a:r>
              <a:rPr lang="ru-RU" dirty="0" err="1"/>
              <a:t>Інтернет</a:t>
            </a:r>
            <a:r>
              <a:rPr lang="ru-RU" dirty="0"/>
              <a:t> речей (</a:t>
            </a:r>
            <a:r>
              <a:rPr lang="ru-RU" dirty="0" err="1"/>
              <a:t>побутові</a:t>
            </a:r>
            <a:r>
              <a:rPr lang="ru-RU" dirty="0"/>
              <a:t> </a:t>
            </a:r>
            <a:r>
              <a:rPr lang="ru-RU" dirty="0" err="1"/>
              <a:t>пристрої</a:t>
            </a:r>
            <a:r>
              <a:rPr lang="ru-RU" dirty="0"/>
              <a:t>, </a:t>
            </a:r>
            <a:r>
              <a:rPr lang="ru-RU" dirty="0" err="1"/>
              <a:t>підключені</a:t>
            </a:r>
            <a:r>
              <a:rPr lang="ru-RU" dirty="0"/>
              <a:t> до </a:t>
            </a:r>
            <a:r>
              <a:rPr lang="ru-RU" dirty="0" err="1"/>
              <a:t>інтернету</a:t>
            </a:r>
            <a:r>
              <a:rPr lang="ru-RU" dirty="0"/>
              <a:t>, </a:t>
            </a:r>
            <a:r>
              <a:rPr lang="ru-RU" dirty="0" err="1"/>
              <a:t>наприклад</a:t>
            </a:r>
            <a:r>
              <a:rPr lang="ru-RU" dirty="0"/>
              <a:t>, холодильники, як </a:t>
            </a:r>
            <a:r>
              <a:rPr lang="ru-RU" dirty="0" err="1"/>
              <a:t>можуть</a:t>
            </a:r>
            <a:r>
              <a:rPr lang="ru-RU" dirty="0"/>
              <a:t> </a:t>
            </a:r>
            <a:r>
              <a:rPr lang="ru-RU" dirty="0" err="1"/>
              <a:t>самі</a:t>
            </a:r>
            <a:r>
              <a:rPr lang="ru-RU" dirty="0"/>
              <a:t> </a:t>
            </a:r>
            <a:r>
              <a:rPr lang="ru-RU" dirty="0" err="1"/>
              <a:t>замовляти</a:t>
            </a:r>
            <a:r>
              <a:rPr lang="ru-RU" dirty="0"/>
              <a:t> </a:t>
            </a:r>
            <a:r>
              <a:rPr lang="ru-RU" dirty="0" err="1"/>
              <a:t>їжу</a:t>
            </a:r>
            <a:r>
              <a:rPr lang="ru-RU" dirty="0"/>
              <a:t>, </a:t>
            </a:r>
            <a:r>
              <a:rPr lang="ru-RU" dirty="0" err="1"/>
              <a:t>чи</a:t>
            </a:r>
            <a:r>
              <a:rPr lang="ru-RU" dirty="0"/>
              <a:t> </a:t>
            </a:r>
            <a:r>
              <a:rPr lang="ru-RU" dirty="0" err="1"/>
              <a:t>кросівки</a:t>
            </a:r>
            <a:r>
              <a:rPr lang="ru-RU" dirty="0"/>
              <a:t> з </a:t>
            </a:r>
            <a:r>
              <a:rPr lang="en-US" dirty="0" err="1"/>
              <a:t>wi-fi</a:t>
            </a:r>
            <a:r>
              <a:rPr lang="en-US" dirty="0"/>
              <a:t> — </a:t>
            </a:r>
            <a:r>
              <a:rPr lang="ru-RU" dirty="0"/>
              <a:t>прим. ред.) у </a:t>
            </a:r>
            <a:r>
              <a:rPr lang="ru-RU" dirty="0" err="1"/>
              <a:t>світі</a:t>
            </a:r>
            <a:r>
              <a:rPr lang="ru-RU" dirty="0"/>
              <a:t> </a:t>
            </a:r>
            <a:r>
              <a:rPr lang="ru-RU" dirty="0" err="1"/>
              <a:t>стрімко</a:t>
            </a:r>
            <a:r>
              <a:rPr lang="ru-RU" dirty="0"/>
              <a:t> </a:t>
            </a:r>
            <a:r>
              <a:rPr lang="ru-RU" dirty="0" err="1"/>
              <a:t>розвивається</a:t>
            </a:r>
            <a:r>
              <a:rPr lang="ru-RU" dirty="0"/>
              <a:t>, і люди </a:t>
            </a:r>
            <a:r>
              <a:rPr lang="ru-RU" dirty="0" err="1"/>
              <a:t>бізнесу</a:t>
            </a:r>
            <a:r>
              <a:rPr lang="ru-RU" dirty="0"/>
              <a:t> </a:t>
            </a:r>
            <a:r>
              <a:rPr lang="ru-RU" dirty="0" err="1"/>
              <a:t>намагаються</a:t>
            </a:r>
            <a:r>
              <a:rPr lang="ru-RU" dirty="0"/>
              <a:t> </a:t>
            </a:r>
            <a:r>
              <a:rPr lang="ru-RU" dirty="0" err="1"/>
              <a:t>інтегрувати</a:t>
            </a:r>
            <a:r>
              <a:rPr lang="ru-RU" dirty="0"/>
              <a:t> </a:t>
            </a:r>
            <a:r>
              <a:rPr lang="ru-RU" dirty="0" err="1"/>
              <a:t>його</a:t>
            </a:r>
            <a:r>
              <a:rPr lang="ru-RU" dirty="0"/>
              <a:t> </a:t>
            </a:r>
            <a:r>
              <a:rPr lang="ru-RU" dirty="0" err="1"/>
              <a:t>можливості</a:t>
            </a:r>
            <a:r>
              <a:rPr lang="ru-RU" dirty="0"/>
              <a:t> у </a:t>
            </a:r>
            <a:r>
              <a:rPr lang="ru-RU" dirty="0" err="1"/>
              <a:t>свої</a:t>
            </a:r>
            <a:r>
              <a:rPr lang="ru-RU" dirty="0"/>
              <a:t> </a:t>
            </a:r>
            <a:r>
              <a:rPr lang="ru-RU" dirty="0" err="1"/>
              <a:t>проекти</a:t>
            </a:r>
            <a:r>
              <a:rPr lang="ru-RU" dirty="0"/>
              <a:t>. </a:t>
            </a:r>
            <a:r>
              <a:rPr lang="ru-RU" dirty="0" err="1"/>
              <a:t>Також</a:t>
            </a:r>
            <a:r>
              <a:rPr lang="ru-RU" dirty="0"/>
              <a:t> </a:t>
            </a:r>
            <a:r>
              <a:rPr lang="ru-RU" dirty="0" err="1"/>
              <a:t>з’являться</a:t>
            </a:r>
            <a:r>
              <a:rPr lang="ru-RU" dirty="0"/>
              <a:t> посади </a:t>
            </a:r>
            <a:r>
              <a:rPr lang="ru-RU" dirty="0" err="1"/>
              <a:t>архітекторів</a:t>
            </a:r>
            <a:r>
              <a:rPr lang="ru-RU" dirty="0"/>
              <a:t> </a:t>
            </a:r>
            <a:r>
              <a:rPr lang="ru-RU" dirty="0" err="1"/>
              <a:t>віртуальної</a:t>
            </a:r>
            <a:r>
              <a:rPr lang="ru-RU" dirty="0"/>
              <a:t> </a:t>
            </a:r>
            <a:r>
              <a:rPr lang="ru-RU" dirty="0" err="1"/>
              <a:t>реальності</a:t>
            </a:r>
            <a:r>
              <a:rPr lang="ru-RU" dirty="0"/>
              <a:t>, </a:t>
            </a:r>
            <a:r>
              <a:rPr lang="ru-RU" dirty="0" err="1"/>
              <a:t>проектувальників</a:t>
            </a:r>
            <a:r>
              <a:rPr lang="ru-RU" dirty="0"/>
              <a:t> </a:t>
            </a:r>
            <a:r>
              <a:rPr lang="ru-RU" dirty="0" err="1"/>
              <a:t>нейроінтерфейсів</a:t>
            </a:r>
            <a:r>
              <a:rPr lang="ru-RU" dirty="0"/>
              <a:t>, </a:t>
            </a:r>
            <a:r>
              <a:rPr lang="ru-RU" dirty="0" err="1"/>
              <a:t>дизайнерів</a:t>
            </a:r>
            <a:r>
              <a:rPr lang="ru-RU" dirty="0"/>
              <a:t> </a:t>
            </a:r>
            <a:r>
              <a:rPr lang="ru-RU" dirty="0" err="1"/>
              <a:t>аватарів</a:t>
            </a:r>
            <a:r>
              <a:rPr lang="ru-RU" dirty="0"/>
              <a:t> і </a:t>
            </a:r>
            <a:r>
              <a:rPr lang="ru-RU" dirty="0" err="1"/>
              <a:t>тестувальників</a:t>
            </a:r>
            <a:r>
              <a:rPr lang="ru-RU" dirty="0"/>
              <a:t> </a:t>
            </a:r>
            <a:r>
              <a:rPr lang="ru-RU" dirty="0" err="1"/>
              <a:t>нових</a:t>
            </a:r>
            <a:r>
              <a:rPr lang="ru-RU" dirty="0"/>
              <a:t> </a:t>
            </a:r>
            <a:r>
              <a:rPr lang="ru-RU" dirty="0" err="1"/>
              <a:t>технологій</a:t>
            </a:r>
            <a:r>
              <a:rPr lang="ru-RU" dirty="0"/>
              <a:t>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62268" y="1322008"/>
            <a:ext cx="2729732" cy="1870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3209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D4EF09CF-3362-453A-9463-F6669A9D3E01}"/>
              </a:ext>
            </a:extLst>
          </p:cNvPr>
          <p:cNvGrpSpPr/>
          <p:nvPr/>
        </p:nvGrpSpPr>
        <p:grpSpPr>
          <a:xfrm>
            <a:off x="9055676" y="0"/>
            <a:ext cx="3136324" cy="6858000"/>
            <a:chOff x="9055676" y="0"/>
            <a:chExt cx="3136324" cy="6858000"/>
          </a:xfrm>
        </p:grpSpPr>
        <p:sp>
          <p:nvSpPr>
            <p:cNvPr id="4" name="Прямоугольник 3">
              <a:extLst>
                <a:ext uri="{FF2B5EF4-FFF2-40B4-BE49-F238E27FC236}">
                  <a16:creationId xmlns:a16="http://schemas.microsoft.com/office/drawing/2014/main" id="{403AE892-EBD6-40F1-851B-FEADBD59429F}"/>
                </a:ext>
              </a:extLst>
            </p:cNvPr>
            <p:cNvSpPr/>
            <p:nvPr/>
          </p:nvSpPr>
          <p:spPr>
            <a:xfrm>
              <a:off x="9221932" y="0"/>
              <a:ext cx="2970068" cy="6858000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dirty="0"/>
            </a:p>
          </p:txBody>
        </p:sp>
        <p:sp>
          <p:nvSpPr>
            <p:cNvPr id="5" name="Прямоугольник 4">
              <a:extLst>
                <a:ext uri="{FF2B5EF4-FFF2-40B4-BE49-F238E27FC236}">
                  <a16:creationId xmlns:a16="http://schemas.microsoft.com/office/drawing/2014/main" id="{54318653-1A38-442C-BA0F-F2C51149BCFF}"/>
                </a:ext>
              </a:extLst>
            </p:cNvPr>
            <p:cNvSpPr/>
            <p:nvPr/>
          </p:nvSpPr>
          <p:spPr>
            <a:xfrm>
              <a:off x="9055676" y="0"/>
              <a:ext cx="166255" cy="6858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dirty="0"/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C25D63D1-E9CE-42BF-BD4D-374FD0293155}"/>
                </a:ext>
              </a:extLst>
            </p:cNvPr>
            <p:cNvSpPr/>
            <p:nvPr/>
          </p:nvSpPr>
          <p:spPr>
            <a:xfrm>
              <a:off x="9221932" y="0"/>
              <a:ext cx="114301" cy="6858000"/>
            </a:xfrm>
            <a:prstGeom prst="rect">
              <a:avLst/>
            </a:prstGeom>
            <a:solidFill>
              <a:srgbClr val="FFD3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dirty="0"/>
            </a:p>
          </p:txBody>
        </p:sp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id="{BA4EE865-9F0D-4531-A737-E13A557C0277}"/>
                </a:ext>
              </a:extLst>
            </p:cNvPr>
            <p:cNvSpPr/>
            <p:nvPr/>
          </p:nvSpPr>
          <p:spPr>
            <a:xfrm>
              <a:off x="9336233" y="0"/>
              <a:ext cx="150667" cy="68580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dirty="0"/>
            </a:p>
          </p:txBody>
        </p:sp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id="{6A1183CB-C5B0-498A-A49C-4180134C74B0}"/>
                </a:ext>
              </a:extLst>
            </p:cNvPr>
            <p:cNvSpPr/>
            <p:nvPr/>
          </p:nvSpPr>
          <p:spPr>
            <a:xfrm>
              <a:off x="9336233" y="0"/>
              <a:ext cx="571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 dirty="0"/>
            </a:p>
          </p:txBody>
        </p:sp>
      </p:grp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742257-3980-4551-868A-26DC3CB821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50535" y="426681"/>
            <a:ext cx="2741466" cy="2376153"/>
          </a:xfrm>
        </p:spPr>
        <p:txBody>
          <a:bodyPr rtlCol="0">
            <a:normAutofit/>
          </a:bodyPr>
          <a:lstStyle/>
          <a:p>
            <a:pPr algn="ctr" fontAlgn="base"/>
            <a:r>
              <a:rPr lang="ru-RU" b="1" dirty="0" err="1">
                <a:solidFill>
                  <a:schemeClr val="bg1"/>
                </a:solidFill>
              </a:rPr>
              <a:t>Юридична</a:t>
            </a:r>
            <a:r>
              <a:rPr lang="ru-RU" b="1" dirty="0">
                <a:solidFill>
                  <a:schemeClr val="bg1"/>
                </a:solidFill>
              </a:rPr>
              <a:t> сфера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6374" y="426681"/>
            <a:ext cx="8145489" cy="5715701"/>
          </a:xfrm>
        </p:spPr>
        <p:txBody>
          <a:bodyPr>
            <a:normAutofit/>
          </a:bodyPr>
          <a:lstStyle/>
          <a:p>
            <a:r>
              <a:rPr lang="ru-RU" dirty="0"/>
              <a:t>Конкурс на </a:t>
            </a:r>
            <a:r>
              <a:rPr lang="ru-RU" dirty="0" err="1"/>
              <a:t>юридичні</a:t>
            </a:r>
            <a:r>
              <a:rPr lang="ru-RU" dirty="0"/>
              <a:t> </a:t>
            </a:r>
            <a:r>
              <a:rPr lang="ru-RU" dirty="0" err="1"/>
              <a:t>спеціальності</a:t>
            </a:r>
            <a:r>
              <a:rPr lang="ru-RU" dirty="0"/>
              <a:t> в </a:t>
            </a:r>
            <a:r>
              <a:rPr lang="ru-RU" dirty="0" err="1"/>
              <a:t>Україні</a:t>
            </a:r>
            <a:r>
              <a:rPr lang="ru-RU" dirty="0"/>
              <a:t> — у </a:t>
            </a:r>
            <a:r>
              <a:rPr lang="ru-RU" dirty="0" err="1"/>
              <a:t>середньому</a:t>
            </a:r>
            <a:r>
              <a:rPr lang="ru-RU" dirty="0"/>
              <a:t> 6 </a:t>
            </a:r>
            <a:r>
              <a:rPr lang="ru-RU" dirty="0" err="1"/>
              <a:t>осіб</a:t>
            </a:r>
            <a:r>
              <a:rPr lang="ru-RU" dirty="0"/>
              <a:t> на </a:t>
            </a:r>
            <a:r>
              <a:rPr lang="ru-RU" dirty="0" err="1"/>
              <a:t>місце</a:t>
            </a:r>
            <a:r>
              <a:rPr lang="ru-RU" dirty="0"/>
              <a:t>. </a:t>
            </a:r>
            <a:r>
              <a:rPr lang="ru-RU" dirty="0" err="1"/>
              <a:t>Він</a:t>
            </a:r>
            <a:r>
              <a:rPr lang="ru-RU" dirty="0"/>
              <a:t> </a:t>
            </a:r>
            <a:r>
              <a:rPr lang="ru-RU" dirty="0" err="1"/>
              <a:t>недарма</a:t>
            </a:r>
            <a:r>
              <a:rPr lang="ru-RU" dirty="0"/>
              <a:t> </a:t>
            </a:r>
            <a:r>
              <a:rPr lang="ru-RU" dirty="0" err="1"/>
              <a:t>такий</a:t>
            </a:r>
            <a:r>
              <a:rPr lang="ru-RU" dirty="0"/>
              <a:t> </a:t>
            </a:r>
            <a:r>
              <a:rPr lang="ru-RU" dirty="0" err="1"/>
              <a:t>високий</a:t>
            </a:r>
            <a:r>
              <a:rPr lang="ru-RU" dirty="0"/>
              <a:t>: </a:t>
            </a:r>
            <a:r>
              <a:rPr lang="ru-RU" dirty="0" err="1"/>
              <a:t>юристи</a:t>
            </a:r>
            <a:r>
              <a:rPr lang="ru-RU" dirty="0"/>
              <a:t> </a:t>
            </a:r>
            <a:r>
              <a:rPr lang="ru-RU" dirty="0" err="1"/>
              <a:t>нарозхват</a:t>
            </a:r>
            <a:r>
              <a:rPr lang="ru-RU" dirty="0"/>
              <a:t> як у </a:t>
            </a:r>
            <a:r>
              <a:rPr lang="ru-RU" dirty="0" err="1"/>
              <a:t>штаті</a:t>
            </a:r>
            <a:r>
              <a:rPr lang="ru-RU" dirty="0"/>
              <a:t> будь-</a:t>
            </a:r>
            <a:r>
              <a:rPr lang="ru-RU" dirty="0" err="1"/>
              <a:t>якої</a:t>
            </a:r>
            <a:r>
              <a:rPr lang="ru-RU" dirty="0"/>
              <a:t> </a:t>
            </a:r>
            <a:r>
              <a:rPr lang="ru-RU" dirty="0" err="1"/>
              <a:t>компанії</a:t>
            </a:r>
            <a:r>
              <a:rPr lang="ru-RU" dirty="0"/>
              <a:t>, так і на </a:t>
            </a:r>
            <a:r>
              <a:rPr lang="ru-RU" dirty="0" err="1"/>
              <a:t>аутсорсі</a:t>
            </a:r>
            <a:r>
              <a:rPr lang="ru-RU" dirty="0"/>
              <a:t>. </a:t>
            </a:r>
            <a:r>
              <a:rPr lang="ru-RU" dirty="0" err="1"/>
              <a:t>Заглядаючи</a:t>
            </a:r>
            <a:r>
              <a:rPr lang="ru-RU" dirty="0"/>
              <a:t> в </a:t>
            </a:r>
            <a:r>
              <a:rPr lang="ru-RU" dirty="0" err="1"/>
              <a:t>майбутнє</a:t>
            </a:r>
            <a:r>
              <a:rPr lang="ru-RU" dirty="0"/>
              <a:t>,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спрогнозувати</a:t>
            </a:r>
            <a:r>
              <a:rPr lang="ru-RU" dirty="0"/>
              <a:t> </a:t>
            </a:r>
            <a:r>
              <a:rPr lang="ru-RU" dirty="0" err="1"/>
              <a:t>появу</a:t>
            </a:r>
            <a:r>
              <a:rPr lang="ru-RU" dirty="0"/>
              <a:t> </a:t>
            </a:r>
            <a:r>
              <a:rPr lang="ru-RU" dirty="0" err="1"/>
              <a:t>такої</a:t>
            </a:r>
            <a:r>
              <a:rPr lang="ru-RU" dirty="0"/>
              <a:t> </a:t>
            </a:r>
            <a:r>
              <a:rPr lang="ru-RU" dirty="0" err="1"/>
              <a:t>спеціальності</a:t>
            </a:r>
            <a:r>
              <a:rPr lang="ru-RU" dirty="0"/>
              <a:t>, як </a:t>
            </a:r>
            <a:r>
              <a:rPr lang="ru-RU" dirty="0" err="1"/>
              <a:t>віртуальний</a:t>
            </a:r>
            <a:r>
              <a:rPr lang="ru-RU" dirty="0"/>
              <a:t> адвокат. </a:t>
            </a:r>
            <a:r>
              <a:rPr lang="ru-RU" dirty="0" err="1"/>
              <a:t>Наприклад</a:t>
            </a:r>
            <a:r>
              <a:rPr lang="ru-RU" dirty="0"/>
              <a:t>, в </a:t>
            </a:r>
            <a:r>
              <a:rPr lang="ru-RU" dirty="0" err="1"/>
              <a:t>Америці</a:t>
            </a:r>
            <a:r>
              <a:rPr lang="ru-RU" dirty="0"/>
              <a:t> </a:t>
            </a:r>
            <a:r>
              <a:rPr lang="ru-RU" dirty="0" err="1"/>
              <a:t>вже</a:t>
            </a:r>
            <a:r>
              <a:rPr lang="ru-RU" dirty="0"/>
              <a:t> зараз </a:t>
            </a:r>
            <a:r>
              <a:rPr lang="ru-RU" dirty="0" err="1"/>
              <a:t>набирає</a:t>
            </a:r>
            <a:r>
              <a:rPr lang="ru-RU" dirty="0"/>
              <a:t> </a:t>
            </a:r>
            <a:r>
              <a:rPr lang="ru-RU" dirty="0" err="1"/>
              <a:t>обертів</a:t>
            </a:r>
            <a:r>
              <a:rPr lang="ru-RU" dirty="0"/>
              <a:t> </a:t>
            </a:r>
            <a:r>
              <a:rPr lang="ru-RU" dirty="0" err="1"/>
              <a:t>юридичний</a:t>
            </a:r>
            <a:r>
              <a:rPr lang="ru-RU" dirty="0"/>
              <a:t> </a:t>
            </a:r>
            <a:r>
              <a:rPr lang="ru-RU" dirty="0" err="1"/>
              <a:t>супровід</a:t>
            </a:r>
            <a:r>
              <a:rPr lang="ru-RU" dirty="0"/>
              <a:t> </a:t>
            </a:r>
            <a:r>
              <a:rPr lang="ru-RU" dirty="0" err="1"/>
              <a:t>клієнтів</a:t>
            </a:r>
            <a:r>
              <a:rPr lang="ru-RU" dirty="0"/>
              <a:t> у </a:t>
            </a:r>
            <a:r>
              <a:rPr lang="ru-RU" dirty="0" err="1"/>
              <a:t>режимі</a:t>
            </a:r>
            <a:r>
              <a:rPr lang="ru-RU" dirty="0"/>
              <a:t> онлайн. </a:t>
            </a:r>
            <a:r>
              <a:rPr lang="ru-RU" dirty="0" err="1"/>
              <a:t>Доволі</a:t>
            </a:r>
            <a:r>
              <a:rPr lang="ru-RU" dirty="0"/>
              <a:t> скоро </a:t>
            </a:r>
            <a:r>
              <a:rPr lang="ru-RU" dirty="0" err="1"/>
              <a:t>така</a:t>
            </a:r>
            <a:r>
              <a:rPr lang="ru-RU" dirty="0"/>
              <a:t> </a:t>
            </a:r>
            <a:r>
              <a:rPr lang="ru-RU" dirty="0" err="1"/>
              <a:t>тенденція</a:t>
            </a:r>
            <a:r>
              <a:rPr lang="ru-RU" dirty="0"/>
              <a:t> стане популярною і в нас.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82449" y="2279544"/>
            <a:ext cx="2709551" cy="27095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71451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57E0B0F-4D29-4786-B2AB-B84D9F8B54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9179" y="213596"/>
            <a:ext cx="8226045" cy="6299499"/>
          </a:xfrm>
        </p:spPr>
        <p:txBody>
          <a:bodyPr rtlCol="0">
            <a:normAutofit/>
          </a:bodyPr>
          <a:lstStyle/>
          <a:p>
            <a:r>
              <a:rPr lang="ru-RU" dirty="0" err="1"/>
              <a:t>Бухгалтерів</a:t>
            </a:r>
            <a:r>
              <a:rPr lang="ru-RU" dirty="0"/>
              <a:t> та </a:t>
            </a:r>
            <a:r>
              <a:rPr lang="ru-RU" dirty="0" err="1"/>
              <a:t>касирів</a:t>
            </a:r>
            <a:r>
              <a:rPr lang="ru-RU" dirty="0"/>
              <a:t> у </a:t>
            </a:r>
            <a:r>
              <a:rPr lang="ru-RU" dirty="0" err="1"/>
              <a:t>майбутньому</a:t>
            </a:r>
            <a:r>
              <a:rPr lang="ru-RU" dirty="0"/>
              <a:t> </a:t>
            </a:r>
            <a:r>
              <a:rPr lang="ru-RU" dirty="0" err="1"/>
              <a:t>прогнозовано</a:t>
            </a:r>
            <a:r>
              <a:rPr lang="ru-RU" dirty="0"/>
              <a:t> </a:t>
            </a:r>
            <a:r>
              <a:rPr lang="ru-RU" dirty="0" err="1"/>
              <a:t>замінять</a:t>
            </a:r>
            <a:r>
              <a:rPr lang="ru-RU" dirty="0"/>
              <a:t> </a:t>
            </a:r>
            <a:r>
              <a:rPr lang="ru-RU" dirty="0" err="1"/>
              <a:t>автоматизовані</a:t>
            </a:r>
            <a:r>
              <a:rPr lang="ru-RU" dirty="0"/>
              <a:t> </a:t>
            </a:r>
            <a:r>
              <a:rPr lang="ru-RU" dirty="0" err="1"/>
              <a:t>системи</a:t>
            </a:r>
            <a:r>
              <a:rPr lang="ru-RU" dirty="0"/>
              <a:t>. А ось люди в </a:t>
            </a:r>
            <a:r>
              <a:rPr lang="ru-RU" dirty="0" err="1"/>
              <a:t>економічному</a:t>
            </a:r>
            <a:r>
              <a:rPr lang="ru-RU" dirty="0"/>
              <a:t> </a:t>
            </a:r>
            <a:r>
              <a:rPr lang="ru-RU" dirty="0" err="1"/>
              <a:t>секторі</a:t>
            </a:r>
            <a:r>
              <a:rPr lang="ru-RU" dirty="0"/>
              <a:t> </a:t>
            </a:r>
            <a:r>
              <a:rPr lang="ru-RU" dirty="0" err="1"/>
              <a:t>знадобляться</a:t>
            </a:r>
            <a:r>
              <a:rPr lang="ru-RU" dirty="0"/>
              <a:t> там, де </a:t>
            </a:r>
            <a:r>
              <a:rPr lang="ru-RU" dirty="0" err="1"/>
              <a:t>потрібно</a:t>
            </a:r>
            <a:r>
              <a:rPr lang="ru-RU" dirty="0"/>
              <a:t> буде </a:t>
            </a:r>
            <a:r>
              <a:rPr lang="ru-RU" dirty="0" err="1"/>
              <a:t>розробляти</a:t>
            </a:r>
            <a:r>
              <a:rPr lang="ru-RU" dirty="0"/>
              <a:t> </a:t>
            </a:r>
            <a:r>
              <a:rPr lang="ru-RU" dirty="0" err="1"/>
              <a:t>програми</a:t>
            </a:r>
            <a:r>
              <a:rPr lang="ru-RU" dirty="0"/>
              <a:t> </a:t>
            </a:r>
            <a:r>
              <a:rPr lang="ru-RU" dirty="0" err="1"/>
              <a:t>фінансових</a:t>
            </a:r>
            <a:r>
              <a:rPr lang="ru-RU" dirty="0"/>
              <a:t> </a:t>
            </a:r>
            <a:r>
              <a:rPr lang="ru-RU" dirty="0" err="1"/>
              <a:t>заощаджень</a:t>
            </a:r>
            <a:r>
              <a:rPr lang="ru-RU" dirty="0"/>
              <a:t>, схем </a:t>
            </a:r>
            <a:r>
              <a:rPr lang="ru-RU" dirty="0" err="1"/>
              <a:t>страхування</a:t>
            </a:r>
            <a:r>
              <a:rPr lang="ru-RU" dirty="0"/>
              <a:t>. </a:t>
            </a:r>
            <a:r>
              <a:rPr lang="ru-RU" dirty="0" err="1"/>
              <a:t>Паперові</a:t>
            </a:r>
            <a:r>
              <a:rPr lang="ru-RU" dirty="0"/>
              <a:t> </a:t>
            </a:r>
            <a:r>
              <a:rPr lang="ru-RU" dirty="0" err="1"/>
              <a:t>гроші</a:t>
            </a:r>
            <a:r>
              <a:rPr lang="ru-RU" dirty="0"/>
              <a:t> </a:t>
            </a:r>
            <a:r>
              <a:rPr lang="ru-RU" dirty="0" err="1"/>
              <a:t>відмиратимуть</a:t>
            </a:r>
            <a:r>
              <a:rPr lang="ru-RU" dirty="0"/>
              <a:t>, тому </a:t>
            </a:r>
            <a:r>
              <a:rPr lang="ru-RU" dirty="0" err="1"/>
              <a:t>знадобляться</a:t>
            </a:r>
            <a:r>
              <a:rPr lang="ru-RU" dirty="0"/>
              <a:t> </a:t>
            </a:r>
            <a:r>
              <a:rPr lang="ru-RU" dirty="0" err="1"/>
              <a:t>профі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конвертуватимуть</a:t>
            </a:r>
            <a:r>
              <a:rPr lang="ru-RU" dirty="0"/>
              <a:t> </a:t>
            </a:r>
            <a:r>
              <a:rPr lang="ru-RU" dirty="0" err="1"/>
              <a:t>живий</a:t>
            </a:r>
            <a:r>
              <a:rPr lang="ru-RU" dirty="0"/>
              <a:t> «</a:t>
            </a:r>
            <a:r>
              <a:rPr lang="ru-RU" dirty="0" err="1"/>
              <a:t>кеш</a:t>
            </a:r>
            <a:r>
              <a:rPr lang="ru-RU" dirty="0"/>
              <a:t>» в </a:t>
            </a:r>
            <a:r>
              <a:rPr lang="ru-RU" dirty="0" err="1"/>
              <a:t>електронну</a:t>
            </a:r>
            <a:r>
              <a:rPr lang="ru-RU" dirty="0"/>
              <a:t> валюту та </a:t>
            </a:r>
            <a:r>
              <a:rPr lang="ru-RU" dirty="0" err="1"/>
              <a:t>навпаки</a:t>
            </a:r>
            <a:r>
              <a:rPr lang="ru-RU" dirty="0"/>
              <a:t>.</a:t>
            </a:r>
          </a:p>
          <a:p>
            <a:endParaRPr lang="ru-RU" sz="2400" dirty="0">
              <a:solidFill>
                <a:schemeClr val="accent5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r>
              <a:rPr lang="ru-RU" dirty="0" err="1"/>
              <a:t>Високий</a:t>
            </a:r>
            <a:r>
              <a:rPr lang="ru-RU" dirty="0"/>
              <a:t> попит </a:t>
            </a:r>
            <a:r>
              <a:rPr lang="ru-RU" dirty="0" err="1"/>
              <a:t>матимуть</a:t>
            </a:r>
            <a:r>
              <a:rPr lang="ru-RU" dirty="0"/>
              <a:t> </a:t>
            </a:r>
            <a:r>
              <a:rPr lang="ru-RU" dirty="0" err="1"/>
              <a:t>спеціальності</a:t>
            </a:r>
            <a:r>
              <a:rPr lang="ru-RU" dirty="0"/>
              <a:t> бренд-</a:t>
            </a:r>
            <a:r>
              <a:rPr lang="ru-RU" dirty="0" err="1"/>
              <a:t>менеджерів</a:t>
            </a:r>
            <a:r>
              <a:rPr lang="ru-RU" dirty="0"/>
              <a:t>, </a:t>
            </a:r>
            <a:r>
              <a:rPr lang="en-US" dirty="0"/>
              <a:t>PR-</a:t>
            </a:r>
            <a:r>
              <a:rPr lang="ru-RU" dirty="0" err="1"/>
              <a:t>менеджерів</a:t>
            </a:r>
            <a:r>
              <a:rPr lang="ru-RU" dirty="0"/>
              <a:t>. А </a:t>
            </a:r>
            <a:r>
              <a:rPr lang="ru-RU" dirty="0" err="1"/>
              <a:t>оскільки</a:t>
            </a:r>
            <a:r>
              <a:rPr lang="ru-RU" dirty="0"/>
              <a:t> </a:t>
            </a:r>
            <a:r>
              <a:rPr lang="ru-RU" dirty="0" err="1"/>
              <a:t>зростатиме</a:t>
            </a:r>
            <a:r>
              <a:rPr lang="ru-RU" dirty="0"/>
              <a:t> </a:t>
            </a:r>
            <a:r>
              <a:rPr lang="ru-RU" dirty="0" err="1"/>
              <a:t>кількість</a:t>
            </a:r>
            <a:r>
              <a:rPr lang="ru-RU" dirty="0"/>
              <a:t> </a:t>
            </a:r>
            <a:r>
              <a:rPr lang="ru-RU" dirty="0" err="1"/>
              <a:t>фрілансерів</a:t>
            </a:r>
            <a:r>
              <a:rPr lang="ru-RU" dirty="0"/>
              <a:t>, </a:t>
            </a:r>
            <a:r>
              <a:rPr lang="ru-RU" dirty="0" err="1"/>
              <a:t>знадобляться</a:t>
            </a:r>
            <a:r>
              <a:rPr lang="ru-RU" dirty="0"/>
              <a:t> </a:t>
            </a:r>
            <a:r>
              <a:rPr lang="ru-RU" dirty="0" err="1"/>
              <a:t>послуги</a:t>
            </a:r>
            <a:r>
              <a:rPr lang="ru-RU" dirty="0"/>
              <a:t> тайм-</a:t>
            </a:r>
            <a:r>
              <a:rPr lang="ru-RU" dirty="0" err="1"/>
              <a:t>менеджерів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будуть</a:t>
            </a:r>
            <a:r>
              <a:rPr lang="ru-RU" dirty="0"/>
              <a:t> </a:t>
            </a:r>
            <a:r>
              <a:rPr lang="ru-RU" dirty="0" err="1"/>
              <a:t>організовувати</a:t>
            </a:r>
            <a:r>
              <a:rPr lang="ru-RU" dirty="0"/>
              <a:t> та </a:t>
            </a:r>
            <a:r>
              <a:rPr lang="ru-RU" dirty="0" err="1"/>
              <a:t>продавати</a:t>
            </a:r>
            <a:r>
              <a:rPr lang="ru-RU" dirty="0"/>
              <a:t> </a:t>
            </a:r>
            <a:r>
              <a:rPr lang="ru-RU" dirty="0" err="1"/>
              <a:t>робочий</a:t>
            </a:r>
            <a:r>
              <a:rPr lang="ru-RU" dirty="0"/>
              <a:t> час </a:t>
            </a:r>
            <a:r>
              <a:rPr lang="ru-RU" dirty="0" err="1"/>
              <a:t>інших</a:t>
            </a:r>
            <a:r>
              <a:rPr lang="ru-RU" dirty="0"/>
              <a:t> людей.</a:t>
            </a:r>
            <a:endParaRPr lang="ru-RU" sz="2400" dirty="0">
              <a:solidFill>
                <a:schemeClr val="accent5">
                  <a:lumMod val="5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D4EF09CF-3362-453A-9463-F6669A9D3E01}"/>
              </a:ext>
            </a:extLst>
          </p:cNvPr>
          <p:cNvGrpSpPr/>
          <p:nvPr/>
        </p:nvGrpSpPr>
        <p:grpSpPr>
          <a:xfrm>
            <a:off x="9055676" y="0"/>
            <a:ext cx="3136324" cy="6858000"/>
            <a:chOff x="9055676" y="0"/>
            <a:chExt cx="3136324" cy="6858000"/>
          </a:xfrm>
        </p:grpSpPr>
        <p:sp>
          <p:nvSpPr>
            <p:cNvPr id="4" name="Прямоугольник 3">
              <a:extLst>
                <a:ext uri="{FF2B5EF4-FFF2-40B4-BE49-F238E27FC236}">
                  <a16:creationId xmlns:a16="http://schemas.microsoft.com/office/drawing/2014/main" id="{403AE892-EBD6-40F1-851B-FEADBD59429F}"/>
                </a:ext>
              </a:extLst>
            </p:cNvPr>
            <p:cNvSpPr/>
            <p:nvPr/>
          </p:nvSpPr>
          <p:spPr>
            <a:xfrm>
              <a:off x="9221932" y="0"/>
              <a:ext cx="2970068" cy="6858000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/>
            </a:p>
          </p:txBody>
        </p:sp>
        <p:sp>
          <p:nvSpPr>
            <p:cNvPr id="5" name="Прямоугольник 4">
              <a:extLst>
                <a:ext uri="{FF2B5EF4-FFF2-40B4-BE49-F238E27FC236}">
                  <a16:creationId xmlns:a16="http://schemas.microsoft.com/office/drawing/2014/main" id="{54318653-1A38-442C-BA0F-F2C51149BCFF}"/>
                </a:ext>
              </a:extLst>
            </p:cNvPr>
            <p:cNvSpPr/>
            <p:nvPr/>
          </p:nvSpPr>
          <p:spPr>
            <a:xfrm>
              <a:off x="9055676" y="0"/>
              <a:ext cx="166255" cy="6858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/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C25D63D1-E9CE-42BF-BD4D-374FD0293155}"/>
                </a:ext>
              </a:extLst>
            </p:cNvPr>
            <p:cNvSpPr/>
            <p:nvPr/>
          </p:nvSpPr>
          <p:spPr>
            <a:xfrm>
              <a:off x="9221932" y="0"/>
              <a:ext cx="114301" cy="6858000"/>
            </a:xfrm>
            <a:prstGeom prst="rect">
              <a:avLst/>
            </a:prstGeom>
            <a:solidFill>
              <a:srgbClr val="FFD3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/>
            </a:p>
          </p:txBody>
        </p:sp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id="{BA4EE865-9F0D-4531-A737-E13A557C0277}"/>
                </a:ext>
              </a:extLst>
            </p:cNvPr>
            <p:cNvSpPr/>
            <p:nvPr/>
          </p:nvSpPr>
          <p:spPr>
            <a:xfrm>
              <a:off x="9336233" y="0"/>
              <a:ext cx="150667" cy="68580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/>
            </a:p>
          </p:txBody>
        </p:sp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id="{6A1183CB-C5B0-498A-A49C-4180134C74B0}"/>
                </a:ext>
              </a:extLst>
            </p:cNvPr>
            <p:cNvSpPr/>
            <p:nvPr/>
          </p:nvSpPr>
          <p:spPr>
            <a:xfrm>
              <a:off x="9336233" y="0"/>
              <a:ext cx="571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/>
            </a:p>
          </p:txBody>
        </p:sp>
      </p:grpSp>
      <p:sp>
        <p:nvSpPr>
          <p:cNvPr id="9" name="Прямоугольник 8"/>
          <p:cNvSpPr/>
          <p:nvPr/>
        </p:nvSpPr>
        <p:spPr>
          <a:xfrm>
            <a:off x="9601201" y="895599"/>
            <a:ext cx="241140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2800" b="1" dirty="0" err="1">
                <a:solidFill>
                  <a:schemeClr val="bg1"/>
                </a:solidFill>
                <a:latin typeface="inherit"/>
              </a:rPr>
              <a:t>Економіка</a:t>
            </a:r>
            <a:r>
              <a:rPr lang="ru-RU" sz="2800" b="1" dirty="0">
                <a:solidFill>
                  <a:schemeClr val="bg1"/>
                </a:solidFill>
                <a:latin typeface="inherit"/>
              </a:rPr>
              <a:t> та менеджмент</a:t>
            </a:r>
            <a:endParaRPr lang="ru-RU" sz="2800" b="1" i="0" dirty="0">
              <a:solidFill>
                <a:schemeClr val="bg1"/>
              </a:solidFill>
              <a:effectLst/>
              <a:latin typeface="sf_ui_display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96833" y="2628900"/>
            <a:ext cx="2687375" cy="1509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0020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57E0B0F-4D29-4786-B2AB-B84D9F8B54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284" y="1609724"/>
            <a:ext cx="8378529" cy="4839202"/>
          </a:xfrm>
        </p:spPr>
        <p:txBody>
          <a:bodyPr rtlCol="0"/>
          <a:lstStyle/>
          <a:p>
            <a:r>
              <a:rPr lang="en-US" sz="2400" dirty="0">
                <a:solidFill>
                  <a:srgbClr val="555555"/>
                </a:solidFill>
                <a:latin typeface="sf_ui_display"/>
              </a:rPr>
              <a:t>Big Data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означає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«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великі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дані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», а сама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спеціальність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— на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стику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інформаційних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технологій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та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соціології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.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Аналітики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en-US" sz="2400" dirty="0">
                <a:solidFill>
                  <a:srgbClr val="555555"/>
                </a:solidFill>
                <a:latin typeface="sf_ui_display"/>
              </a:rPr>
              <a:t>Big Data —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універсальні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спеціалісти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з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добрими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математичними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,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статистичними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,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комп’ютерними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,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економічними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та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бізнес-знаннями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. Вони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вивчають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великі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масиви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даних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,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які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містять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розрізнену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інформацію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(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результати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досліджень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,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тенденції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ринку,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клієнтські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смаки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),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що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допомагає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в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результаті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приймати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важливі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управлінські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рішення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.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Найважливіше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вміння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таких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спеціалістів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—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бачити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логічні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зв’язки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в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системі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зібраної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інформації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та на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основі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цього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розробляти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бізнес-рішення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,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моделі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.</a:t>
            </a:r>
            <a:endParaRPr lang="ru-RU" dirty="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D4EF09CF-3362-453A-9463-F6669A9D3E01}"/>
              </a:ext>
            </a:extLst>
          </p:cNvPr>
          <p:cNvGrpSpPr/>
          <p:nvPr/>
        </p:nvGrpSpPr>
        <p:grpSpPr>
          <a:xfrm>
            <a:off x="9135886" y="0"/>
            <a:ext cx="3136324" cy="6858000"/>
            <a:chOff x="9055676" y="0"/>
            <a:chExt cx="3136324" cy="6858000"/>
          </a:xfrm>
        </p:grpSpPr>
        <p:sp>
          <p:nvSpPr>
            <p:cNvPr id="4" name="Прямоугольник 3">
              <a:extLst>
                <a:ext uri="{FF2B5EF4-FFF2-40B4-BE49-F238E27FC236}">
                  <a16:creationId xmlns:a16="http://schemas.microsoft.com/office/drawing/2014/main" id="{403AE892-EBD6-40F1-851B-FEADBD59429F}"/>
                </a:ext>
              </a:extLst>
            </p:cNvPr>
            <p:cNvSpPr/>
            <p:nvPr/>
          </p:nvSpPr>
          <p:spPr>
            <a:xfrm>
              <a:off x="9221932" y="0"/>
              <a:ext cx="2970068" cy="6858000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/>
            </a:p>
          </p:txBody>
        </p:sp>
        <p:sp>
          <p:nvSpPr>
            <p:cNvPr id="5" name="Прямоугольник 4">
              <a:extLst>
                <a:ext uri="{FF2B5EF4-FFF2-40B4-BE49-F238E27FC236}">
                  <a16:creationId xmlns:a16="http://schemas.microsoft.com/office/drawing/2014/main" id="{54318653-1A38-442C-BA0F-F2C51149BCFF}"/>
                </a:ext>
              </a:extLst>
            </p:cNvPr>
            <p:cNvSpPr/>
            <p:nvPr/>
          </p:nvSpPr>
          <p:spPr>
            <a:xfrm>
              <a:off x="9055676" y="0"/>
              <a:ext cx="166255" cy="6858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/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C25D63D1-E9CE-42BF-BD4D-374FD0293155}"/>
                </a:ext>
              </a:extLst>
            </p:cNvPr>
            <p:cNvSpPr/>
            <p:nvPr/>
          </p:nvSpPr>
          <p:spPr>
            <a:xfrm>
              <a:off x="9221932" y="0"/>
              <a:ext cx="114301" cy="6858000"/>
            </a:xfrm>
            <a:prstGeom prst="rect">
              <a:avLst/>
            </a:prstGeom>
            <a:solidFill>
              <a:srgbClr val="FFD3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/>
            </a:p>
          </p:txBody>
        </p:sp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id="{BA4EE865-9F0D-4531-A737-E13A557C0277}"/>
                </a:ext>
              </a:extLst>
            </p:cNvPr>
            <p:cNvSpPr/>
            <p:nvPr/>
          </p:nvSpPr>
          <p:spPr>
            <a:xfrm>
              <a:off x="9336233" y="0"/>
              <a:ext cx="150667" cy="68580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/>
            </a:p>
          </p:txBody>
        </p:sp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id="{6A1183CB-C5B0-498A-A49C-4180134C74B0}"/>
                </a:ext>
              </a:extLst>
            </p:cNvPr>
            <p:cNvSpPr/>
            <p:nvPr/>
          </p:nvSpPr>
          <p:spPr>
            <a:xfrm>
              <a:off x="9336233" y="0"/>
              <a:ext cx="571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/>
            </a:p>
          </p:txBody>
        </p:sp>
      </p:grpSp>
      <p:sp>
        <p:nvSpPr>
          <p:cNvPr id="12" name="Прямоугольник 11"/>
          <p:cNvSpPr/>
          <p:nvPr/>
        </p:nvSpPr>
        <p:spPr>
          <a:xfrm>
            <a:off x="9549121" y="835434"/>
            <a:ext cx="26599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3600" b="1" dirty="0" err="1">
                <a:solidFill>
                  <a:schemeClr val="bg1"/>
                </a:solidFill>
                <a:latin typeface="inherit"/>
              </a:rPr>
              <a:t>Аналітики</a:t>
            </a:r>
            <a:r>
              <a:rPr lang="ru-RU" sz="3600" b="1" dirty="0">
                <a:solidFill>
                  <a:schemeClr val="bg1"/>
                </a:solidFill>
                <a:latin typeface="inherit"/>
              </a:rPr>
              <a:t> </a:t>
            </a:r>
            <a:r>
              <a:rPr lang="en-US" sz="3600" b="1" dirty="0">
                <a:solidFill>
                  <a:schemeClr val="bg1"/>
                </a:solidFill>
                <a:latin typeface="inherit"/>
              </a:rPr>
              <a:t>Big Data</a:t>
            </a:r>
            <a:endParaRPr lang="en-US" sz="3600" b="1" i="0" dirty="0">
              <a:solidFill>
                <a:schemeClr val="bg1"/>
              </a:solidFill>
              <a:effectLst/>
              <a:latin typeface="sf_ui_display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7895" y="2035763"/>
            <a:ext cx="2652738" cy="2652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0339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57E0B0F-4D29-4786-B2AB-B84D9F8B54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284" y="1609724"/>
            <a:ext cx="8378529" cy="4839202"/>
          </a:xfrm>
        </p:spPr>
        <p:txBody>
          <a:bodyPr rtlCol="0"/>
          <a:lstStyle/>
          <a:p>
            <a:pPr fontAlgn="base"/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Високі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технології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впроваджуватимуться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в наше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життя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нон-стоп, тому люди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вчитимуться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постійно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й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паралельно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з основною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роботою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.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Високо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цінуватимуться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педагоги,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які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вміють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індивідуалізувати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навчання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та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створюватимуть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індивідуальні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навчальні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програми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.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Тільки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так люди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зможуть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якісно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та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швидко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засвоювати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інформацію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та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встигати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за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новими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вимогами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.</a:t>
            </a:r>
          </a:p>
          <a:p>
            <a:pPr fontAlgn="base"/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Нарівні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з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вчителями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будуть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популярними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й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модератори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,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завданням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яких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стане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організація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групових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обговорень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для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кращого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засвоєння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 </a:t>
            </a:r>
            <a:r>
              <a:rPr lang="ru-RU" sz="2400" dirty="0" err="1">
                <a:solidFill>
                  <a:srgbClr val="555555"/>
                </a:solidFill>
                <a:latin typeface="sf_ui_display"/>
              </a:rPr>
              <a:t>матеріалу</a:t>
            </a:r>
            <a:r>
              <a:rPr lang="ru-RU" sz="2400" dirty="0">
                <a:solidFill>
                  <a:srgbClr val="555555"/>
                </a:solidFill>
                <a:latin typeface="sf_ui_display"/>
              </a:rPr>
              <a:t>.</a:t>
            </a:r>
            <a:endParaRPr lang="ru-RU" sz="2400" b="0" i="0" dirty="0">
              <a:solidFill>
                <a:srgbClr val="555555"/>
              </a:solidFill>
              <a:effectLst/>
              <a:latin typeface="sf_ui_display"/>
            </a:endParaRPr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D4EF09CF-3362-453A-9463-F6669A9D3E01}"/>
              </a:ext>
            </a:extLst>
          </p:cNvPr>
          <p:cNvGrpSpPr/>
          <p:nvPr/>
        </p:nvGrpSpPr>
        <p:grpSpPr>
          <a:xfrm>
            <a:off x="9135886" y="0"/>
            <a:ext cx="3136324" cy="6858000"/>
            <a:chOff x="9055676" y="0"/>
            <a:chExt cx="3136324" cy="6858000"/>
          </a:xfrm>
        </p:grpSpPr>
        <p:sp>
          <p:nvSpPr>
            <p:cNvPr id="4" name="Прямоугольник 3">
              <a:extLst>
                <a:ext uri="{FF2B5EF4-FFF2-40B4-BE49-F238E27FC236}">
                  <a16:creationId xmlns:a16="http://schemas.microsoft.com/office/drawing/2014/main" id="{403AE892-EBD6-40F1-851B-FEADBD59429F}"/>
                </a:ext>
              </a:extLst>
            </p:cNvPr>
            <p:cNvSpPr/>
            <p:nvPr/>
          </p:nvSpPr>
          <p:spPr>
            <a:xfrm>
              <a:off x="9221932" y="0"/>
              <a:ext cx="2970068" cy="6858000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/>
            </a:p>
          </p:txBody>
        </p:sp>
        <p:sp>
          <p:nvSpPr>
            <p:cNvPr id="5" name="Прямоугольник 4">
              <a:extLst>
                <a:ext uri="{FF2B5EF4-FFF2-40B4-BE49-F238E27FC236}">
                  <a16:creationId xmlns:a16="http://schemas.microsoft.com/office/drawing/2014/main" id="{54318653-1A38-442C-BA0F-F2C51149BCFF}"/>
                </a:ext>
              </a:extLst>
            </p:cNvPr>
            <p:cNvSpPr/>
            <p:nvPr/>
          </p:nvSpPr>
          <p:spPr>
            <a:xfrm>
              <a:off x="9055676" y="0"/>
              <a:ext cx="166255" cy="6858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/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C25D63D1-E9CE-42BF-BD4D-374FD0293155}"/>
                </a:ext>
              </a:extLst>
            </p:cNvPr>
            <p:cNvSpPr/>
            <p:nvPr/>
          </p:nvSpPr>
          <p:spPr>
            <a:xfrm>
              <a:off x="9221932" y="0"/>
              <a:ext cx="114301" cy="6858000"/>
            </a:xfrm>
            <a:prstGeom prst="rect">
              <a:avLst/>
            </a:prstGeom>
            <a:solidFill>
              <a:srgbClr val="FFD3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/>
            </a:p>
          </p:txBody>
        </p:sp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id="{BA4EE865-9F0D-4531-A737-E13A557C0277}"/>
                </a:ext>
              </a:extLst>
            </p:cNvPr>
            <p:cNvSpPr/>
            <p:nvPr/>
          </p:nvSpPr>
          <p:spPr>
            <a:xfrm>
              <a:off x="9336233" y="0"/>
              <a:ext cx="150667" cy="68580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/>
            </a:p>
          </p:txBody>
        </p:sp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id="{6A1183CB-C5B0-498A-A49C-4180134C74B0}"/>
                </a:ext>
              </a:extLst>
            </p:cNvPr>
            <p:cNvSpPr/>
            <p:nvPr/>
          </p:nvSpPr>
          <p:spPr>
            <a:xfrm>
              <a:off x="9336233" y="0"/>
              <a:ext cx="571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/>
            </a:p>
          </p:txBody>
        </p:sp>
      </p:grpSp>
      <p:sp>
        <p:nvSpPr>
          <p:cNvPr id="12" name="Прямоугольник 11"/>
          <p:cNvSpPr/>
          <p:nvPr/>
        </p:nvSpPr>
        <p:spPr>
          <a:xfrm>
            <a:off x="9549121" y="835434"/>
            <a:ext cx="265993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4400" b="1" dirty="0" err="1">
                <a:solidFill>
                  <a:schemeClr val="bg1"/>
                </a:solidFill>
              </a:rPr>
              <a:t>Освіта</a:t>
            </a:r>
            <a:endParaRPr lang="ru-RU" sz="4400" b="1" dirty="0">
              <a:solidFill>
                <a:schemeClr val="bg1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11229" y="1604875"/>
            <a:ext cx="2597825" cy="1731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9199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57E0B0F-4D29-4786-B2AB-B84D9F8B54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284" y="1609724"/>
            <a:ext cx="8378529" cy="4839202"/>
          </a:xfrm>
        </p:spPr>
        <p:txBody>
          <a:bodyPr rtlCol="0">
            <a:normAutofit fontScale="92500" lnSpcReduction="10000"/>
          </a:bodyPr>
          <a:lstStyle/>
          <a:p>
            <a:pPr fontAlgn="base"/>
            <a:r>
              <a:rPr lang="ru-RU" dirty="0"/>
              <a:t>У </a:t>
            </a:r>
            <a:r>
              <a:rPr lang="ru-RU" dirty="0" err="1"/>
              <a:t>цій</a:t>
            </a:r>
            <a:r>
              <a:rPr lang="ru-RU" dirty="0"/>
              <a:t> </a:t>
            </a:r>
            <a:r>
              <a:rPr lang="ru-RU" dirty="0" err="1"/>
              <a:t>сфері</a:t>
            </a:r>
            <a:r>
              <a:rPr lang="ru-RU" dirty="0"/>
              <a:t> </a:t>
            </a:r>
            <a:r>
              <a:rPr lang="ru-RU" dirty="0" err="1"/>
              <a:t>відбувається</a:t>
            </a:r>
            <a:r>
              <a:rPr lang="ru-RU" dirty="0"/>
              <a:t> глобальна </a:t>
            </a:r>
            <a:r>
              <a:rPr lang="ru-RU" dirty="0" err="1"/>
              <a:t>автоматизація</a:t>
            </a:r>
            <a:r>
              <a:rPr lang="ru-RU" dirty="0"/>
              <a:t>. Тому </a:t>
            </a:r>
            <a:r>
              <a:rPr lang="ru-RU" dirty="0" err="1"/>
              <a:t>якщо</a:t>
            </a:r>
            <a:r>
              <a:rPr lang="ru-RU" dirty="0"/>
              <a:t> </a:t>
            </a:r>
            <a:r>
              <a:rPr lang="ru-RU" dirty="0" err="1"/>
              <a:t>вмітимете</a:t>
            </a:r>
            <a:r>
              <a:rPr lang="ru-RU" dirty="0"/>
              <a:t> </a:t>
            </a:r>
            <a:r>
              <a:rPr lang="ru-RU" dirty="0" err="1"/>
              <a:t>управляти</a:t>
            </a:r>
            <a:r>
              <a:rPr lang="ru-RU" dirty="0"/>
              <a:t> </a:t>
            </a:r>
            <a:r>
              <a:rPr lang="ru-RU" dirty="0" err="1"/>
              <a:t>енергоефективними</a:t>
            </a:r>
            <a:r>
              <a:rPr lang="ru-RU" dirty="0"/>
              <a:t> системами, будете </a:t>
            </a:r>
            <a:r>
              <a:rPr lang="ru-RU" dirty="0" err="1"/>
              <a:t>високо</a:t>
            </a:r>
            <a:r>
              <a:rPr lang="ru-RU" dirty="0"/>
              <a:t> </a:t>
            </a:r>
            <a:r>
              <a:rPr lang="ru-RU" dirty="0" err="1"/>
              <a:t>затребуваним</a:t>
            </a:r>
            <a:r>
              <a:rPr lang="ru-RU" dirty="0"/>
              <a:t> </a:t>
            </a:r>
            <a:r>
              <a:rPr lang="ru-RU" dirty="0" err="1"/>
              <a:t>спеціалістом</a:t>
            </a:r>
            <a:r>
              <a:rPr lang="ru-RU" dirty="0"/>
              <a:t>. Як і </a:t>
            </a:r>
            <a:r>
              <a:rPr lang="ru-RU" dirty="0" err="1"/>
              <a:t>якщо</a:t>
            </a:r>
            <a:r>
              <a:rPr lang="ru-RU" dirty="0"/>
              <a:t> </a:t>
            </a:r>
            <a:r>
              <a:rPr lang="ru-RU" dirty="0" err="1"/>
              <a:t>навчитеся</a:t>
            </a:r>
            <a:r>
              <a:rPr lang="ru-RU" dirty="0"/>
              <a:t> </a:t>
            </a:r>
            <a:r>
              <a:rPr lang="ru-RU" dirty="0" err="1"/>
              <a:t>проектувати</a:t>
            </a:r>
            <a:r>
              <a:rPr lang="ru-RU" dirty="0"/>
              <a:t> </a:t>
            </a:r>
            <a:r>
              <a:rPr lang="ru-RU" dirty="0" err="1"/>
              <a:t>будинки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використовують</a:t>
            </a:r>
            <a:r>
              <a:rPr lang="ru-RU" dirty="0"/>
              <a:t> </a:t>
            </a:r>
            <a:r>
              <a:rPr lang="ru-RU" dirty="0" err="1"/>
              <a:t>альтернативні</a:t>
            </a:r>
            <a:r>
              <a:rPr lang="ru-RU" dirty="0"/>
              <a:t> </a:t>
            </a:r>
            <a:r>
              <a:rPr lang="ru-RU" dirty="0" err="1"/>
              <a:t>джерела</a:t>
            </a:r>
            <a:r>
              <a:rPr lang="ru-RU" dirty="0"/>
              <a:t> </a:t>
            </a:r>
            <a:r>
              <a:rPr lang="ru-RU" dirty="0" err="1"/>
              <a:t>енергії</a:t>
            </a:r>
            <a:r>
              <a:rPr lang="ru-RU" dirty="0"/>
              <a:t> — </a:t>
            </a:r>
            <a:r>
              <a:rPr lang="ru-RU" dirty="0" err="1"/>
              <a:t>сонце</a:t>
            </a:r>
            <a:r>
              <a:rPr lang="ru-RU" dirty="0"/>
              <a:t>, </a:t>
            </a:r>
            <a:r>
              <a:rPr lang="ru-RU" dirty="0" err="1"/>
              <a:t>вітер</a:t>
            </a:r>
            <a:r>
              <a:rPr lang="ru-RU" dirty="0"/>
              <a:t>. </a:t>
            </a:r>
            <a:r>
              <a:rPr lang="ru-RU" dirty="0" err="1"/>
              <a:t>Зростатиме</a:t>
            </a:r>
            <a:r>
              <a:rPr lang="ru-RU" dirty="0"/>
              <a:t> попит на </a:t>
            </a:r>
            <a:r>
              <a:rPr lang="ru-RU" dirty="0" err="1"/>
              <a:t>розробників</a:t>
            </a:r>
            <a:r>
              <a:rPr lang="ru-RU" dirty="0"/>
              <a:t> «</a:t>
            </a:r>
            <a:r>
              <a:rPr lang="ru-RU" dirty="0" err="1"/>
              <a:t>розумних</a:t>
            </a:r>
            <a:r>
              <a:rPr lang="ru-RU" dirty="0"/>
              <a:t> </a:t>
            </a:r>
            <a:r>
              <a:rPr lang="ru-RU" dirty="0" err="1"/>
              <a:t>будинків</a:t>
            </a:r>
            <a:r>
              <a:rPr lang="ru-RU" dirty="0"/>
              <a:t>», де </a:t>
            </a:r>
            <a:r>
              <a:rPr lang="ru-RU" dirty="0" err="1"/>
              <a:t>людина</a:t>
            </a:r>
            <a:r>
              <a:rPr lang="ru-RU" dirty="0"/>
              <a:t> </a:t>
            </a:r>
            <a:r>
              <a:rPr lang="ru-RU" dirty="0" err="1"/>
              <a:t>майже</a:t>
            </a:r>
            <a:r>
              <a:rPr lang="ru-RU" dirty="0"/>
              <a:t> не </a:t>
            </a:r>
            <a:r>
              <a:rPr lang="ru-RU" dirty="0" err="1"/>
              <a:t>займатиметься</a:t>
            </a:r>
            <a:r>
              <a:rPr lang="ru-RU" dirty="0"/>
              <a:t> </a:t>
            </a:r>
            <a:r>
              <a:rPr lang="ru-RU" dirty="0" err="1"/>
              <a:t>домашніми</a:t>
            </a:r>
            <a:r>
              <a:rPr lang="ru-RU" dirty="0"/>
              <a:t> справами.</a:t>
            </a:r>
          </a:p>
          <a:p>
            <a:pPr fontAlgn="base"/>
            <a:endParaRPr lang="ru-RU" dirty="0"/>
          </a:p>
          <a:p>
            <a:pPr fontAlgn="base"/>
            <a:r>
              <a:rPr lang="ru-RU" dirty="0" err="1"/>
              <a:t>Також</a:t>
            </a:r>
            <a:r>
              <a:rPr lang="ru-RU" dirty="0"/>
              <a:t> зараз активно </a:t>
            </a:r>
            <a:r>
              <a:rPr lang="ru-RU" dirty="0" err="1"/>
              <a:t>розвиваються</a:t>
            </a:r>
            <a:r>
              <a:rPr lang="ru-RU" dirty="0"/>
              <a:t> </a:t>
            </a:r>
            <a:r>
              <a:rPr lang="ru-RU" dirty="0" err="1"/>
              <a:t>біотехнології</a:t>
            </a:r>
            <a:r>
              <a:rPr lang="ru-RU" dirty="0"/>
              <a:t>, тому в </a:t>
            </a:r>
            <a:r>
              <a:rPr lang="ru-RU" dirty="0" err="1"/>
              <a:t>найближчому</a:t>
            </a:r>
            <a:r>
              <a:rPr lang="ru-RU" dirty="0"/>
              <a:t> </a:t>
            </a:r>
            <a:r>
              <a:rPr lang="ru-RU" dirty="0" err="1"/>
              <a:t>майбутньому</a:t>
            </a:r>
            <a:r>
              <a:rPr lang="ru-RU" dirty="0"/>
              <a:t> </a:t>
            </a:r>
            <a:r>
              <a:rPr lang="ru-RU" dirty="0" err="1"/>
              <a:t>чекаємо</a:t>
            </a:r>
            <a:r>
              <a:rPr lang="ru-RU" dirty="0"/>
              <a:t> на </a:t>
            </a:r>
            <a:r>
              <a:rPr lang="ru-RU" dirty="0" err="1"/>
              <a:t>появу</a:t>
            </a:r>
            <a:r>
              <a:rPr lang="ru-RU" dirty="0"/>
              <a:t> </a:t>
            </a:r>
            <a:r>
              <a:rPr lang="ru-RU" dirty="0" err="1"/>
              <a:t>нових</a:t>
            </a:r>
            <a:r>
              <a:rPr lang="ru-RU" dirty="0"/>
              <a:t> </a:t>
            </a:r>
            <a:r>
              <a:rPr lang="ru-RU" dirty="0" err="1"/>
              <a:t>будматеріалів</a:t>
            </a:r>
            <a:r>
              <a:rPr lang="ru-RU" dirty="0"/>
              <a:t>. </a:t>
            </a:r>
            <a:r>
              <a:rPr lang="ru-RU" dirty="0" err="1"/>
              <a:t>Це</a:t>
            </a:r>
            <a:r>
              <a:rPr lang="ru-RU" dirty="0"/>
              <a:t> значить,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знадобляться</a:t>
            </a:r>
            <a:r>
              <a:rPr lang="ru-RU" dirty="0"/>
              <a:t> </a:t>
            </a:r>
            <a:r>
              <a:rPr lang="ru-RU" dirty="0" err="1"/>
              <a:t>спеціалісти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вмітимуть</a:t>
            </a:r>
            <a:r>
              <a:rPr lang="ru-RU" dirty="0"/>
              <a:t> з ними </a:t>
            </a:r>
            <a:r>
              <a:rPr lang="ru-RU" dirty="0" err="1"/>
              <a:t>працювати</a:t>
            </a:r>
            <a:r>
              <a:rPr lang="ru-RU" dirty="0"/>
              <a:t>.</a:t>
            </a:r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D4EF09CF-3362-453A-9463-F6669A9D3E01}"/>
              </a:ext>
            </a:extLst>
          </p:cNvPr>
          <p:cNvGrpSpPr/>
          <p:nvPr/>
        </p:nvGrpSpPr>
        <p:grpSpPr>
          <a:xfrm>
            <a:off x="9135886" y="0"/>
            <a:ext cx="3136324" cy="6858000"/>
            <a:chOff x="9055676" y="0"/>
            <a:chExt cx="3136324" cy="6858000"/>
          </a:xfrm>
        </p:grpSpPr>
        <p:sp>
          <p:nvSpPr>
            <p:cNvPr id="4" name="Прямоугольник 3">
              <a:extLst>
                <a:ext uri="{FF2B5EF4-FFF2-40B4-BE49-F238E27FC236}">
                  <a16:creationId xmlns:a16="http://schemas.microsoft.com/office/drawing/2014/main" id="{403AE892-EBD6-40F1-851B-FEADBD59429F}"/>
                </a:ext>
              </a:extLst>
            </p:cNvPr>
            <p:cNvSpPr/>
            <p:nvPr/>
          </p:nvSpPr>
          <p:spPr>
            <a:xfrm>
              <a:off x="9221932" y="0"/>
              <a:ext cx="2970068" cy="6858000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/>
            </a:p>
          </p:txBody>
        </p:sp>
        <p:sp>
          <p:nvSpPr>
            <p:cNvPr id="5" name="Прямоугольник 4">
              <a:extLst>
                <a:ext uri="{FF2B5EF4-FFF2-40B4-BE49-F238E27FC236}">
                  <a16:creationId xmlns:a16="http://schemas.microsoft.com/office/drawing/2014/main" id="{54318653-1A38-442C-BA0F-F2C51149BCFF}"/>
                </a:ext>
              </a:extLst>
            </p:cNvPr>
            <p:cNvSpPr/>
            <p:nvPr/>
          </p:nvSpPr>
          <p:spPr>
            <a:xfrm>
              <a:off x="9055676" y="0"/>
              <a:ext cx="166255" cy="6858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/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C25D63D1-E9CE-42BF-BD4D-374FD0293155}"/>
                </a:ext>
              </a:extLst>
            </p:cNvPr>
            <p:cNvSpPr/>
            <p:nvPr/>
          </p:nvSpPr>
          <p:spPr>
            <a:xfrm>
              <a:off x="9221932" y="0"/>
              <a:ext cx="114301" cy="6858000"/>
            </a:xfrm>
            <a:prstGeom prst="rect">
              <a:avLst/>
            </a:prstGeom>
            <a:solidFill>
              <a:srgbClr val="FFD3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/>
            </a:p>
          </p:txBody>
        </p:sp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id="{BA4EE865-9F0D-4531-A737-E13A557C0277}"/>
                </a:ext>
              </a:extLst>
            </p:cNvPr>
            <p:cNvSpPr/>
            <p:nvPr/>
          </p:nvSpPr>
          <p:spPr>
            <a:xfrm>
              <a:off x="9336233" y="0"/>
              <a:ext cx="150667" cy="68580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/>
            </a:p>
          </p:txBody>
        </p:sp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id="{6A1183CB-C5B0-498A-A49C-4180134C74B0}"/>
                </a:ext>
              </a:extLst>
            </p:cNvPr>
            <p:cNvSpPr/>
            <p:nvPr/>
          </p:nvSpPr>
          <p:spPr>
            <a:xfrm>
              <a:off x="9336233" y="0"/>
              <a:ext cx="571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/>
            </a:p>
          </p:txBody>
        </p:sp>
      </p:grpSp>
      <p:sp>
        <p:nvSpPr>
          <p:cNvPr id="12" name="Прямоугольник 11"/>
          <p:cNvSpPr/>
          <p:nvPr/>
        </p:nvSpPr>
        <p:spPr>
          <a:xfrm>
            <a:off x="9549121" y="835434"/>
            <a:ext cx="265993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3200" b="1" dirty="0" err="1">
                <a:solidFill>
                  <a:schemeClr val="bg1"/>
                </a:solidFill>
              </a:rPr>
              <a:t>Будівництво</a:t>
            </a:r>
            <a:r>
              <a:rPr lang="ru-RU" sz="3200" b="1" dirty="0">
                <a:solidFill>
                  <a:schemeClr val="bg1"/>
                </a:solidFill>
              </a:rPr>
              <a:t> 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67110" y="1825541"/>
            <a:ext cx="2705100" cy="1639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4811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57E0B0F-4D29-4786-B2AB-B84D9F8B54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1284" y="320842"/>
            <a:ext cx="8378529" cy="6128084"/>
          </a:xfrm>
        </p:spPr>
        <p:txBody>
          <a:bodyPr rtlCol="0">
            <a:normAutofit/>
          </a:bodyPr>
          <a:lstStyle/>
          <a:p>
            <a:pPr fontAlgn="base"/>
            <a:r>
              <a:rPr lang="ru-RU" dirty="0" err="1"/>
              <a:t>Вже</a:t>
            </a:r>
            <a:r>
              <a:rPr lang="ru-RU" dirty="0"/>
              <a:t> зараз у </a:t>
            </a:r>
            <a:r>
              <a:rPr lang="ru-RU" dirty="0" err="1"/>
              <a:t>містах</a:t>
            </a:r>
            <a:r>
              <a:rPr lang="ru-RU" dirty="0"/>
              <a:t> </a:t>
            </a:r>
            <a:r>
              <a:rPr lang="ru-RU" dirty="0" err="1"/>
              <a:t>України</a:t>
            </a:r>
            <a:r>
              <a:rPr lang="ru-RU" dirty="0"/>
              <a:t> </a:t>
            </a:r>
            <a:r>
              <a:rPr lang="ru-RU" dirty="0" err="1"/>
              <a:t>починають</a:t>
            </a:r>
            <a:r>
              <a:rPr lang="ru-RU" dirty="0"/>
              <a:t> </a:t>
            </a:r>
            <a:r>
              <a:rPr lang="ru-RU" dirty="0" err="1"/>
              <a:t>тестувати</a:t>
            </a:r>
            <a:r>
              <a:rPr lang="ru-RU" dirty="0"/>
              <a:t> </a:t>
            </a:r>
            <a:r>
              <a:rPr lang="ru-RU" dirty="0" err="1"/>
              <a:t>спеціальність</a:t>
            </a:r>
            <a:r>
              <a:rPr lang="ru-RU" dirty="0"/>
              <a:t> </a:t>
            </a:r>
            <a:r>
              <a:rPr lang="ru-RU" dirty="0" err="1"/>
              <a:t>сіті-фермерів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вирощують</a:t>
            </a:r>
            <a:r>
              <a:rPr lang="ru-RU" dirty="0"/>
              <a:t> </a:t>
            </a:r>
            <a:r>
              <a:rPr lang="ru-RU" dirty="0" err="1"/>
              <a:t>продукти</a:t>
            </a:r>
            <a:r>
              <a:rPr lang="ru-RU" dirty="0"/>
              <a:t> в межах </a:t>
            </a:r>
            <a:r>
              <a:rPr lang="ru-RU" dirty="0" err="1"/>
              <a:t>міста</a:t>
            </a:r>
            <a:r>
              <a:rPr lang="ru-RU" dirty="0"/>
              <a:t> з </a:t>
            </a:r>
            <a:r>
              <a:rPr lang="ru-RU" dirty="0" err="1"/>
              <a:t>використанням</a:t>
            </a:r>
            <a:r>
              <a:rPr lang="ru-RU" dirty="0"/>
              <a:t> </a:t>
            </a:r>
            <a:r>
              <a:rPr lang="ru-RU" dirty="0" err="1"/>
              <a:t>сучасних</a:t>
            </a:r>
            <a:r>
              <a:rPr lang="ru-RU" dirty="0"/>
              <a:t> </a:t>
            </a:r>
            <a:r>
              <a:rPr lang="ru-RU" dirty="0" err="1"/>
              <a:t>технологій</a:t>
            </a:r>
            <a:r>
              <a:rPr lang="ru-RU" dirty="0"/>
              <a:t> (на </a:t>
            </a:r>
            <a:r>
              <a:rPr lang="ru-RU" dirty="0" err="1"/>
              <a:t>дахах</a:t>
            </a:r>
            <a:r>
              <a:rPr lang="ru-RU" dirty="0"/>
              <a:t> </a:t>
            </a:r>
            <a:r>
              <a:rPr lang="ru-RU" dirty="0" err="1"/>
              <a:t>хмарочосів</a:t>
            </a:r>
            <a:r>
              <a:rPr lang="ru-RU" dirty="0"/>
              <a:t>, </a:t>
            </a:r>
            <a:r>
              <a:rPr lang="ru-RU" dirty="0" err="1"/>
              <a:t>наприклад</a:t>
            </a:r>
            <a:r>
              <a:rPr lang="ru-RU" dirty="0"/>
              <a:t>).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знизить</a:t>
            </a:r>
            <a:r>
              <a:rPr lang="ru-RU" dirty="0"/>
              <a:t> </a:t>
            </a:r>
            <a:r>
              <a:rPr lang="ru-RU" dirty="0" err="1"/>
              <a:t>ціну</a:t>
            </a:r>
            <a:r>
              <a:rPr lang="ru-RU" dirty="0"/>
              <a:t> на доставку </a:t>
            </a:r>
            <a:r>
              <a:rPr lang="ru-RU" dirty="0" err="1"/>
              <a:t>товарів</a:t>
            </a:r>
            <a:r>
              <a:rPr lang="ru-RU" dirty="0"/>
              <a:t> з </a:t>
            </a:r>
            <a:r>
              <a:rPr lang="ru-RU" dirty="0" err="1"/>
              <a:t>регіонів</a:t>
            </a:r>
            <a:r>
              <a:rPr lang="ru-RU" dirty="0"/>
              <a:t>.</a:t>
            </a:r>
          </a:p>
          <a:p>
            <a:pPr fontAlgn="base"/>
            <a:r>
              <a:rPr lang="ru-RU" dirty="0" err="1"/>
              <a:t>Матимуть</a:t>
            </a:r>
            <a:r>
              <a:rPr lang="ru-RU" dirty="0"/>
              <a:t> попит ГМО-</a:t>
            </a:r>
            <a:r>
              <a:rPr lang="ru-RU" dirty="0" err="1"/>
              <a:t>агрономи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займатимуться</a:t>
            </a:r>
            <a:r>
              <a:rPr lang="ru-RU" dirty="0"/>
              <a:t> </a:t>
            </a:r>
            <a:r>
              <a:rPr lang="ru-RU" dirty="0" err="1"/>
              <a:t>втіленням</a:t>
            </a:r>
            <a:r>
              <a:rPr lang="ru-RU" dirty="0"/>
              <a:t> </a:t>
            </a:r>
            <a:r>
              <a:rPr lang="ru-RU" dirty="0" err="1"/>
              <a:t>біодосягнень</a:t>
            </a:r>
            <a:r>
              <a:rPr lang="ru-RU" dirty="0"/>
              <a:t> та </a:t>
            </a:r>
            <a:r>
              <a:rPr lang="ru-RU" dirty="0" err="1"/>
              <a:t>отриманням</a:t>
            </a:r>
            <a:r>
              <a:rPr lang="ru-RU" dirty="0"/>
              <a:t> </a:t>
            </a:r>
            <a:r>
              <a:rPr lang="ru-RU" dirty="0" err="1"/>
              <a:t>продуктів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заданими</a:t>
            </a:r>
            <a:r>
              <a:rPr lang="ru-RU" dirty="0"/>
              <a:t> </a:t>
            </a:r>
            <a:r>
              <a:rPr lang="ru-RU" dirty="0" err="1"/>
              <a:t>якостями</a:t>
            </a:r>
            <a:r>
              <a:rPr lang="ru-RU" dirty="0"/>
              <a:t>.</a:t>
            </a:r>
          </a:p>
          <a:p>
            <a:pPr fontAlgn="base"/>
            <a:r>
              <a:rPr lang="ru-RU" dirty="0"/>
              <a:t>У </a:t>
            </a:r>
            <a:r>
              <a:rPr lang="ru-RU" dirty="0" err="1"/>
              <a:t>медичній</a:t>
            </a:r>
            <a:r>
              <a:rPr lang="ru-RU" dirty="0"/>
              <a:t> </a:t>
            </a:r>
            <a:r>
              <a:rPr lang="ru-RU" dirty="0" err="1"/>
              <a:t>сфері</a:t>
            </a:r>
            <a:r>
              <a:rPr lang="ru-RU" dirty="0"/>
              <a:t> </a:t>
            </a:r>
            <a:r>
              <a:rPr lang="ru-RU" dirty="0" err="1"/>
              <a:t>будуть</a:t>
            </a:r>
            <a:r>
              <a:rPr lang="ru-RU" dirty="0"/>
              <a:t> </a:t>
            </a:r>
            <a:r>
              <a:rPr lang="ru-RU" dirty="0" err="1"/>
              <a:t>затребуваними</a:t>
            </a:r>
            <a:r>
              <a:rPr lang="ru-RU" dirty="0"/>
              <a:t> </a:t>
            </a:r>
            <a:r>
              <a:rPr lang="ru-RU" dirty="0" err="1"/>
              <a:t>спеціалісти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створюватимуть</a:t>
            </a:r>
            <a:r>
              <a:rPr lang="ru-RU" dirty="0"/>
              <a:t> </a:t>
            </a:r>
            <a:r>
              <a:rPr lang="ru-RU" dirty="0" err="1"/>
              <a:t>штучні</a:t>
            </a:r>
            <a:r>
              <a:rPr lang="ru-RU" dirty="0"/>
              <a:t> </a:t>
            </a:r>
            <a:r>
              <a:rPr lang="ru-RU" dirty="0" err="1"/>
              <a:t>органи</a:t>
            </a:r>
            <a:r>
              <a:rPr lang="ru-RU" dirty="0"/>
              <a:t> на 3</a:t>
            </a:r>
            <a:r>
              <a:rPr lang="en-US" dirty="0"/>
              <a:t>D-</a:t>
            </a:r>
            <a:r>
              <a:rPr lang="ru-RU" dirty="0"/>
              <a:t>принтерах для </a:t>
            </a:r>
            <a:r>
              <a:rPr lang="ru-RU" dirty="0" err="1"/>
              <a:t>заміни</a:t>
            </a:r>
            <a:r>
              <a:rPr lang="ru-RU" dirty="0"/>
              <a:t> </a:t>
            </a:r>
            <a:r>
              <a:rPr lang="ru-RU" dirty="0" err="1"/>
              <a:t>пошкоджених</a:t>
            </a:r>
            <a:r>
              <a:rPr lang="ru-RU" dirty="0"/>
              <a:t>. Люди </a:t>
            </a:r>
            <a:r>
              <a:rPr lang="ru-RU" dirty="0" err="1"/>
              <a:t>житимуть</a:t>
            </a:r>
            <a:r>
              <a:rPr lang="ru-RU" dirty="0"/>
              <a:t> </a:t>
            </a:r>
            <a:r>
              <a:rPr lang="ru-RU" dirty="0" err="1"/>
              <a:t>довше</a:t>
            </a:r>
            <a:r>
              <a:rPr lang="ru-RU" dirty="0"/>
              <a:t>, а </a:t>
            </a:r>
            <a:r>
              <a:rPr lang="ru-RU" dirty="0" err="1"/>
              <a:t>отже</a:t>
            </a:r>
            <a:r>
              <a:rPr lang="ru-RU" dirty="0"/>
              <a:t> </a:t>
            </a:r>
            <a:r>
              <a:rPr lang="ru-RU" dirty="0" err="1"/>
              <a:t>будуть</a:t>
            </a:r>
            <a:r>
              <a:rPr lang="ru-RU" dirty="0"/>
              <a:t> </a:t>
            </a:r>
            <a:r>
              <a:rPr lang="ru-RU" dirty="0" err="1"/>
              <a:t>потрібні</a:t>
            </a:r>
            <a:r>
              <a:rPr lang="ru-RU" dirty="0"/>
              <a:t> геронтологи. </a:t>
            </a:r>
            <a:r>
              <a:rPr lang="ru-RU" dirty="0" err="1"/>
              <a:t>Матимуть</a:t>
            </a:r>
            <a:r>
              <a:rPr lang="ru-RU" dirty="0"/>
              <a:t> попит і </a:t>
            </a:r>
            <a:r>
              <a:rPr lang="ru-RU" dirty="0" err="1"/>
              <a:t>розробники</a:t>
            </a:r>
            <a:r>
              <a:rPr lang="ru-RU" dirty="0"/>
              <a:t> </a:t>
            </a:r>
            <a:r>
              <a:rPr lang="ru-RU" dirty="0" err="1"/>
              <a:t>кіберпротезів</a:t>
            </a:r>
            <a:r>
              <a:rPr lang="ru-RU" dirty="0"/>
              <a:t> та </a:t>
            </a:r>
            <a:r>
              <a:rPr lang="ru-RU" dirty="0" err="1"/>
              <a:t>імплантів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вживлятимуться</a:t>
            </a:r>
            <a:r>
              <a:rPr lang="ru-RU" dirty="0"/>
              <a:t> в </a:t>
            </a:r>
            <a:r>
              <a:rPr lang="ru-RU" dirty="0" err="1"/>
              <a:t>тіло</a:t>
            </a:r>
            <a:r>
              <a:rPr lang="ru-RU" dirty="0"/>
              <a:t> </a:t>
            </a:r>
            <a:r>
              <a:rPr lang="ru-RU" dirty="0" err="1"/>
              <a:t>людини</a:t>
            </a:r>
            <a:r>
              <a:rPr lang="ru-RU" dirty="0"/>
              <a:t> і </a:t>
            </a:r>
            <a:r>
              <a:rPr lang="ru-RU" dirty="0" err="1"/>
              <a:t>сприйматимуться</a:t>
            </a:r>
            <a:r>
              <a:rPr lang="ru-RU" dirty="0"/>
              <a:t> ним як </a:t>
            </a:r>
            <a:r>
              <a:rPr lang="ru-RU" dirty="0" err="1"/>
              <a:t>власні</a:t>
            </a:r>
            <a:r>
              <a:rPr lang="ru-RU" dirty="0"/>
              <a:t>.</a:t>
            </a:r>
          </a:p>
        </p:txBody>
      </p:sp>
      <p:grpSp>
        <p:nvGrpSpPr>
          <p:cNvPr id="10" name="Группа 9">
            <a:extLst>
              <a:ext uri="{FF2B5EF4-FFF2-40B4-BE49-F238E27FC236}">
                <a16:creationId xmlns:a16="http://schemas.microsoft.com/office/drawing/2014/main" id="{D4EF09CF-3362-453A-9463-F6669A9D3E01}"/>
              </a:ext>
            </a:extLst>
          </p:cNvPr>
          <p:cNvGrpSpPr/>
          <p:nvPr/>
        </p:nvGrpSpPr>
        <p:grpSpPr>
          <a:xfrm>
            <a:off x="9135886" y="0"/>
            <a:ext cx="3136324" cy="6858000"/>
            <a:chOff x="9055676" y="0"/>
            <a:chExt cx="3136324" cy="6858000"/>
          </a:xfrm>
        </p:grpSpPr>
        <p:sp>
          <p:nvSpPr>
            <p:cNvPr id="4" name="Прямоугольник 3">
              <a:extLst>
                <a:ext uri="{FF2B5EF4-FFF2-40B4-BE49-F238E27FC236}">
                  <a16:creationId xmlns:a16="http://schemas.microsoft.com/office/drawing/2014/main" id="{403AE892-EBD6-40F1-851B-FEADBD59429F}"/>
                </a:ext>
              </a:extLst>
            </p:cNvPr>
            <p:cNvSpPr/>
            <p:nvPr/>
          </p:nvSpPr>
          <p:spPr>
            <a:xfrm>
              <a:off x="9221932" y="0"/>
              <a:ext cx="2970068" cy="6858000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/>
            </a:p>
          </p:txBody>
        </p:sp>
        <p:sp>
          <p:nvSpPr>
            <p:cNvPr id="5" name="Прямоугольник 4">
              <a:extLst>
                <a:ext uri="{FF2B5EF4-FFF2-40B4-BE49-F238E27FC236}">
                  <a16:creationId xmlns:a16="http://schemas.microsoft.com/office/drawing/2014/main" id="{54318653-1A38-442C-BA0F-F2C51149BCFF}"/>
                </a:ext>
              </a:extLst>
            </p:cNvPr>
            <p:cNvSpPr/>
            <p:nvPr/>
          </p:nvSpPr>
          <p:spPr>
            <a:xfrm>
              <a:off x="9055676" y="0"/>
              <a:ext cx="166255" cy="6858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/>
            </a:p>
          </p:txBody>
        </p:sp>
        <p:sp>
          <p:nvSpPr>
            <p:cNvPr id="6" name="Прямоугольник 5">
              <a:extLst>
                <a:ext uri="{FF2B5EF4-FFF2-40B4-BE49-F238E27FC236}">
                  <a16:creationId xmlns:a16="http://schemas.microsoft.com/office/drawing/2014/main" id="{C25D63D1-E9CE-42BF-BD4D-374FD0293155}"/>
                </a:ext>
              </a:extLst>
            </p:cNvPr>
            <p:cNvSpPr/>
            <p:nvPr/>
          </p:nvSpPr>
          <p:spPr>
            <a:xfrm>
              <a:off x="9221932" y="0"/>
              <a:ext cx="114301" cy="6858000"/>
            </a:xfrm>
            <a:prstGeom prst="rect">
              <a:avLst/>
            </a:prstGeom>
            <a:solidFill>
              <a:srgbClr val="FFD34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/>
            </a:p>
          </p:txBody>
        </p:sp>
        <p:sp>
          <p:nvSpPr>
            <p:cNvPr id="7" name="Прямоугольник 6">
              <a:extLst>
                <a:ext uri="{FF2B5EF4-FFF2-40B4-BE49-F238E27FC236}">
                  <a16:creationId xmlns:a16="http://schemas.microsoft.com/office/drawing/2014/main" id="{BA4EE865-9F0D-4531-A737-E13A557C0277}"/>
                </a:ext>
              </a:extLst>
            </p:cNvPr>
            <p:cNvSpPr/>
            <p:nvPr/>
          </p:nvSpPr>
          <p:spPr>
            <a:xfrm>
              <a:off x="9336233" y="0"/>
              <a:ext cx="150667" cy="68580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/>
            </a:p>
          </p:txBody>
        </p:sp>
        <p:sp>
          <p:nvSpPr>
            <p:cNvPr id="8" name="Прямоугольник 7">
              <a:extLst>
                <a:ext uri="{FF2B5EF4-FFF2-40B4-BE49-F238E27FC236}">
                  <a16:creationId xmlns:a16="http://schemas.microsoft.com/office/drawing/2014/main" id="{6A1183CB-C5B0-498A-A49C-4180134C74B0}"/>
                </a:ext>
              </a:extLst>
            </p:cNvPr>
            <p:cNvSpPr/>
            <p:nvPr/>
          </p:nvSpPr>
          <p:spPr>
            <a:xfrm>
              <a:off x="9336233" y="0"/>
              <a:ext cx="571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ru-RU"/>
            </a:p>
          </p:txBody>
        </p:sp>
      </p:grpSp>
      <p:sp>
        <p:nvSpPr>
          <p:cNvPr id="12" name="Прямоугольник 11"/>
          <p:cNvSpPr/>
          <p:nvPr/>
        </p:nvSpPr>
        <p:spPr>
          <a:xfrm>
            <a:off x="9549121" y="835434"/>
            <a:ext cx="265993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ru-RU" sz="3200" b="1" dirty="0" err="1">
                <a:solidFill>
                  <a:schemeClr val="bg1"/>
                </a:solidFill>
              </a:rPr>
              <a:t>Біотехнології</a:t>
            </a:r>
            <a:r>
              <a:rPr lang="ru-RU" sz="3200" b="1" dirty="0">
                <a:solidFill>
                  <a:schemeClr val="bg1"/>
                </a:solidFill>
              </a:rPr>
              <a:t> та медицина</a:t>
            </a:r>
            <a:r>
              <a:rPr lang="ru-RU" sz="4800" b="1" dirty="0">
                <a:solidFill>
                  <a:schemeClr val="bg1"/>
                </a:solidFill>
              </a:rPr>
              <a:t> </a:t>
            </a:r>
          </a:p>
        </p:txBody>
      </p:sp>
      <p:pic>
        <p:nvPicPr>
          <p:cNvPr id="1026" name="Picture 2" descr="Французские власти выделят до €4 млрд. биотехнологическим стартапам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7110" y="2398294"/>
            <a:ext cx="2705100" cy="1690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54487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Заголовок 2"/>
          <p:cNvSpPr txBox="1">
            <a:spLocks/>
          </p:cNvSpPr>
          <p:nvPr/>
        </p:nvSpPr>
        <p:spPr>
          <a:xfrm>
            <a:off x="144750" y="-172170"/>
            <a:ext cx="10369152" cy="104986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  <a:scene3d>
              <a:camera prst="orthographicFront"/>
              <a:lightRig rig="threePt" dir="t"/>
            </a:scene3d>
            <a:sp3d extrusionH="57150">
              <a:bevelT w="38100" h="38100" prst="relaxedInset"/>
            </a:sp3d>
          </a:bodyPr>
          <a:lstStyle>
            <a:lvl1pPr algn="l" defTabSz="914400" rtl="0" eaLnBrk="1" latinLnBrk="0" hangingPunct="1">
              <a:lnSpc>
                <a:spcPct val="80000"/>
              </a:lnSpc>
              <a:spcBef>
                <a:spcPct val="0"/>
              </a:spcBef>
              <a:buNone/>
              <a:defRPr sz="36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5400" b="1" dirty="0">
                <a:solidFill>
                  <a:srgbClr val="9D3342"/>
                </a:solidFill>
                <a:latin typeface="Century Gothic" panose="020B0502020202020204" pitchFamily="34" charset="0"/>
              </a:rPr>
              <a:t>Вимоги до працівників </a:t>
            </a:r>
            <a:endParaRPr lang="uk-UA" sz="6000" b="1" dirty="0">
              <a:solidFill>
                <a:srgbClr val="9D3342"/>
              </a:solidFill>
              <a:latin typeface="Century Gothic" panose="020B050202020202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11280576" y="-27432"/>
            <a:ext cx="576064" cy="2060848"/>
          </a:xfrm>
          <a:prstGeom prst="rect">
            <a:avLst/>
          </a:prstGeom>
          <a:solidFill>
            <a:srgbClr val="164F84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grpSp>
        <p:nvGrpSpPr>
          <p:cNvPr id="26" name="Группа 25"/>
          <p:cNvGrpSpPr/>
          <p:nvPr/>
        </p:nvGrpSpPr>
        <p:grpSpPr>
          <a:xfrm>
            <a:off x="11280576" y="1079193"/>
            <a:ext cx="576064" cy="5779618"/>
            <a:chOff x="189756" y="1106625"/>
            <a:chExt cx="576064" cy="5779618"/>
          </a:xfrm>
          <a:effectLst>
            <a:innerShdw blurRad="63500" dist="50800" dir="13500000">
              <a:prstClr val="black">
                <a:alpha val="50000"/>
              </a:prstClr>
            </a:innerShdw>
          </a:effectLst>
        </p:grpSpPr>
        <p:sp>
          <p:nvSpPr>
            <p:cNvPr id="27" name="Прямоугольник 26"/>
            <p:cNvSpPr/>
            <p:nvPr/>
          </p:nvSpPr>
          <p:spPr>
            <a:xfrm>
              <a:off x="189756" y="1106625"/>
              <a:ext cx="576064" cy="594183"/>
            </a:xfrm>
            <a:prstGeom prst="rect">
              <a:avLst/>
            </a:prstGeom>
            <a:solidFill>
              <a:srgbClr val="169ECE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189756" y="2058026"/>
              <a:ext cx="576064" cy="2060848"/>
            </a:xfrm>
            <a:prstGeom prst="rect">
              <a:avLst/>
            </a:prstGeom>
            <a:solidFill>
              <a:srgbClr val="6690B1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29" name="Прямоугольник 28"/>
            <p:cNvSpPr/>
            <p:nvPr/>
          </p:nvSpPr>
          <p:spPr>
            <a:xfrm>
              <a:off x="189756" y="2665589"/>
              <a:ext cx="576064" cy="331363"/>
            </a:xfrm>
            <a:prstGeom prst="rect">
              <a:avLst/>
            </a:prstGeom>
            <a:solidFill>
              <a:srgbClr val="9C1A1A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30" name="Прямоугольник 29"/>
            <p:cNvSpPr/>
            <p:nvPr/>
          </p:nvSpPr>
          <p:spPr>
            <a:xfrm>
              <a:off x="189756" y="3696013"/>
              <a:ext cx="576064" cy="2060848"/>
            </a:xfrm>
            <a:prstGeom prst="rect">
              <a:avLst/>
            </a:prstGeom>
            <a:solidFill>
              <a:srgbClr val="173355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31" name="Прямоугольник 30"/>
            <p:cNvSpPr/>
            <p:nvPr/>
          </p:nvSpPr>
          <p:spPr>
            <a:xfrm>
              <a:off x="189756" y="4092145"/>
              <a:ext cx="576064" cy="383947"/>
            </a:xfrm>
            <a:prstGeom prst="rect">
              <a:avLst/>
            </a:prstGeom>
            <a:solidFill>
              <a:srgbClr val="0042AE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32" name="Прямоугольник 31"/>
            <p:cNvSpPr/>
            <p:nvPr/>
          </p:nvSpPr>
          <p:spPr>
            <a:xfrm>
              <a:off x="189756" y="4825395"/>
              <a:ext cx="576064" cy="2060848"/>
            </a:xfrm>
            <a:prstGeom prst="rect">
              <a:avLst/>
            </a:prstGeom>
            <a:solidFill>
              <a:srgbClr val="2393E7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33" name="Прямоугольник 32"/>
            <p:cNvSpPr/>
            <p:nvPr/>
          </p:nvSpPr>
          <p:spPr>
            <a:xfrm>
              <a:off x="189756" y="5360016"/>
              <a:ext cx="576064" cy="1095906"/>
            </a:xfrm>
            <a:prstGeom prst="rect">
              <a:avLst/>
            </a:prstGeom>
            <a:solidFill>
              <a:srgbClr val="093C8A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</p:grpSp>
      <p:sp>
        <p:nvSpPr>
          <p:cNvPr id="34" name="Прямоугольник 33"/>
          <p:cNvSpPr/>
          <p:nvPr/>
        </p:nvSpPr>
        <p:spPr>
          <a:xfrm>
            <a:off x="11280576" y="468532"/>
            <a:ext cx="576064" cy="268741"/>
          </a:xfrm>
          <a:prstGeom prst="rect">
            <a:avLst/>
          </a:prstGeom>
          <a:solidFill>
            <a:srgbClr val="BD4949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35" name="Прямоугольник 34"/>
          <p:cNvSpPr/>
          <p:nvPr/>
        </p:nvSpPr>
        <p:spPr>
          <a:xfrm>
            <a:off x="11280576" y="1306991"/>
            <a:ext cx="576064" cy="265239"/>
          </a:xfrm>
          <a:prstGeom prst="rect">
            <a:avLst/>
          </a:prstGeom>
          <a:solidFill>
            <a:srgbClr val="5D5D5D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36" name="Прямоугольник 35"/>
          <p:cNvSpPr/>
          <p:nvPr/>
        </p:nvSpPr>
        <p:spPr>
          <a:xfrm>
            <a:off x="11280576" y="98660"/>
            <a:ext cx="576064" cy="220399"/>
          </a:xfrm>
          <a:prstGeom prst="rect">
            <a:avLst/>
          </a:prstGeom>
          <a:solidFill>
            <a:srgbClr val="AE393A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90003" y="953999"/>
            <a:ext cx="11046558" cy="70788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2000" b="1" dirty="0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З розвитком ІТ у глобальну мережу перемістилася діяльність бізнесу: через </a:t>
            </a:r>
            <a:r>
              <a:rPr lang="en-US" sz="2000" b="1" dirty="0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WWW</a:t>
            </a:r>
            <a:r>
              <a:rPr lang="ru-RU" sz="2000" b="1" dirty="0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uk-UA" sz="2000" b="1" dirty="0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здійснюється просування товарів і послуг, добір персоналу, фінансові операції ,…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63353" y="1738188"/>
            <a:ext cx="10873209" cy="48628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Основні вимоги до фахівців:</a:t>
            </a:r>
          </a:p>
          <a:p>
            <a:r>
              <a:rPr lang="uk-UA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Мобільність</a:t>
            </a:r>
            <a:r>
              <a:rPr lang="uk-UA" sz="2400" b="1" dirty="0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uk-UA" sz="2300" b="1" dirty="0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— </a:t>
            </a:r>
            <a:r>
              <a:rPr lang="uk-UA" sz="2300" dirty="0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експерти стверджують, що сьогодні часта зміна місця роботи і навіть сфери діяльності є нормою. Американські дослідники припускають, що незабаром людина до 38 років зможе освоїти до 10–14 професій. </a:t>
            </a:r>
          </a:p>
          <a:p>
            <a:pPr algn="just"/>
            <a:r>
              <a:rPr lang="uk-UA" sz="2400" b="1" dirty="0">
                <a:solidFill>
                  <a:srgbClr val="3333FF"/>
                </a:solidFill>
                <a:latin typeface="Century Gothic" panose="020B0502020202020204" pitchFamily="34" charset="0"/>
              </a:rPr>
              <a:t>Універсальність</a:t>
            </a:r>
            <a:r>
              <a:rPr lang="uk-UA" sz="2400" b="1" dirty="0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uk-UA" sz="2300" b="1" dirty="0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— </a:t>
            </a:r>
            <a:r>
              <a:rPr lang="uk-UA" sz="2300" dirty="0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зростає попит на фахівців, які володіють кількома іноземними мовами, знають основи менеджменту, маркетингу та фінансів і вміють працювати з </a:t>
            </a:r>
            <a:r>
              <a:rPr lang="en-US" sz="2300" dirty="0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big data.</a:t>
            </a:r>
            <a:endParaRPr lang="uk-UA" sz="2300" dirty="0">
              <a:solidFill>
                <a:schemeClr val="accent4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just"/>
            <a:r>
              <a:rPr lang="en-US" sz="2400" b="1" dirty="0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uk-UA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Уміння працювати в команді </a:t>
            </a:r>
            <a:r>
              <a:rPr lang="uk-UA" sz="2300" b="1" dirty="0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— </a:t>
            </a:r>
            <a:r>
              <a:rPr lang="uk-UA" sz="2300" dirty="0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важливо узгоджувати свої дії з членами команди. </a:t>
            </a:r>
          </a:p>
          <a:p>
            <a:pPr algn="just"/>
            <a:r>
              <a:rPr lang="uk-UA" sz="2400" b="1" dirty="0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uk-UA" sz="2400" b="1" dirty="0">
                <a:solidFill>
                  <a:srgbClr val="3333FF"/>
                </a:solidFill>
                <a:latin typeface="Century Gothic" panose="020B0502020202020204" pitchFamily="34" charset="0"/>
              </a:rPr>
              <a:t>Крос-функціональність</a:t>
            </a:r>
            <a:r>
              <a:rPr lang="uk-UA" sz="2400" b="1" dirty="0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 </a:t>
            </a:r>
            <a:r>
              <a:rPr lang="uk-UA" sz="2300" b="1" dirty="0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— </a:t>
            </a:r>
            <a:r>
              <a:rPr lang="uk-UA" sz="2300" dirty="0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найбільше цінуються фахівці, які працюють «на стику» професій. Багато компаній прагнуть сформувати команди професіоналів, що володіють знаннями відразу в декількох областях.</a:t>
            </a:r>
          </a:p>
        </p:txBody>
      </p:sp>
    </p:spTree>
    <p:extLst>
      <p:ext uri="{BB962C8B-B14F-4D97-AF65-F5344CB8AC3E}">
        <p14:creationId xmlns:p14="http://schemas.microsoft.com/office/powerpoint/2010/main" val="2153184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810768" y="380873"/>
            <a:ext cx="10515600" cy="4351338"/>
          </a:xfrm>
        </p:spPr>
        <p:txBody>
          <a:bodyPr/>
          <a:lstStyle/>
          <a:p>
            <a:r>
              <a:rPr lang="ru-RU" dirty="0"/>
              <a:t>В </a:t>
            </a:r>
            <a:r>
              <a:rPr lang="ru-RU" dirty="0" err="1"/>
              <a:t>Україні</a:t>
            </a:r>
            <a:r>
              <a:rPr lang="ru-RU" dirty="0"/>
              <a:t> створено онлайн-атлас </a:t>
            </a:r>
            <a:r>
              <a:rPr lang="ru-RU" dirty="0" err="1"/>
              <a:t>професій</a:t>
            </a:r>
            <a:r>
              <a:rPr lang="ru-RU" dirty="0"/>
              <a:t> (</a:t>
            </a:r>
            <a:r>
              <a:rPr lang="en-US" dirty="0">
                <a:hlinkClick r:id="rId2"/>
              </a:rPr>
              <a:t>profatlas.com.ua</a:t>
            </a:r>
            <a:r>
              <a:rPr lang="en-US" dirty="0"/>
              <a:t>), </a:t>
            </a:r>
            <a:r>
              <a:rPr lang="ru-RU" dirty="0"/>
              <a:t>за </a:t>
            </a:r>
            <a:r>
              <a:rPr lang="ru-RU" dirty="0" err="1"/>
              <a:t>допомогою</a:t>
            </a:r>
            <a:r>
              <a:rPr lang="ru-RU" dirty="0"/>
              <a:t> </a:t>
            </a:r>
            <a:r>
              <a:rPr lang="ru-RU" dirty="0" err="1"/>
              <a:t>якого</a:t>
            </a:r>
            <a:r>
              <a:rPr lang="ru-RU" dirty="0"/>
              <a:t>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переглянути</a:t>
            </a:r>
            <a:r>
              <a:rPr lang="ru-RU" dirty="0"/>
              <a:t> каталог </a:t>
            </a:r>
            <a:r>
              <a:rPr lang="ru-RU" dirty="0" err="1"/>
              <a:t>професій</a:t>
            </a:r>
            <a:r>
              <a:rPr lang="ru-RU" dirty="0"/>
              <a:t> за </a:t>
            </a:r>
            <a:r>
              <a:rPr lang="ru-RU" dirty="0" err="1"/>
              <a:t>галузями</a:t>
            </a:r>
            <a:r>
              <a:rPr lang="ru-RU" dirty="0"/>
              <a:t> та </a:t>
            </a:r>
            <a:r>
              <a:rPr lang="ru-RU" dirty="0" err="1"/>
              <a:t>прослідкувати</a:t>
            </a:r>
            <a:r>
              <a:rPr lang="ru-RU" dirty="0"/>
              <a:t> </a:t>
            </a:r>
            <a:r>
              <a:rPr lang="ru-RU" dirty="0" err="1"/>
              <a:t>їх</a:t>
            </a:r>
            <a:r>
              <a:rPr lang="ru-RU" dirty="0"/>
              <a:t> </a:t>
            </a:r>
            <a:r>
              <a:rPr lang="ru-RU" dirty="0" err="1"/>
              <a:t>зміну</a:t>
            </a:r>
            <a:r>
              <a:rPr lang="ru-RU" dirty="0"/>
              <a:t> до 2020 </a:t>
            </a:r>
            <a:r>
              <a:rPr lang="en-US" dirty="0"/>
              <a:t>p., </a:t>
            </a:r>
            <a:r>
              <a:rPr lang="ru-RU" dirty="0" err="1"/>
              <a:t>дослідити</a:t>
            </a:r>
            <a:r>
              <a:rPr lang="ru-RU" dirty="0"/>
              <a:t> </a:t>
            </a:r>
            <a:r>
              <a:rPr lang="ru-RU" dirty="0" err="1"/>
              <a:t>тенденції</a:t>
            </a:r>
            <a:r>
              <a:rPr lang="ru-RU" dirty="0"/>
              <a:t> </a:t>
            </a:r>
            <a:r>
              <a:rPr lang="ru-RU" dirty="0" err="1"/>
              <a:t>зміни</a:t>
            </a:r>
            <a:r>
              <a:rPr lang="ru-RU" dirty="0"/>
              <a:t> ринку </a:t>
            </a:r>
            <a:r>
              <a:rPr lang="ru-RU" dirty="0" err="1"/>
              <a:t>праці</a:t>
            </a:r>
            <a:r>
              <a:rPr lang="ru-RU" dirty="0"/>
              <a:t>, </a:t>
            </a:r>
            <a:r>
              <a:rPr lang="ru-RU" dirty="0" err="1"/>
              <a:t>особливості</a:t>
            </a:r>
            <a:r>
              <a:rPr lang="ru-RU" dirty="0"/>
              <a:t> </a:t>
            </a:r>
            <a:r>
              <a:rPr lang="ru-RU" dirty="0" err="1"/>
              <a:t>професій</a:t>
            </a:r>
            <a:r>
              <a:rPr lang="ru-RU" dirty="0"/>
              <a:t> </a:t>
            </a:r>
            <a:r>
              <a:rPr lang="ru-RU" dirty="0" err="1"/>
              <a:t>майбутнього</a:t>
            </a:r>
            <a:r>
              <a:rPr lang="ru-RU" dirty="0"/>
              <a:t> </a:t>
            </a:r>
            <a:r>
              <a:rPr lang="ru-RU" dirty="0" err="1"/>
              <a:t>тощо</a:t>
            </a:r>
            <a:r>
              <a:rPr lang="ru-RU" dirty="0"/>
              <a:t>.</a:t>
            </a:r>
          </a:p>
          <a:p>
            <a:endParaRPr lang="en-US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9" y="2246238"/>
            <a:ext cx="12052837" cy="3170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95050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Використання</a:t>
            </a:r>
            <a:r>
              <a:rPr lang="ru-RU" dirty="0"/>
              <a:t> </a:t>
            </a:r>
            <a:r>
              <a:rPr lang="ru-RU" dirty="0" err="1"/>
              <a:t>Інтернету</a:t>
            </a:r>
            <a:r>
              <a:rPr lang="ru-RU" dirty="0"/>
              <a:t> для </a:t>
            </a:r>
            <a:r>
              <a:rPr lang="ru-RU" dirty="0" err="1"/>
              <a:t>навчання</a:t>
            </a:r>
            <a:r>
              <a:rPr lang="ru-RU" dirty="0"/>
              <a:t>:</a:t>
            </a:r>
            <a:endParaRPr lang="en-US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Пройти </a:t>
            </a:r>
            <a:r>
              <a:rPr lang="ru-RU" dirty="0" err="1"/>
              <a:t>безкоштовно</a:t>
            </a:r>
            <a:r>
              <a:rPr lang="ru-RU" dirty="0"/>
              <a:t> </a:t>
            </a:r>
            <a:r>
              <a:rPr lang="ru-RU" dirty="0" err="1"/>
              <a:t>дистанційні</a:t>
            </a:r>
            <a:r>
              <a:rPr lang="ru-RU" dirty="0"/>
              <a:t> </a:t>
            </a:r>
            <a:r>
              <a:rPr lang="ru-RU" dirty="0" err="1"/>
              <a:t>навчальні</a:t>
            </a:r>
            <a:r>
              <a:rPr lang="ru-RU" dirty="0"/>
              <a:t> </a:t>
            </a:r>
            <a:r>
              <a:rPr lang="ru-RU" dirty="0" err="1"/>
              <a:t>курси</a:t>
            </a:r>
            <a:r>
              <a:rPr lang="ru-RU" dirty="0"/>
              <a:t> </a:t>
            </a:r>
            <a:r>
              <a:rPr lang="ru-RU" dirty="0" err="1"/>
              <a:t>можна</a:t>
            </a:r>
            <a:r>
              <a:rPr lang="ru-RU" dirty="0"/>
              <a:t>  на </a:t>
            </a:r>
            <a:r>
              <a:rPr lang="ru-RU" dirty="0" err="1"/>
              <a:t>вітчизняних</a:t>
            </a:r>
            <a:r>
              <a:rPr lang="ru-RU" dirty="0"/>
              <a:t> порталах (</a:t>
            </a:r>
            <a:r>
              <a:rPr lang="ru-RU" dirty="0" err="1"/>
              <a:t>натисніть</a:t>
            </a:r>
            <a:r>
              <a:rPr lang="ru-RU" dirty="0"/>
              <a:t> на картинку):</a:t>
            </a:r>
          </a:p>
          <a:p>
            <a:endParaRPr lang="en-US" dirty="0"/>
          </a:p>
        </p:txBody>
      </p:sp>
      <p:pic>
        <p:nvPicPr>
          <p:cNvPr id="4" name="Рисунок 3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805" y="2922917"/>
            <a:ext cx="5974598" cy="2639797"/>
          </a:xfrm>
          <a:prstGeom prst="rect">
            <a:avLst/>
          </a:prstGeom>
        </p:spPr>
      </p:pic>
      <p:pic>
        <p:nvPicPr>
          <p:cNvPr id="5" name="Рисунок 4">
            <a:hlinkClick r:id="rId4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93007" y="2599092"/>
            <a:ext cx="3334801" cy="28044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2120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>
            <a:off x="11280576" y="-27432"/>
            <a:ext cx="576064" cy="2060848"/>
          </a:xfrm>
          <a:prstGeom prst="rect">
            <a:avLst/>
          </a:prstGeom>
          <a:solidFill>
            <a:srgbClr val="164F84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grpSp>
        <p:nvGrpSpPr>
          <p:cNvPr id="26" name="Группа 25"/>
          <p:cNvGrpSpPr/>
          <p:nvPr/>
        </p:nvGrpSpPr>
        <p:grpSpPr>
          <a:xfrm>
            <a:off x="11280576" y="1079193"/>
            <a:ext cx="576064" cy="5779618"/>
            <a:chOff x="189756" y="1106625"/>
            <a:chExt cx="576064" cy="5779618"/>
          </a:xfrm>
          <a:effectLst>
            <a:innerShdw blurRad="63500" dist="50800" dir="13500000">
              <a:prstClr val="black">
                <a:alpha val="50000"/>
              </a:prstClr>
            </a:innerShdw>
          </a:effectLst>
        </p:grpSpPr>
        <p:sp>
          <p:nvSpPr>
            <p:cNvPr id="27" name="Прямоугольник 26"/>
            <p:cNvSpPr/>
            <p:nvPr/>
          </p:nvSpPr>
          <p:spPr>
            <a:xfrm>
              <a:off x="189756" y="1106625"/>
              <a:ext cx="576064" cy="594183"/>
            </a:xfrm>
            <a:prstGeom prst="rect">
              <a:avLst/>
            </a:prstGeom>
            <a:solidFill>
              <a:srgbClr val="169ECE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28" name="Прямоугольник 27"/>
            <p:cNvSpPr/>
            <p:nvPr/>
          </p:nvSpPr>
          <p:spPr>
            <a:xfrm>
              <a:off x="189756" y="2058026"/>
              <a:ext cx="576064" cy="2060848"/>
            </a:xfrm>
            <a:prstGeom prst="rect">
              <a:avLst/>
            </a:prstGeom>
            <a:solidFill>
              <a:srgbClr val="6690B1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29" name="Прямоугольник 28"/>
            <p:cNvSpPr/>
            <p:nvPr/>
          </p:nvSpPr>
          <p:spPr>
            <a:xfrm>
              <a:off x="189756" y="2665589"/>
              <a:ext cx="576064" cy="331363"/>
            </a:xfrm>
            <a:prstGeom prst="rect">
              <a:avLst/>
            </a:prstGeom>
            <a:solidFill>
              <a:srgbClr val="9C1A1A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30" name="Прямоугольник 29"/>
            <p:cNvSpPr/>
            <p:nvPr/>
          </p:nvSpPr>
          <p:spPr>
            <a:xfrm>
              <a:off x="189756" y="3696013"/>
              <a:ext cx="576064" cy="2060848"/>
            </a:xfrm>
            <a:prstGeom prst="rect">
              <a:avLst/>
            </a:prstGeom>
            <a:solidFill>
              <a:srgbClr val="173355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31" name="Прямоугольник 30"/>
            <p:cNvSpPr/>
            <p:nvPr/>
          </p:nvSpPr>
          <p:spPr>
            <a:xfrm>
              <a:off x="189756" y="4092145"/>
              <a:ext cx="576064" cy="383947"/>
            </a:xfrm>
            <a:prstGeom prst="rect">
              <a:avLst/>
            </a:prstGeom>
            <a:solidFill>
              <a:srgbClr val="0042AE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32" name="Прямоугольник 31"/>
            <p:cNvSpPr/>
            <p:nvPr/>
          </p:nvSpPr>
          <p:spPr>
            <a:xfrm>
              <a:off x="189756" y="4825395"/>
              <a:ext cx="576064" cy="2060848"/>
            </a:xfrm>
            <a:prstGeom prst="rect">
              <a:avLst/>
            </a:prstGeom>
            <a:solidFill>
              <a:srgbClr val="2393E7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  <p:sp>
          <p:nvSpPr>
            <p:cNvPr id="33" name="Прямоугольник 32"/>
            <p:cNvSpPr/>
            <p:nvPr/>
          </p:nvSpPr>
          <p:spPr>
            <a:xfrm>
              <a:off x="189756" y="5360016"/>
              <a:ext cx="576064" cy="1095906"/>
            </a:xfrm>
            <a:prstGeom prst="rect">
              <a:avLst/>
            </a:prstGeom>
            <a:solidFill>
              <a:srgbClr val="093C8A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2"/>
            </a:fillRef>
            <a:effectRef idx="1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uk-UA" dirty="0"/>
            </a:p>
          </p:txBody>
        </p:sp>
      </p:grpSp>
      <p:sp>
        <p:nvSpPr>
          <p:cNvPr id="34" name="Прямоугольник 33"/>
          <p:cNvSpPr/>
          <p:nvPr/>
        </p:nvSpPr>
        <p:spPr>
          <a:xfrm>
            <a:off x="11280576" y="468532"/>
            <a:ext cx="576064" cy="268741"/>
          </a:xfrm>
          <a:prstGeom prst="rect">
            <a:avLst/>
          </a:prstGeom>
          <a:solidFill>
            <a:srgbClr val="BD4949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35" name="Прямоугольник 34"/>
          <p:cNvSpPr/>
          <p:nvPr/>
        </p:nvSpPr>
        <p:spPr>
          <a:xfrm>
            <a:off x="11280576" y="1306991"/>
            <a:ext cx="576064" cy="265239"/>
          </a:xfrm>
          <a:prstGeom prst="rect">
            <a:avLst/>
          </a:prstGeom>
          <a:solidFill>
            <a:srgbClr val="5D5D5D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sp>
        <p:nvSpPr>
          <p:cNvPr id="36" name="Прямоугольник 35"/>
          <p:cNvSpPr/>
          <p:nvPr/>
        </p:nvSpPr>
        <p:spPr>
          <a:xfrm>
            <a:off x="11280576" y="98660"/>
            <a:ext cx="576064" cy="220399"/>
          </a:xfrm>
          <a:prstGeom prst="rect">
            <a:avLst/>
          </a:prstGeom>
          <a:solidFill>
            <a:srgbClr val="AE393A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/>
          </a:p>
        </p:txBody>
      </p:sp>
      <p:pic>
        <p:nvPicPr>
          <p:cNvPr id="17" name="Picture 10" descr="ÐÐ¾Ð²âÑÐ·Ð°Ð½Ðµ Ð·Ð¾Ð±ÑÐ°Ð¶ÐµÐ½Ð½Ñ"/>
          <p:cNvPicPr>
            <a:picLocks noChangeAspect="1" noChangeArrowheads="1" noCrop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4490" y="208858"/>
            <a:ext cx="898522" cy="898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Прямоугольник 17"/>
          <p:cNvSpPr/>
          <p:nvPr/>
        </p:nvSpPr>
        <p:spPr>
          <a:xfrm>
            <a:off x="584030" y="1990571"/>
            <a:ext cx="7290463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b="1" dirty="0">
                <a:ln w="12700">
                  <a:solidFill>
                    <a:srgbClr val="0070C0"/>
                  </a:solidFill>
                  <a:prstDash val="solid"/>
                </a:ln>
                <a:solidFill>
                  <a:srgbClr val="FF0000"/>
                </a:solidFill>
                <a:latin typeface="Century Gothic" panose="020B0502020202020204" pitchFamily="34" charset="0"/>
              </a:rPr>
              <a:t>Професії майбутнього.</a:t>
            </a:r>
          </a:p>
          <a:p>
            <a:pPr marL="342900" indent="-342900" algn="just">
              <a:buAutoNum type="arabicPeriod"/>
            </a:pPr>
            <a:r>
              <a:rPr lang="uk-UA" b="1" dirty="0"/>
              <a:t>Ознайомтесь зі списками професій майбутнього за допомогою пошуку в Інтернеті</a:t>
            </a:r>
          </a:p>
          <a:p>
            <a:pPr marL="342900" indent="-342900" algn="just">
              <a:buFontTx/>
              <a:buAutoNum type="arabicPeriod"/>
            </a:pPr>
            <a:r>
              <a:rPr lang="uk-UA" b="1" dirty="0"/>
              <a:t>Перегляньте атлас професій за посиланням </a:t>
            </a:r>
            <a:r>
              <a:rPr lang="en-US" b="1" u="sng" dirty="0">
                <a:solidFill>
                  <a:schemeClr val="accent1">
                    <a:lumMod val="75000"/>
                  </a:schemeClr>
                </a:solidFill>
              </a:rPr>
              <a:t>http://profatlas.com.ua/</a:t>
            </a:r>
            <a:r>
              <a:rPr lang="uk-UA" b="1" dirty="0"/>
              <a:t>, проаналізуйте ті спеціалізації, що згодом зникатимуть</a:t>
            </a:r>
          </a:p>
          <a:p>
            <a:pPr algn="just"/>
            <a:endParaRPr lang="uk-UA" sz="2400" b="1" dirty="0">
              <a:latin typeface="Century Gothic" panose="020B0502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74302" y="3793649"/>
            <a:ext cx="1080293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latin typeface="Century Gothic" panose="020B0502020202020204" pitchFamily="34" charset="0"/>
              </a:rPr>
              <a:t>Створіть свій власний список ТОП-10 професій майбутнього, спираючись на отриману інформацію зі вказаних джерел.</a:t>
            </a:r>
          </a:p>
          <a:p>
            <a:r>
              <a:rPr lang="uk-UA" sz="2400" b="1" dirty="0">
                <a:latin typeface="Century Gothic" panose="020B0502020202020204" pitchFamily="34" charset="0"/>
              </a:rPr>
              <a:t>Зробіть візуалізацію даного списку використовуючи можливості </a:t>
            </a:r>
            <a:r>
              <a:rPr lang="en-US" sz="2400" b="1" dirty="0">
                <a:latin typeface="Century Gothic" panose="020B0502020202020204" pitchFamily="34" charset="0"/>
              </a:rPr>
              <a:t>MS Word</a:t>
            </a:r>
            <a:r>
              <a:rPr lang="uk-UA" sz="2400" b="1" dirty="0">
                <a:latin typeface="Century Gothic" panose="020B0502020202020204" pitchFamily="34" charset="0"/>
              </a:rPr>
              <a:t>. Оберіть будь-який шаблон організаційної діаграми</a:t>
            </a:r>
            <a:r>
              <a:rPr lang="en-US" sz="2400" b="1" dirty="0">
                <a:latin typeface="Century Gothic" panose="020B0502020202020204" pitchFamily="34" charset="0"/>
              </a:rPr>
              <a:t> SmartArt</a:t>
            </a:r>
            <a:r>
              <a:rPr lang="uk-UA" sz="2400" b="1" dirty="0">
                <a:latin typeface="Century Gothic" panose="020B0502020202020204" pitchFamily="34" charset="0"/>
              </a:rPr>
              <a:t>, створіть діаграму професій майбутнього, додавши до них відповідне зображення з Інтернет.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74302" y="248959"/>
            <a:ext cx="7485816" cy="707886"/>
          </a:xfrm>
          <a:prstGeom prst="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uk-UA" sz="4000" dirty="0"/>
              <a:t>Робота на ПК</a:t>
            </a:r>
            <a:endParaRPr lang="en-US" sz="4000" dirty="0"/>
          </a:p>
        </p:txBody>
      </p:sp>
      <p:sp>
        <p:nvSpPr>
          <p:cNvPr id="4" name="TextBox 3"/>
          <p:cNvSpPr txBox="1"/>
          <p:nvPr/>
        </p:nvSpPr>
        <p:spPr>
          <a:xfrm>
            <a:off x="1628351" y="1079193"/>
            <a:ext cx="8915400" cy="830997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r>
              <a:rPr lang="uk-UA" sz="2400" dirty="0">
                <a:solidFill>
                  <a:schemeClr val="bg1"/>
                </a:solidFill>
              </a:rPr>
              <a:t>Під час роботи на комп'ютері дотримуйтесь правил техніки безпеки! </a:t>
            </a:r>
            <a:endParaRPr 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42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Графический объект 14" descr="Буфер обмена">
            <a:extLst>
              <a:ext uri="{FF2B5EF4-FFF2-40B4-BE49-F238E27FC236}">
                <a16:creationId xmlns:a16="http://schemas.microsoft.com/office/drawing/2014/main" id="{2A123BD8-A09C-49C0-98E8-54B55610A9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631394">
            <a:off x="3823605" y="3693818"/>
            <a:ext cx="3194131" cy="3194131"/>
          </a:xfrm>
          <a:prstGeom prst="rect">
            <a:avLst/>
          </a:prstGeom>
        </p:spPr>
      </p:pic>
      <p:pic>
        <p:nvPicPr>
          <p:cNvPr id="11" name="Графический объект 10" descr="Микроскоп">
            <a:extLst>
              <a:ext uri="{FF2B5EF4-FFF2-40B4-BE49-F238E27FC236}">
                <a16:creationId xmlns:a16="http://schemas.microsoft.com/office/drawing/2014/main" id="{3CB00449-E308-4DF3-9CFD-9A7D30B672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1338607" flipH="1">
            <a:off x="68463" y="1783525"/>
            <a:ext cx="2315542" cy="2315542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B5F415-7490-4054-85B4-10F7AE6D338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37322" y="1469281"/>
            <a:ext cx="9144000" cy="2982631"/>
          </a:xfrm>
        </p:spPr>
        <p:txBody>
          <a:bodyPr rtlCol="0">
            <a:noAutofit/>
          </a:bodyPr>
          <a:lstStyle/>
          <a:p>
            <a:r>
              <a:rPr lang="ru-RU" sz="6600" dirty="0" err="1">
                <a:solidFill>
                  <a:schemeClr val="bg1"/>
                </a:solidFill>
                <a:latin typeface="Montserrat"/>
              </a:rPr>
              <a:t>Затребуваність</a:t>
            </a:r>
            <a:r>
              <a:rPr lang="ru-RU" sz="6600" dirty="0">
                <a:solidFill>
                  <a:schemeClr val="bg1"/>
                </a:solidFill>
                <a:latin typeface="Montserrat"/>
              </a:rPr>
              <a:t> </a:t>
            </a:r>
            <a:r>
              <a:rPr lang="ru-RU" sz="6600" dirty="0" err="1">
                <a:solidFill>
                  <a:schemeClr val="bg1"/>
                </a:solidFill>
                <a:latin typeface="Montserrat"/>
              </a:rPr>
              <a:t>професій</a:t>
            </a:r>
            <a:r>
              <a:rPr lang="ru-RU" sz="6600" dirty="0">
                <a:solidFill>
                  <a:schemeClr val="bg1"/>
                </a:solidFill>
                <a:latin typeface="Montserrat"/>
              </a:rPr>
              <a:t> </a:t>
            </a:r>
            <a:r>
              <a:rPr lang="ru-RU" sz="6600" dirty="0" err="1">
                <a:solidFill>
                  <a:schemeClr val="bg1"/>
                </a:solidFill>
                <a:latin typeface="Montserrat"/>
              </a:rPr>
              <a:t>має</a:t>
            </a:r>
            <a:r>
              <a:rPr lang="ru-RU" sz="6600" dirty="0">
                <a:solidFill>
                  <a:schemeClr val="bg1"/>
                </a:solidFill>
                <a:latin typeface="Montserrat"/>
              </a:rPr>
              <a:t> </a:t>
            </a:r>
            <a:r>
              <a:rPr lang="ru-RU" sz="6600" dirty="0" err="1">
                <a:solidFill>
                  <a:schemeClr val="bg1"/>
                </a:solidFill>
                <a:latin typeface="Montserrat"/>
              </a:rPr>
              <a:t>схильність</a:t>
            </a:r>
            <a:r>
              <a:rPr lang="ru-RU" sz="6600" dirty="0">
                <a:solidFill>
                  <a:schemeClr val="bg1"/>
                </a:solidFill>
                <a:latin typeface="Montserrat"/>
              </a:rPr>
              <a:t> </a:t>
            </a:r>
            <a:r>
              <a:rPr lang="ru-RU" sz="6600" dirty="0" err="1">
                <a:solidFill>
                  <a:schemeClr val="bg1"/>
                </a:solidFill>
                <a:latin typeface="Montserrat"/>
              </a:rPr>
              <a:t>швидко</a:t>
            </a:r>
            <a:r>
              <a:rPr lang="ru-RU" sz="6600" dirty="0">
                <a:solidFill>
                  <a:schemeClr val="bg1"/>
                </a:solidFill>
                <a:latin typeface="Montserrat"/>
              </a:rPr>
              <a:t> </a:t>
            </a:r>
            <a:r>
              <a:rPr lang="ru-RU" sz="6600" dirty="0" err="1">
                <a:solidFill>
                  <a:schemeClr val="bg1"/>
                </a:solidFill>
                <a:latin typeface="Montserrat"/>
              </a:rPr>
              <a:t>змінюватися</a:t>
            </a:r>
            <a:r>
              <a:rPr lang="ru-RU" sz="6600" dirty="0">
                <a:solidFill>
                  <a:schemeClr val="bg1"/>
                </a:solidFill>
                <a:latin typeface="Montserrat"/>
              </a:rPr>
              <a:t>.</a:t>
            </a:r>
            <a:endParaRPr lang="ru-RU" sz="6600" dirty="0">
              <a:solidFill>
                <a:schemeClr val="bg1"/>
              </a:solidFill>
              <a:latin typeface="Rockwell" panose="02060603020205020403" pitchFamily="18" charset="0"/>
            </a:endParaRPr>
          </a:p>
        </p:txBody>
      </p:sp>
      <p:pic>
        <p:nvPicPr>
          <p:cNvPr id="7" name="Графический объект 6" descr="Лабораторный стакан">
            <a:extLst>
              <a:ext uri="{FF2B5EF4-FFF2-40B4-BE49-F238E27FC236}">
                <a16:creationId xmlns:a16="http://schemas.microsoft.com/office/drawing/2014/main" id="{88D22565-F42F-439B-A6A4-CF161165E6B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 rot="1213697">
            <a:off x="16469" y="3386445"/>
            <a:ext cx="3042173" cy="3245427"/>
          </a:xfrm>
          <a:prstGeom prst="rect">
            <a:avLst/>
          </a:prstGeom>
        </p:spPr>
      </p:pic>
      <p:pic>
        <p:nvPicPr>
          <p:cNvPr id="9" name="Графический объект 8" descr="Колба">
            <a:extLst>
              <a:ext uri="{FF2B5EF4-FFF2-40B4-BE49-F238E27FC236}">
                <a16:creationId xmlns:a16="http://schemas.microsoft.com/office/drawing/2014/main" id="{B46E3E84-D1E6-4422-AA93-3EE98A821B9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 rot="20451125">
            <a:off x="8514237" y="-118161"/>
            <a:ext cx="3005286" cy="3005286"/>
          </a:xfrm>
          <a:prstGeom prst="rect">
            <a:avLst/>
          </a:prstGeom>
        </p:spPr>
      </p:pic>
      <p:pic>
        <p:nvPicPr>
          <p:cNvPr id="13" name="Графический объект 12" descr="Пробирки">
            <a:extLst>
              <a:ext uri="{FF2B5EF4-FFF2-40B4-BE49-F238E27FC236}">
                <a16:creationId xmlns:a16="http://schemas.microsoft.com/office/drawing/2014/main" id="{6A56DF0C-1331-406E-AEE6-06E0E59FB9A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 rot="21078969">
            <a:off x="1987846" y="4308933"/>
            <a:ext cx="2453456" cy="2453456"/>
          </a:xfrm>
          <a:prstGeom prst="rect">
            <a:avLst/>
          </a:prstGeom>
        </p:spPr>
      </p:pic>
      <p:pic>
        <p:nvPicPr>
          <p:cNvPr id="19" name="Графический объект 18" descr="Линейка">
            <a:extLst>
              <a:ext uri="{FF2B5EF4-FFF2-40B4-BE49-F238E27FC236}">
                <a16:creationId xmlns:a16="http://schemas.microsoft.com/office/drawing/2014/main" id="{39130E3C-1E93-4315-AE76-13C55147DCF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 rot="18889495">
            <a:off x="10171718" y="145767"/>
            <a:ext cx="1574403" cy="1574403"/>
          </a:xfrm>
          <a:prstGeom prst="rect">
            <a:avLst/>
          </a:prstGeom>
        </p:spPr>
      </p:pic>
      <p:pic>
        <p:nvPicPr>
          <p:cNvPr id="21" name="Графический объект 20" descr="Карандаш">
            <a:extLst>
              <a:ext uri="{FF2B5EF4-FFF2-40B4-BE49-F238E27FC236}">
                <a16:creationId xmlns:a16="http://schemas.microsoft.com/office/drawing/2014/main" id="{FFEC1660-205F-490E-800A-0D57D250BAE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p:blipFill>
        <p:spPr>
          <a:xfrm rot="20520790">
            <a:off x="10917677" y="783939"/>
            <a:ext cx="1488402" cy="1488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31359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30478094_TF33787325" id="{18D54F6A-308A-4375-83C4-7C47CD17DB36}" vid="{C1E13FCF-C86D-47F5-9DD1-93B3870E0AB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Лабораторная безопасность</Template>
  <TotalTime>0</TotalTime>
  <Words>1126</Words>
  <Application>Microsoft Office PowerPoint</Application>
  <PresentationFormat>Широкий екран</PresentationFormat>
  <Paragraphs>63</Paragraphs>
  <Slides>16</Slides>
  <Notes>14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16</vt:i4>
      </vt:variant>
    </vt:vector>
  </HeadingPairs>
  <TitlesOfParts>
    <vt:vector size="27" baseType="lpstr">
      <vt:lpstr>Arial</vt:lpstr>
      <vt:lpstr>Arimo</vt:lpstr>
      <vt:lpstr>Calibri</vt:lpstr>
      <vt:lpstr>Calibri Light</vt:lpstr>
      <vt:lpstr>Century Gothic</vt:lpstr>
      <vt:lpstr>inherit</vt:lpstr>
      <vt:lpstr>Montserrat</vt:lpstr>
      <vt:lpstr>Rockwell</vt:lpstr>
      <vt:lpstr>sf_ui_display</vt:lpstr>
      <vt:lpstr>Tahoma</vt:lpstr>
      <vt:lpstr>Тема Office</vt:lpstr>
      <vt:lpstr>Навчання в Інтернеті. Професії майбутнього – аналіз тенденцій на ринку праці.</vt:lpstr>
      <vt:lpstr>До ТОП-7 найпопулярніших спеціальностей серед українських абітурієнтів у 2018 році увійшли: філологія, право, менеджмент, середня освіта, комп’ютерні науки, економіка, медицина — таку статистику наводить МОН.</vt:lpstr>
      <vt:lpstr>Презентація PowerPoint</vt:lpstr>
      <vt:lpstr>IT</vt:lpstr>
      <vt:lpstr>IT</vt:lpstr>
      <vt:lpstr>Юридична сфера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Використання Інтернету для навчання:</vt:lpstr>
      <vt:lpstr>Презентація PowerPoint</vt:lpstr>
      <vt:lpstr>Затребуваність професій має схильність швидко змінюватися.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2021-09-13T11:05:44Z</dcterms:created>
  <dcterms:modified xsi:type="dcterms:W3CDTF">2022-09-15T14:27:08Z</dcterms:modified>
</cp:coreProperties>
</file>