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12"/>
  </p:notesMasterIdLst>
  <p:sldIdLst>
    <p:sldId id="256" r:id="rId3"/>
    <p:sldId id="263" r:id="rId4"/>
    <p:sldId id="266" r:id="rId5"/>
    <p:sldId id="258" r:id="rId6"/>
    <p:sldId id="259" r:id="rId7"/>
    <p:sldId id="260" r:id="rId8"/>
    <p:sldId id="267" r:id="rId9"/>
    <p:sldId id="261" r:id="rId10"/>
    <p:sldId id="268" r:id="rId11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3"/>
      <p:bold r:id="rId14"/>
    </p:embeddedFon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3" roundtripDataSignature="AMtx7mj9YiBx6P8MjZr6BnwmOEiYWwmj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6D"/>
    <a:srgbClr val="FE0000"/>
    <a:srgbClr val="885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05F4CDA-FC4D-4C75-AEC1-0A8EA755BA8D}">
  <a:tblStyle styleId="{605F4CDA-FC4D-4C75-AEC1-0A8EA755BA8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F279A066-300E-410E-AB5E-A82E501EB4D3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10" Type="http://schemas.openxmlformats.org/officeDocument/2006/relationships/slide" Target="slides/slide8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4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223089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07563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8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контент-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тематична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наскрізних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 за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9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1a3662c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71a3662c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2160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12fa5646b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12fa5646b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6699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0020" indent="0">
              <a:buNone/>
            </a:pPr>
            <a:endParaRPr lang="en-US" sz="800" dirty="0"/>
          </a:p>
        </p:txBody>
      </p:sp>
      <p:sp>
        <p:nvSpPr>
          <p:cNvPr id="129" name="Google Shape;1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8852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9372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Font typeface="Noto Sans Symbols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70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9pPr>
          </a:lstStyle>
          <a:p>
            <a:endParaRPr/>
          </a:p>
        </p:txBody>
      </p:sp>
      <p:sp>
        <p:nvSpPr>
          <p:cNvPr id="100" name="Google Shape;100;p3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3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body" idx="1"/>
          </p:nvPr>
        </p:nvSpPr>
        <p:spPr>
          <a:xfrm rot="5400000">
            <a:off x="3011487" y="188912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3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Char char="■"/>
              <a:defRPr sz="3200"/>
            </a:lvl1pPr>
            <a:lvl2pPr marL="914400" lvl="1" indent="-32639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540"/>
              <a:buChar char="■"/>
              <a:defRPr sz="2800"/>
            </a:lvl2pPr>
            <a:lvl3pPr marL="1371600" lvl="2" indent="-3048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1828800" lvl="3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4pPr>
            <a:lvl5pPr marL="2286000" lvl="4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5pPr>
            <a:lvl6pPr marL="2743200" lvl="5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6pPr>
            <a:lvl7pPr marL="3200400" lvl="6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7pPr>
            <a:lvl8pPr marL="3657600" lvl="7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8pPr>
            <a:lvl9pPr marL="4114800" lvl="8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9pPr>
          </a:lstStyle>
          <a:p>
            <a:endParaRPr/>
          </a:p>
        </p:txBody>
      </p:sp>
      <p:sp>
        <p:nvSpPr>
          <p:cNvPr id="68" name="Google Shape;68;p3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3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3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85" name="Google Shape;85;p3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3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87" name="Google Shape;87;p34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4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4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5"/>
          <p:cNvSpPr txBox="1">
            <a:spLocks noGrp="1"/>
          </p:cNvSpPr>
          <p:nvPr>
            <p:ph type="body" idx="1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93" name="Google Shape;93;p35"/>
          <p:cNvSpPr txBox="1">
            <a:spLocks noGrp="1"/>
          </p:cNvSpPr>
          <p:nvPr>
            <p:ph type="body" idx="2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94" name="Google Shape;94;p35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35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5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24"/>
          <p:cNvGrpSpPr/>
          <p:nvPr/>
        </p:nvGrpSpPr>
        <p:grpSpPr>
          <a:xfrm>
            <a:off x="0" y="2438400"/>
            <a:ext cx="9009062" cy="1052512"/>
            <a:chOff x="0" y="1536"/>
            <a:chExt cx="5675" cy="663"/>
          </a:xfrm>
        </p:grpSpPr>
        <p:grpSp>
          <p:nvGrpSpPr>
            <p:cNvPr id="7" name="Google Shape;7;p24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" name="Google Shape;8;p24"/>
              <p:cNvSpPr txBox="1"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9" name="Google Shape;9;p24"/>
              <p:cNvSpPr txBox="1"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10" name="Google Shape;10;p24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" name="Google Shape;11;p24"/>
              <p:cNvSpPr txBox="1"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12" name="Google Shape;12;p24"/>
              <p:cNvSpPr txBox="1"/>
              <p:nvPr/>
            </p:nvSpPr>
            <p:spPr>
              <a:xfrm>
                <a:off x="1249" y="2640"/>
                <a:ext cx="335" cy="432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13" name="Google Shape;13;p24"/>
            <p:cNvSpPr txBox="1"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hlink"/>
                </a:gs>
              </a:gsLst>
              <a:lin ang="189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4" name="Google Shape;14;p24"/>
            <p:cNvSpPr txBox="1"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5" name="Google Shape;15;p24"/>
            <p:cNvSpPr txBox="1"/>
            <p:nvPr/>
          </p:nvSpPr>
          <p:spPr>
            <a:xfrm rot="10800000" flipH="1">
              <a:off x="199" y="2054"/>
              <a:ext cx="5476" cy="3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6" name="Google Shape;16;p2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/>
          <p:nvPr/>
        </p:nvSpPr>
        <p:spPr>
          <a:xfrm>
            <a:off x="417512" y="1098550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" name="Google Shape;29;p26"/>
          <p:cNvSpPr txBox="1"/>
          <p:nvPr/>
        </p:nvSpPr>
        <p:spPr>
          <a:xfrm>
            <a:off x="800100" y="1098550"/>
            <a:ext cx="328612" cy="4746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" name="Google Shape;30;p26"/>
          <p:cNvSpPr txBox="1"/>
          <p:nvPr/>
        </p:nvSpPr>
        <p:spPr>
          <a:xfrm>
            <a:off x="541337" y="1520825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" name="Google Shape;31;p26"/>
          <p:cNvSpPr txBox="1"/>
          <p:nvPr/>
        </p:nvSpPr>
        <p:spPr>
          <a:xfrm>
            <a:off x="911225" y="1520825"/>
            <a:ext cx="368300" cy="474662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" name="Google Shape;32;p26"/>
          <p:cNvSpPr txBox="1"/>
          <p:nvPr/>
        </p:nvSpPr>
        <p:spPr>
          <a:xfrm>
            <a:off x="127000" y="1447800"/>
            <a:ext cx="560387" cy="4222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3" name="Google Shape;33;p26"/>
          <p:cNvSpPr txBox="1"/>
          <p:nvPr/>
        </p:nvSpPr>
        <p:spPr>
          <a:xfrm>
            <a:off x="762000" y="990600"/>
            <a:ext cx="31750" cy="105251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" name="Google Shape;34;p26"/>
          <p:cNvSpPr txBox="1"/>
          <p:nvPr/>
        </p:nvSpPr>
        <p:spPr>
          <a:xfrm>
            <a:off x="442912" y="1781175"/>
            <a:ext cx="8226425" cy="3175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5" name="Google Shape;35;p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pocatkovaskolano2/integrovani-urok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vitdovkola.org/metodi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"/>
          <p:cNvSpPr txBox="1">
            <a:spLocks noGrp="1"/>
          </p:cNvSpPr>
          <p:nvPr>
            <p:ph type="ctrTitle"/>
          </p:nvPr>
        </p:nvSpPr>
        <p:spPr>
          <a:xfrm>
            <a:off x="990600" y="908050"/>
            <a:ext cx="7772400" cy="2230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ahoma"/>
              <a:buNone/>
            </a:pP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Інтегровані </a:t>
            </a:r>
            <a:r>
              <a:rPr lang="uk-UA" sz="4400" b="0" i="0" u="none" dirty="0" err="1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уроки</a:t>
            </a: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в початковій школі</a:t>
            </a:r>
            <a:endParaRPr dirty="0"/>
          </a:p>
        </p:txBody>
      </p:sp>
      <p:sp>
        <p:nvSpPr>
          <p:cNvPr id="108" name="Google Shape;108;p1"/>
          <p:cNvSpPr txBox="1">
            <a:spLocks noGrp="1"/>
          </p:cNvSpPr>
          <p:nvPr>
            <p:ph type="subTitle" idx="1"/>
          </p:nvPr>
        </p:nvSpPr>
        <p:spPr>
          <a:xfrm>
            <a:off x="3019712" y="3867475"/>
            <a:ext cx="561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Старший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викладач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кафедри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початкової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освіти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2400" b="0" i="0" u="none" dirty="0">
              <a:solidFill>
                <a:srgbClr val="0070C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>
                <a:solidFill>
                  <a:srgbClr val="0070C0"/>
                </a:solidFill>
                <a:sym typeface="Tahoma"/>
              </a:rPr>
              <a:t>КЗ “ЗОІППО” ЗОР</a:t>
            </a:r>
            <a:endParaRPr dirty="0">
              <a:solidFill>
                <a:srgbClr val="0070C0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Петрик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Ольга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sym typeface="Tahoma"/>
              </a:rPr>
              <a:t>Володимирівна</a:t>
            </a:r>
            <a:endParaRPr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bg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Інтегрований урок 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266334" y="-219126"/>
            <a:ext cx="4422417" cy="89550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Прямокутник 3"/>
          <p:cNvSpPr/>
          <p:nvPr/>
        </p:nvSpPr>
        <p:spPr>
          <a:xfrm>
            <a:off x="0" y="1871265"/>
            <a:ext cx="914399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uk-UA" dirty="0" smtClean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об'єднує блоки знань із різних навчальних предметів або тем навколо однієї проблеми</a:t>
            </a:r>
          </a:p>
          <a:p>
            <a:endParaRPr lang="uk-UA" sz="3200" dirty="0" smtClean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дає змогу пізнавати певне явище різнобічно, досягати цілісності знань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3200" dirty="0">
              <a:solidFill>
                <a:srgbClr val="FF6D6D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3200" dirty="0" smtClean="0">
              <a:solidFill>
                <a:srgbClr val="FF6D6D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60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dirty="0" smtClean="0"/>
              <a:t>Інтеграція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420143" y="-402433"/>
            <a:ext cx="4114800" cy="8955089"/>
          </a:xfrm>
        </p:spPr>
        <p:txBody>
          <a:bodyPr/>
          <a:lstStyle/>
          <a:p>
            <a:pPr marL="160020" indent="0">
              <a:buNone/>
            </a:pPr>
            <a:endParaRPr lang="en-US" dirty="0"/>
          </a:p>
        </p:txBody>
      </p:sp>
      <p:sp>
        <p:nvSpPr>
          <p:cNvPr id="5" name="Прямокутник 4"/>
          <p:cNvSpPr/>
          <p:nvPr/>
        </p:nvSpPr>
        <p:spPr>
          <a:xfrm>
            <a:off x="188096" y="2426589"/>
            <a:ext cx="8766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за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змістом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dirty="0" smtClean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 способами 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дій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на 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ціннісно-смисловому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рівні</a:t>
            </a:r>
            <a:endParaRPr lang="en-US" sz="28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6695" indent="22669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1a3662c16_0_0"/>
          <p:cNvSpPr txBox="1">
            <a:spLocks noGrp="1"/>
          </p:cNvSpPr>
          <p:nvPr>
            <p:ph type="title"/>
          </p:nvPr>
        </p:nvSpPr>
        <p:spPr>
          <a:xfrm>
            <a:off x="1051560" y="214312"/>
            <a:ext cx="7892477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ru-RU" dirty="0" err="1"/>
              <a:t>Інтегрований</a:t>
            </a:r>
            <a:r>
              <a:rPr lang="ru-RU" dirty="0"/>
              <a:t> </a:t>
            </a:r>
            <a:r>
              <a:rPr lang="ru-RU" dirty="0" smtClean="0"/>
              <a:t>урок </a:t>
            </a:r>
            <a:r>
              <a:rPr lang="ru-RU" dirty="0" err="1" smtClean="0"/>
              <a:t>можливий</a:t>
            </a:r>
            <a:r>
              <a:rPr lang="ru-RU" dirty="0" smtClean="0"/>
              <a:t> </a:t>
            </a:r>
            <a:endParaRPr dirty="0"/>
          </a:p>
        </p:txBody>
      </p:sp>
      <p:sp>
        <p:nvSpPr>
          <p:cNvPr id="120" name="Google Shape;120;g71a3662c16_0_0"/>
          <p:cNvSpPr txBox="1">
            <a:spLocks noGrp="1"/>
          </p:cNvSpPr>
          <p:nvPr>
            <p:ph type="body" idx="1"/>
          </p:nvPr>
        </p:nvSpPr>
        <p:spPr>
          <a:xfrm>
            <a:off x="0" y="1769806"/>
            <a:ext cx="9067799" cy="508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0020" indent="0">
              <a:buNone/>
            </a:pPr>
            <a:r>
              <a:rPr lang="ru-RU" dirty="0" smtClean="0"/>
              <a:t>у </a:t>
            </a:r>
            <a:r>
              <a:rPr lang="ru-RU" dirty="0"/>
              <a:t>межах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smtClean="0"/>
              <a:t>предмета</a:t>
            </a:r>
          </a:p>
          <a:p>
            <a:pPr marL="160020" indent="0">
              <a:buNone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межах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інтегрованого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курсу</a:t>
            </a:r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навколо однієї </a:t>
            </a:r>
            <a:r>
              <a:rPr lang="uk-UA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проблеми чи теми)</a:t>
            </a:r>
          </a:p>
          <a:p>
            <a:pPr marL="160020" indent="0">
              <a:buNone/>
            </a:pPr>
            <a:r>
              <a:rPr lang="ru-RU" sz="2000" i="1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ru-RU" sz="2000" i="1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Навчання</a:t>
            </a:r>
            <a:r>
              <a:rPr lang="ru-RU" sz="2000" i="1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грамоти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читання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письмо)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ЯДС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мова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математика,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природнича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здоровʹязбережувальна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  	</a:t>
            </a:r>
            <a:r>
              <a:rPr lang="ru-RU" sz="2000" i="1" dirty="0" err="1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соціальна</a:t>
            </a:r>
            <a:r>
              <a:rPr lang="ru-RU" sz="2000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 </a:t>
            </a:r>
            <a:r>
              <a:rPr lang="ru-RU" sz="2000" i="1" dirty="0" err="1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громадянська</a:t>
            </a:r>
            <a:r>
              <a:rPr lang="ru-RU" sz="2000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історична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образотворче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музика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 -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технології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технології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Всесвіт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природознавство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суспільствознавство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здоров’я</a:t>
            </a:r>
            <a:r>
              <a:rPr lang="ru-RU" sz="2000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фізична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культура)  </a:t>
            </a:r>
          </a:p>
          <a:p>
            <a:pPr marL="160020" indent="0">
              <a:buNone/>
            </a:pPr>
            <a:endParaRPr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12fa5646bd_0_0"/>
          <p:cNvSpPr txBox="1">
            <a:spLocks noGrp="1"/>
          </p:cNvSpPr>
          <p:nvPr>
            <p:ph type="title"/>
          </p:nvPr>
        </p:nvSpPr>
        <p:spPr>
          <a:xfrm>
            <a:off x="839325" y="214300"/>
            <a:ext cx="8115900" cy="1462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ru-RU" sz="3600" dirty="0" smtClean="0"/>
              <a:t>Мета </a:t>
            </a:r>
            <a:r>
              <a:rPr lang="ru-RU" sz="3600" dirty="0" err="1"/>
              <a:t>інтегрованих</a:t>
            </a:r>
            <a:r>
              <a:rPr lang="ru-RU" sz="3600" dirty="0"/>
              <a:t> </a:t>
            </a:r>
            <a:r>
              <a:rPr lang="ru-RU" sz="3600" dirty="0" err="1" smtClean="0"/>
              <a:t>уроків</a:t>
            </a:r>
            <a:r>
              <a:rPr lang="ru-RU" sz="3600" dirty="0" smtClean="0"/>
              <a:t>:</a:t>
            </a:r>
            <a:endParaRPr sz="3600" dirty="0"/>
          </a:p>
        </p:txBody>
      </p:sp>
      <p:sp>
        <p:nvSpPr>
          <p:cNvPr id="126" name="Google Shape;126;g112fa5646bd_0_0"/>
          <p:cNvSpPr txBox="1">
            <a:spLocks noGrp="1"/>
          </p:cNvSpPr>
          <p:nvPr>
            <p:ph type="body" idx="1"/>
          </p:nvPr>
        </p:nvSpPr>
        <p:spPr>
          <a:xfrm>
            <a:off x="98323" y="1789471"/>
            <a:ext cx="8856727" cy="482302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uk-UA" sz="2200" i="1" dirty="0">
                <a:solidFill>
                  <a:srgbClr val="00B0F0"/>
                </a:solidFill>
              </a:rPr>
              <a:t>формування в учнів цілісного світогляду про навколишній </a:t>
            </a:r>
            <a:r>
              <a:rPr lang="uk-UA" sz="2200" i="1" dirty="0" smtClean="0">
                <a:solidFill>
                  <a:srgbClr val="00B0F0"/>
                </a:solidFill>
              </a:rPr>
              <a:t>світ;</a:t>
            </a:r>
            <a:endParaRPr lang="en-US" sz="2200" i="1" dirty="0">
              <a:solidFill>
                <a:srgbClr val="00B0F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uk-UA" sz="2200" i="1" dirty="0" smtClean="0">
                <a:solidFill>
                  <a:srgbClr val="00B0F0"/>
                </a:solidFill>
              </a:rPr>
              <a:t>формування </a:t>
            </a:r>
            <a:r>
              <a:rPr lang="uk-UA" sz="2200" i="1" dirty="0">
                <a:solidFill>
                  <a:srgbClr val="00B0F0"/>
                </a:solidFill>
              </a:rPr>
              <a:t>навичок самостійної роботи школярів з додатковою довідковою літературою, таблицями міжпредметних </a:t>
            </a:r>
            <a:r>
              <a:rPr lang="uk-UA" sz="2200" i="1" dirty="0" err="1">
                <a:solidFill>
                  <a:srgbClr val="00B0F0"/>
                </a:solidFill>
              </a:rPr>
              <a:t>зв'язків</a:t>
            </a:r>
            <a:r>
              <a:rPr lang="uk-UA" sz="2200" i="1" dirty="0">
                <a:solidFill>
                  <a:srgbClr val="00B0F0"/>
                </a:solidFill>
              </a:rPr>
              <a:t>, опорними схемами;</a:t>
            </a:r>
            <a:endParaRPr lang="en-US" sz="2200" i="1" dirty="0">
              <a:solidFill>
                <a:srgbClr val="00B0F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uk-UA" sz="2200" i="1" dirty="0" smtClean="0">
                <a:solidFill>
                  <a:srgbClr val="00B0F0"/>
                </a:solidFill>
              </a:rPr>
              <a:t>підвищення </a:t>
            </a:r>
            <a:r>
              <a:rPr lang="uk-UA" sz="2200" i="1" dirty="0">
                <a:solidFill>
                  <a:srgbClr val="00B0F0"/>
                </a:solidFill>
              </a:rPr>
              <a:t>інтересу учнів до матеріалу, що вивчається</a:t>
            </a:r>
            <a:r>
              <a:rPr lang="uk-UA" sz="2200" i="1" dirty="0" smtClean="0">
                <a:solidFill>
                  <a:srgbClr val="00B0F0"/>
                </a:solidFill>
              </a:rPr>
              <a:t>;</a:t>
            </a:r>
          </a:p>
          <a:p>
            <a:pPr fontAlgn="base">
              <a:lnSpc>
                <a:spcPct val="150000"/>
              </a:lnSpc>
            </a:pPr>
            <a:r>
              <a:rPr lang="uk-UA" sz="2200" i="1" dirty="0" smtClean="0">
                <a:solidFill>
                  <a:srgbClr val="00B0F0"/>
                </a:solidFill>
              </a:rPr>
              <a:t> </a:t>
            </a:r>
            <a:r>
              <a:rPr lang="uk-UA" sz="2200" i="1" dirty="0">
                <a:solidFill>
                  <a:srgbClr val="00B0F0"/>
                </a:solidFill>
              </a:rPr>
              <a:t>активізація їх пізнавальної діяльності; </a:t>
            </a:r>
            <a:endParaRPr lang="uk-UA" sz="2200" i="1" dirty="0" smtClean="0">
              <a:solidFill>
                <a:srgbClr val="00B0F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uk-UA" sz="2200" i="1" dirty="0" smtClean="0">
                <a:solidFill>
                  <a:srgbClr val="00B0F0"/>
                </a:solidFill>
              </a:rPr>
              <a:t>створення </a:t>
            </a:r>
            <a:r>
              <a:rPr lang="uk-UA" sz="2200" i="1" dirty="0">
                <a:solidFill>
                  <a:srgbClr val="00B0F0"/>
                </a:solidFill>
              </a:rPr>
              <a:t>творчої атмосфери в  колективі учнів;</a:t>
            </a:r>
            <a:endParaRPr lang="en-US" sz="2200" i="1" dirty="0">
              <a:solidFill>
                <a:srgbClr val="00B0F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uk-UA" sz="2200" i="1" dirty="0" smtClean="0">
                <a:solidFill>
                  <a:srgbClr val="00B0F0"/>
                </a:solidFill>
              </a:rPr>
              <a:t>ефективна </a:t>
            </a:r>
            <a:r>
              <a:rPr lang="uk-UA" sz="2200" i="1" dirty="0">
                <a:solidFill>
                  <a:srgbClr val="00B0F0"/>
                </a:solidFill>
              </a:rPr>
              <a:t>реалізація </a:t>
            </a:r>
            <a:r>
              <a:rPr lang="uk-UA" sz="2200" i="1" dirty="0" err="1">
                <a:solidFill>
                  <a:srgbClr val="00B0F0"/>
                </a:solidFill>
              </a:rPr>
              <a:t>розвивально</a:t>
            </a:r>
            <a:r>
              <a:rPr lang="uk-UA" sz="2200" i="1" dirty="0">
                <a:solidFill>
                  <a:srgbClr val="00B0F0"/>
                </a:solidFill>
              </a:rPr>
              <a:t>-виховної функції навчання” </a:t>
            </a:r>
            <a:endParaRPr lang="en-US" sz="2200" i="1" dirty="0">
              <a:solidFill>
                <a:srgbClr val="00B0F0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</a:pPr>
            <a:r>
              <a:rPr lang="en-US" dirty="0"/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>
            <a:spLocks noGrp="1"/>
          </p:cNvSpPr>
          <p:nvPr>
            <p:ph type="title"/>
          </p:nvPr>
        </p:nvSpPr>
        <p:spPr>
          <a:xfrm>
            <a:off x="924233" y="214312"/>
            <a:ext cx="8019742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ru-RU" dirty="0" err="1"/>
              <a:t>О</a:t>
            </a:r>
            <a:r>
              <a:rPr lang="ru-RU" dirty="0" err="1" smtClean="0"/>
              <a:t>сновні</a:t>
            </a:r>
            <a:r>
              <a:rPr lang="ru-RU" dirty="0" smtClean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інтегрованих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endParaRPr dirty="0"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1"/>
          </p:nvPr>
        </p:nvSpPr>
        <p:spPr>
          <a:xfrm>
            <a:off x="0" y="1628775"/>
            <a:ext cx="9252155" cy="522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>
                <a:solidFill>
                  <a:srgbClr val="0070C0"/>
                </a:solidFill>
              </a:rPr>
              <a:t>н</a:t>
            </a:r>
            <a:r>
              <a:rPr lang="ru-RU" sz="2200" i="1" dirty="0" err="1" smtClean="0">
                <a:solidFill>
                  <a:srgbClr val="0070C0"/>
                </a:solidFill>
              </a:rPr>
              <a:t>етрадиційна</a:t>
            </a:r>
            <a:r>
              <a:rPr lang="ru-RU" sz="2200" i="1" dirty="0" smtClean="0">
                <a:solidFill>
                  <a:srgbClr val="0070C0"/>
                </a:solidFill>
              </a:rPr>
              <a:t> структура (2-3 </a:t>
            </a:r>
            <a:r>
              <a:rPr lang="ru-RU" sz="2200" i="1" dirty="0" err="1" smtClean="0">
                <a:solidFill>
                  <a:srgbClr val="0070C0"/>
                </a:solidFill>
              </a:rPr>
              <a:t>навч</a:t>
            </a:r>
            <a:r>
              <a:rPr lang="ru-RU" sz="2200" i="1" dirty="0" smtClean="0">
                <a:solidFill>
                  <a:srgbClr val="0070C0"/>
                </a:solidFill>
              </a:rPr>
              <a:t>. блоки)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>
                <a:solidFill>
                  <a:srgbClr val="0070C0"/>
                </a:solidFill>
              </a:rPr>
              <a:t>о</a:t>
            </a:r>
            <a:r>
              <a:rPr lang="ru-RU" sz="2200" i="1" dirty="0" err="1" smtClean="0">
                <a:solidFill>
                  <a:srgbClr val="0070C0"/>
                </a:solidFill>
              </a:rPr>
              <a:t>ригінальність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мотиваційних</a:t>
            </a:r>
            <a:r>
              <a:rPr lang="ru-RU" sz="2200" i="1" dirty="0">
                <a:solidFill>
                  <a:srgbClr val="0070C0"/>
                </a:solidFill>
              </a:rPr>
              <a:t> та </a:t>
            </a:r>
            <a:r>
              <a:rPr lang="ru-RU" sz="2200" i="1" dirty="0" err="1" smtClean="0">
                <a:solidFill>
                  <a:srgbClr val="0070C0"/>
                </a:solidFill>
              </a:rPr>
              <a:t>рефлексивних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аспектів</a:t>
            </a:r>
            <a:endParaRPr lang="ru-RU" sz="2200" i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>
                <a:solidFill>
                  <a:srgbClr val="0070C0"/>
                </a:solidFill>
              </a:rPr>
              <a:t>л</a:t>
            </a:r>
            <a:r>
              <a:rPr lang="ru-RU" sz="2200" i="1" dirty="0" err="1" smtClean="0">
                <a:solidFill>
                  <a:srgbClr val="0070C0"/>
                </a:solidFill>
              </a:rPr>
              <a:t>огічний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взаємозв’язок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матеріалу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навч</a:t>
            </a:r>
            <a:r>
              <a:rPr lang="ru-RU" sz="2200" i="1" dirty="0" smtClean="0">
                <a:solidFill>
                  <a:srgbClr val="0070C0"/>
                </a:solidFill>
              </a:rPr>
              <a:t>. </a:t>
            </a:r>
            <a:r>
              <a:rPr lang="ru-RU" sz="2200" i="1" dirty="0" err="1" smtClean="0">
                <a:solidFill>
                  <a:srgbClr val="0070C0"/>
                </a:solidFill>
              </a:rPr>
              <a:t>предметів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підпорядкованість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навч</a:t>
            </a:r>
            <a:r>
              <a:rPr lang="ru-RU" sz="2200" i="1" dirty="0" smtClean="0">
                <a:solidFill>
                  <a:srgbClr val="0070C0"/>
                </a:solidFill>
              </a:rPr>
              <a:t>. </a:t>
            </a:r>
            <a:r>
              <a:rPr lang="ru-RU" sz="2200" i="1" dirty="0" err="1" smtClean="0">
                <a:solidFill>
                  <a:srgbClr val="0070C0"/>
                </a:solidFill>
              </a:rPr>
              <a:t>матеріалу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єдиній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меті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smtClean="0">
                <a:solidFill>
                  <a:srgbClr val="0070C0"/>
                </a:solidFill>
              </a:rPr>
              <a:t>уроку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 smtClean="0">
                <a:solidFill>
                  <a:srgbClr val="0070C0"/>
                </a:solidFill>
              </a:rPr>
              <a:t>інформативна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ємність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smtClean="0">
                <a:solidFill>
                  <a:srgbClr val="0070C0"/>
                </a:solidFill>
              </a:rPr>
              <a:t>уроку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 smtClean="0">
                <a:solidFill>
                  <a:srgbClr val="0070C0"/>
                </a:solidFill>
              </a:rPr>
              <a:t>раціональне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поєднання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</a:rPr>
              <a:t>видів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діяльності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учнів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із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різними</a:t>
            </a:r>
            <a:r>
              <a:rPr lang="ru-RU" sz="2200" i="1" dirty="0">
                <a:solidFill>
                  <a:srgbClr val="0070C0"/>
                </a:solidFill>
              </a:rPr>
              <a:t> способами </a:t>
            </a:r>
            <a:r>
              <a:rPr lang="ru-RU" sz="2200" i="1" dirty="0" err="1">
                <a:solidFill>
                  <a:srgbClr val="0070C0"/>
                </a:solidFill>
              </a:rPr>
              <a:t>навчальної</a:t>
            </a:r>
            <a:r>
              <a:rPr lang="ru-RU" sz="2200" i="1" dirty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взаємодії</a:t>
            </a:r>
            <a:r>
              <a:rPr lang="ru-RU" sz="2200" i="1" dirty="0">
                <a:solidFill>
                  <a:srgbClr val="0070C0"/>
                </a:solidFill>
              </a:rPr>
              <a:t> (</a:t>
            </a:r>
            <a:r>
              <a:rPr lang="ru-RU" sz="2200" i="1" dirty="0" err="1">
                <a:solidFill>
                  <a:srgbClr val="0070C0"/>
                </a:solidFill>
              </a:rPr>
              <a:t>колективна</a:t>
            </a:r>
            <a:r>
              <a:rPr lang="ru-RU" sz="2200" i="1" dirty="0">
                <a:solidFill>
                  <a:srgbClr val="0070C0"/>
                </a:solidFill>
              </a:rPr>
              <a:t>, парна, </a:t>
            </a:r>
            <a:r>
              <a:rPr lang="ru-RU" sz="2200" i="1" dirty="0" err="1">
                <a:solidFill>
                  <a:srgbClr val="0070C0"/>
                </a:solidFill>
              </a:rPr>
              <a:t>групова</a:t>
            </a:r>
            <a:r>
              <a:rPr lang="ru-RU" sz="2200" i="1" dirty="0">
                <a:solidFill>
                  <a:srgbClr val="0070C0"/>
                </a:solidFill>
              </a:rPr>
              <a:t>, </a:t>
            </a:r>
            <a:r>
              <a:rPr lang="ru-RU" sz="2200" i="1" dirty="0" err="1">
                <a:solidFill>
                  <a:srgbClr val="0070C0"/>
                </a:solidFill>
              </a:rPr>
              <a:t>індивідуальна</a:t>
            </a:r>
            <a:r>
              <a:rPr lang="ru-RU" sz="2200" i="1" dirty="0" smtClean="0">
                <a:solidFill>
                  <a:srgbClr val="0070C0"/>
                </a:solidFill>
              </a:rPr>
              <a:t>)</a:t>
            </a:r>
            <a:endParaRPr lang="en-US" sz="2200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200" i="1" dirty="0" err="1" smtClean="0">
                <a:solidFill>
                  <a:srgbClr val="0070C0"/>
                </a:solidFill>
              </a:rPr>
              <a:t>позитивний</a:t>
            </a:r>
            <a:r>
              <a:rPr lang="ru-RU" sz="2200" i="1" dirty="0" smtClean="0">
                <a:solidFill>
                  <a:srgbClr val="0070C0"/>
                </a:solidFill>
              </a:rPr>
              <a:t> </a:t>
            </a:r>
            <a:r>
              <a:rPr lang="ru-RU" sz="2200" i="1" dirty="0" err="1">
                <a:solidFill>
                  <a:srgbClr val="0070C0"/>
                </a:solidFill>
              </a:rPr>
              <a:t>емоційних</a:t>
            </a:r>
            <a:r>
              <a:rPr lang="ru-RU" sz="2200" i="1" dirty="0">
                <a:solidFill>
                  <a:srgbClr val="0070C0"/>
                </a:solidFill>
              </a:rPr>
              <a:t> фон </a:t>
            </a:r>
            <a:r>
              <a:rPr lang="ru-RU" sz="2200" i="1" dirty="0" smtClean="0">
                <a:solidFill>
                  <a:srgbClr val="0070C0"/>
                </a:solidFill>
              </a:rPr>
              <a:t>уроку</a:t>
            </a:r>
            <a:endParaRPr lang="en-US" sz="2200" i="1" dirty="0">
              <a:solidFill>
                <a:srgbClr val="0070C0"/>
              </a:solidFill>
            </a:endParaRPr>
          </a:p>
          <a:p>
            <a:pPr marL="160020" indent="0">
              <a:lnSpc>
                <a:spcPct val="150000"/>
              </a:lnSpc>
              <a:buNone/>
            </a:pPr>
            <a:endParaRPr lang="en-US" sz="2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dirty="0" smtClean="0"/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dirty="0"/>
              <a:t>     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903" y="214312"/>
            <a:ext cx="8059071" cy="1462087"/>
          </a:xfrm>
        </p:spPr>
        <p:txBody>
          <a:bodyPr/>
          <a:lstStyle/>
          <a:p>
            <a:r>
              <a:rPr lang="uk-UA" dirty="0" smtClean="0"/>
              <a:t>Для роздумів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484053" y="-338522"/>
            <a:ext cx="4114800" cy="8827268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021239"/>
              </p:ext>
            </p:extLst>
          </p:nvPr>
        </p:nvGraphicFramePr>
        <p:xfrm>
          <a:off x="127817" y="2134420"/>
          <a:ext cx="8816155" cy="3998094"/>
        </p:xfrm>
        <a:graphic>
          <a:graphicData uri="http://schemas.openxmlformats.org/drawingml/2006/table">
            <a:tbl>
              <a:tblPr firstRow="1" bandRow="1">
                <a:tableStyleId>{605F4CDA-FC4D-4C75-AEC1-0A8EA755BA8D}</a:tableStyleId>
              </a:tblPr>
              <a:tblGrid>
                <a:gridCol w="1759977">
                  <a:extLst>
                    <a:ext uri="{9D8B030D-6E8A-4147-A177-3AD203B41FA5}">
                      <a16:colId xmlns:a16="http://schemas.microsoft.com/office/drawing/2014/main" xmlns="" val="345387518"/>
                    </a:ext>
                  </a:extLst>
                </a:gridCol>
                <a:gridCol w="1455174">
                  <a:extLst>
                    <a:ext uri="{9D8B030D-6E8A-4147-A177-3AD203B41FA5}">
                      <a16:colId xmlns:a16="http://schemas.microsoft.com/office/drawing/2014/main" xmlns="" val="1712628511"/>
                    </a:ext>
                  </a:extLst>
                </a:gridCol>
                <a:gridCol w="1573161">
                  <a:extLst>
                    <a:ext uri="{9D8B030D-6E8A-4147-A177-3AD203B41FA5}">
                      <a16:colId xmlns:a16="http://schemas.microsoft.com/office/drawing/2014/main" xmlns="" val="3804692423"/>
                    </a:ext>
                  </a:extLst>
                </a:gridCol>
                <a:gridCol w="1956619">
                  <a:extLst>
                    <a:ext uri="{9D8B030D-6E8A-4147-A177-3AD203B41FA5}">
                      <a16:colId xmlns:a16="http://schemas.microsoft.com/office/drawing/2014/main" xmlns="" val="3155816483"/>
                    </a:ext>
                  </a:extLst>
                </a:gridCol>
                <a:gridCol w="2071224">
                  <a:extLst>
                    <a:ext uri="{9D8B030D-6E8A-4147-A177-3AD203B41FA5}">
                      <a16:colId xmlns:a16="http://schemas.microsoft.com/office/drawing/2014/main" xmlns="" val="1988004513"/>
                    </a:ext>
                  </a:extLst>
                </a:gridCol>
              </a:tblGrid>
              <a:tr h="66822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тривалість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структура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період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види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0413224"/>
                  </a:ext>
                </a:extLst>
              </a:tr>
              <a:tr h="1076538">
                <a:tc>
                  <a:txBody>
                    <a:bodyPr/>
                    <a:lstStyle/>
                    <a:p>
                      <a:pPr algn="just"/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інтегрований урок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r>
                        <a:rPr lang="uk-UA" sz="2000" baseline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хв – 45 хв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усталена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 розкладом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відповідно до мети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2877497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інтегроване заняття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 регламентовано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неусталена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у межах       тематичного дня;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у позаурочний час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2000" dirty="0" smtClean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за інтересами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розвивальні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дослідницькі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6625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1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1150937" y="692150"/>
            <a:ext cx="7793037" cy="98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en-US" dirty="0" err="1"/>
              <a:t>Література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168275" y="1821076"/>
            <a:ext cx="8775600" cy="48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 dirty="0">
              <a:solidFill>
                <a:schemeClr val="bg2">
                  <a:lumMod val="60000"/>
                  <a:lumOff val="40000"/>
                </a:schemeClr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1921726"/>
            <a:ext cx="90751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>
              <a:spcBef>
                <a:spcPts val="280"/>
              </a:spcBef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Нова 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українська школа: порадник для вчителя / за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заг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ред. Н.М.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Бібік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– К. :Літера ЛТД, 2018. – 160.</a:t>
            </a: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Нова 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українська школа. Технології інтегрованого навчання молодших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школярів:навчально-методичний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посібник / укладачі Т.П. Гуркова,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О.В.Нікулочкіна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КЗ «ЗОІППО» ЗОР. – Запоріжжя:  ФОП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К.С.Советнікова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2019. – 68 с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Жукова Т.М.</a:t>
            </a:r>
            <a:r>
              <a:rPr 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uk-UA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Інтеграційні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тенденції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навчанні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грамоті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/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Початкова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школа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- 2001. - № 9. - С. 37 - 40. </a:t>
            </a:r>
            <a:endParaRPr lang="uk-UA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Ільченко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Л.П.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Досвід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інтегрованого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навчання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початкових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класах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/ Початкова школа. - 1998. - № 9.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 smtClean="0"/>
              <a:t>5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uk-UA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нтегровані урки. Міжпредметна інтеграція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в початковій 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школі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URL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://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sites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.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google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.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com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/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site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/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pocatkovaskolano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2/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integrovani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-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uroki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 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uk-UA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uk-UA" sz="2000" dirty="0" smtClean="0"/>
              <a:t>  6.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Навчально-методичне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забезпечення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для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Нової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української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школи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://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svitdovkola.org/metodic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32619" y="1844597"/>
            <a:ext cx="8511355" cy="4461029"/>
          </a:xfrm>
        </p:spPr>
        <p:txBody>
          <a:bodyPr/>
          <a:lstStyle/>
          <a:p>
            <a:pPr marL="160020" indent="0">
              <a:buNone/>
            </a:pPr>
            <a:r>
              <a:rPr lang="uk-UA" sz="4800" i="1" dirty="0" smtClean="0">
                <a:solidFill>
                  <a:srgbClr val="00B0F0"/>
                </a:solidFill>
              </a:rPr>
              <a:t>	Дякую </a:t>
            </a:r>
          </a:p>
          <a:p>
            <a:pPr marL="2457450" lvl="5" indent="0">
              <a:buNone/>
            </a:pPr>
            <a:r>
              <a:rPr lang="uk-UA" sz="3600" i="1" dirty="0" smtClean="0">
                <a:solidFill>
                  <a:srgbClr val="00B0F0"/>
                </a:solidFill>
              </a:rPr>
              <a:t>	  </a:t>
            </a:r>
            <a:r>
              <a:rPr lang="uk-UA" sz="4800" i="1" dirty="0" smtClean="0">
                <a:solidFill>
                  <a:srgbClr val="00B0F0"/>
                </a:solidFill>
              </a:rPr>
              <a:t>за </a:t>
            </a:r>
          </a:p>
          <a:p>
            <a:pPr marL="3829050" lvl="8" indent="0">
              <a:buNone/>
            </a:pPr>
            <a:r>
              <a:rPr lang="uk-UA" sz="4800" i="1" dirty="0" smtClean="0">
                <a:solidFill>
                  <a:srgbClr val="00B0F0"/>
                </a:solidFill>
              </a:rPr>
              <a:t>співпрацю</a:t>
            </a:r>
            <a:endParaRPr lang="en-US" sz="48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75787"/>
      </p:ext>
    </p:extLst>
  </p:cSld>
  <p:clrMapOvr>
    <a:masterClrMapping/>
  </p:clrMapOvr>
</p:sld>
</file>

<file path=ppt/theme/theme1.xml><?xml version="1.0" encoding="utf-8"?>
<a:theme xmlns:a="http://schemas.openxmlformats.org/drawingml/2006/main" name="1_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340</Words>
  <Application>Microsoft Office PowerPoint</Application>
  <PresentationFormat>Экран (4:3)</PresentationFormat>
  <Paragraphs>69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Tahoma</vt:lpstr>
      <vt:lpstr>Noto Sans Symbols</vt:lpstr>
      <vt:lpstr>Calibri</vt:lpstr>
      <vt:lpstr>Wingdings</vt:lpstr>
      <vt:lpstr>Arial</vt:lpstr>
      <vt:lpstr>Times New Roman</vt:lpstr>
      <vt:lpstr>1_Палитра</vt:lpstr>
      <vt:lpstr>Палитра</vt:lpstr>
      <vt:lpstr>Інтегровані уроки  в початковій школі</vt:lpstr>
      <vt:lpstr>Інтегрований урок </vt:lpstr>
      <vt:lpstr>Інтеграція</vt:lpstr>
      <vt:lpstr>Інтегрований урок можливий </vt:lpstr>
      <vt:lpstr>Мета інтегрованих уроків:</vt:lpstr>
      <vt:lpstr>Основні ознаки інтегрованих уроків</vt:lpstr>
      <vt:lpstr>Для роздумів</vt:lpstr>
      <vt:lpstr>Література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Упровадження активних  форм і методів роботи в процесі вивчення української мови молодшими школярами</dc:title>
  <dc:creator>comp</dc:creator>
  <cp:lastModifiedBy>User</cp:lastModifiedBy>
  <cp:revision>50</cp:revision>
  <dcterms:created xsi:type="dcterms:W3CDTF">2012-01-09T08:34:14Z</dcterms:created>
  <dcterms:modified xsi:type="dcterms:W3CDTF">2022-11-04T05:37:34Z</dcterms:modified>
</cp:coreProperties>
</file>