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2" r:id="rId12"/>
    <p:sldId id="264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38"/>
    </p:cViewPr>
  </p:notesTextViewPr>
  <p:sorterViewPr>
    <p:cViewPr>
      <p:scale>
        <a:sx n="66" d="100"/>
        <a:sy n="66" d="100"/>
      </p:scale>
      <p:origin x="0" y="5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2D1EB-8046-4F04-A573-510B9995407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11C33-4CC1-447A-B9BD-4E10197AD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myactiviti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3482808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nayshov.com/News/Details/klasna_doshka_dlia_dystantsiinoi_roboty_u_prohrami_powerpoin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s03.vseosvita.ua/o/0301djd7-b61c.ppt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Взаємодія всіх учасників освітнього процесу є одним з найважливіших факторів успішного функціонування будь-якої шкільної спільноти. В умовах дистанційного навчання, коли вчителі й учні не можуть бути поруч, взаємодія між усіма учасниками освітнього процесу набуває актуальності. Розглянемо три питання.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допомогу вчителю є</a:t>
            </a:r>
            <a:r>
              <a:rPr lang="uk-UA" baseline="0" dirty="0" smtClean="0"/>
              <a:t> вже готові програми для успішної організації дистанційного навчання.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URL</a:t>
            </a:r>
            <a:r>
              <a:rPr lang="ru-RU" sz="1200" dirty="0" smtClean="0"/>
              <a:t>: </a:t>
            </a:r>
            <a:r>
              <a:rPr lang="en-US" sz="1200" dirty="0" smtClean="0">
                <a:hlinkClick r:id="rId3"/>
              </a:rPr>
              <a:t>https://wordwall.net/uk/myactivities</a:t>
            </a:r>
            <a:r>
              <a:rPr lang="uk-UA" sz="1200" dirty="0" smtClean="0"/>
              <a:t>  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Wordwall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використовувують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інтерактивних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роздруку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Більшість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шаблонів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доступні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інтерактивному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версії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роздруку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ІНСТРУКЦІЯ ЩОДО РОБОТИ НА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Wordwall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створення інтерактивних вправ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Інтерактивні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відтворю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веб-пристрої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комп'ютері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планшеті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інтерактивній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Матеріали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роздрукув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сайту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завантаж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файлу PDF. </a:t>
            </a:r>
          </a:p>
          <a:p>
            <a:pPr lvl="0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Створюють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допомогою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шаблонів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вікторин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кроссворд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аркадні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ігри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використовуються як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інструмент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як-от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план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розсадження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</a:t>
            </a:r>
            <a:r>
              <a:rPr lang="uk-U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ої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ирається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шаблон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вміст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 функції: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шаблон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створили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співставлення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іменами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фігур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можете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перетворити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 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кросворд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самими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іменами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фігур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2.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Редагування будь-якої вправи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Якщо ви знайшли вправу, яка чимось вам не підходить, ви легко можете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відредагувати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 вміст відповідно до своїх уроків і стилю навчання.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3.  Зміна т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еми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параметр</a:t>
            </a:r>
            <a:r>
              <a:rPr lang="uk-U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ів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Інтерактивні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можуть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різні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теми.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Крім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знайдете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додаткові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можливості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встановлення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таймера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редагування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використовуються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 у класі, так  і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домашнє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зробити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загальнодоступною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або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приватн</a:t>
            </a:r>
            <a:r>
              <a:rPr lang="uk-UA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ою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Вправи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Wordwall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розміщуються на інших сайтах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використовуючи фрагмент коду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Обираймо шаблон і створюємо вправу.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URL</a:t>
            </a:r>
            <a:r>
              <a:rPr lang="uk-UA" dirty="0" smtClean="0"/>
              <a:t>: 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https://wordwall.net/uk/resource/34828088</a:t>
            </a:r>
            <a:endParaRPr lang="uk-UA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 трохи пограймо </a:t>
            </a:r>
            <a:r>
              <a:rPr lang="uk-UA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(на виконання роботи йде 1,5 </a:t>
            </a:r>
            <a:r>
              <a:rPr lang="uk-UA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</a:t>
            </a:r>
            <a:r>
              <a:rPr lang="uk-UA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За покликанням переходимо до вправи. 2. Виконуємо. 3. У запропоновану таблицю-журнал записуємо своє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я, щоб побачити власний результат і рейтинг серед учасників.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Участь педагогів у заходах – це ключ до знань і шлях до успіху.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Дистанційне навчання може здійснюватись у двох режимах: синхронному (всі учасники освітнього процесу одночасно перебувають у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веб-середовищі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Синхронне навчання має синонімічне поняття «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офлайн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навчання» . Під час такого навчання відбувається: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дистанційного навчання в синхронному режимі учасники нерухомо сидять біля екрана. Не забуваймо про чергування розумової активності з фізичною, гімнастику для очей.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Синхронне навчання здійснюється за допомогою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веб-ресурсів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асинхронному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режимі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освітній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здійснюється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зручним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вчителів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графіком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Асинхронне навчання - це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якому переважає самоосвіта. Таке навчання: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uk-U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uk-U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Важливо! </a:t>
            </a:r>
          </a:p>
          <a:p>
            <a:pPr algn="just"/>
            <a:r>
              <a:rPr lang="uk-U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 мають зазначити терміни виконання завдань, надати орієнтовний розклад занять.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Основними формами комунікації а асинхронному режимі є…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Відмінністю між синхронним і асинхронним режимами є миттєві повідомлення та негайний зворотний зв’язок. Асинхронний режим не дає можливості такого типу взаємодії.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забезпечення дистанційного навчання учнів учитель/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 створювати власні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або використовувати інші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свій вибір.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обов’язково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щодо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послідовності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виконання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особливостей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контролю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привчати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академічної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доброчесності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важливо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завжди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коректні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посилання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джерела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використаної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uk-UA" dirty="0" smtClean="0"/>
          </a:p>
          <a:p>
            <a:r>
              <a:rPr lang="uk-UA" dirty="0" smtClean="0"/>
              <a:t>Розробник шаблону й автор ідеї - </a:t>
            </a:r>
            <a:r>
              <a:rPr lang="ru-RU" b="1" i="1" dirty="0" smtClean="0"/>
              <a:t>Литвиненко Леся </a:t>
            </a:r>
            <a:r>
              <a:rPr lang="ru-RU" b="1" i="1" dirty="0" err="1" smtClean="0"/>
              <a:t>Анатоліївна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URL</a:t>
            </a:r>
            <a:r>
              <a:rPr lang="uk-UA" u="sng" dirty="0" smtClean="0">
                <a:hlinkClick r:id="rId3"/>
              </a:rPr>
              <a:t>: https://znayshov.com/News/Details/klasna_doshka_dlia_dystantsiinoi_roboty_u_prohrami_powerpoint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Крок</a:t>
            </a:r>
            <a:r>
              <a:rPr lang="uk-UA" baseline="0" dirty="0" smtClean="0"/>
              <a:t> 1. </a:t>
            </a:r>
            <a:r>
              <a:rPr lang="uk-UA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Завантажити </a:t>
            </a:r>
            <a:r>
              <a:rPr lang="ru-RU" sz="1200" b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PowerPoint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Шаблон з файлами, які містять три  фони: клітинка, коса лінія,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лінія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Крок 2.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Відкрити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шаблон з файлами, які містять три  фони: клітинка, коса лінія,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лінія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створюйте в ньому будь-які власні завдання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Редагуйте,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вносте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зміни, працюйте. Такий шаблон наблизить Вас і ваших дітей до шкільних реалій. 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1C33-4CC1-447A-B9BD-4E10197AD38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B73F-9860-4C1F-A382-76AC741AAEF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9D3B-B23E-4BAC-9F55-C46D9A2C1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D:\&#1079;%20&#1076;&#1080;&#1089;&#1082;&#1091;%20&#1057;\Downloads\&#1055;&#1080;&#1096;&#1077;&#1084;&#1086;%20&#1073;&#1091;&#1082;&#1074;&#1080;%201%20&#1082;&#1083;&#1072;&#1089;.mp4" TargetMode="External"/><Relationship Id="rId1" Type="http://schemas.openxmlformats.org/officeDocument/2006/relationships/video" Target="file:///D:\&#1079;%20&#1076;&#1080;&#1089;&#1082;&#1091;%20&#1057;\Downloads\&#1040;&#1073;&#1077;&#1090;&#1082;&#1072;.%20&#1042;&#1080;&#1074;&#1095;&#1072;&#1108;&#1084;&#1086;%20&#1085;&#1072;&#1087;&#1080;&#1089;&#1072;&#1085;&#1085;&#1103;%20&#1088;&#1091;&#1082;&#1086;&#1087;&#1080;&#1089;&#1085;&#1080;&#1093;%20&#1083;&#1110;&#1090;&#1077;&#1088;.%20&#1057;&#1077;&#1088;&#1110;&#1103;%20&#1041;&#1091;&#1082;&#1072;%20&#1050;&#1072;&#1073;&#1091;&#1082;&#1072;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dojo.com/uk-ua/signup/" TargetMode="External"/><Relationship Id="rId5" Type="http://schemas.openxmlformats.org/officeDocument/2006/relationships/hyperlink" Target="https://support.zoom.us/hc/ru/articles/201362413" TargetMode="External"/><Relationship Id="rId4" Type="http://schemas.openxmlformats.org/officeDocument/2006/relationships/hyperlink" Target="https://classroom.google.&#1089;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s03.vseosvita.ua/o/0301djd7-b61c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дистанційною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формою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3344416" cy="7696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Гуркова Тетяна, кандидат педагогічних наук, доцент кафедри початкової освіти </a:t>
            </a:r>
            <a:r>
              <a:rPr lang="uk-UA" dirty="0" err="1" smtClean="0">
                <a:solidFill>
                  <a:schemeClr val="tx1"/>
                </a:solidFill>
              </a:rPr>
              <a:t>КЗ</a:t>
            </a:r>
            <a:r>
              <a:rPr lang="uk-UA" dirty="0" smtClean="0">
                <a:solidFill>
                  <a:schemeClr val="tx1"/>
                </a:solidFill>
              </a:rPr>
              <a:t> “ЗОІППО” </a:t>
            </a:r>
            <a:r>
              <a:rPr lang="uk-UA" dirty="0" err="1" smtClean="0">
                <a:solidFill>
                  <a:schemeClr val="tx1"/>
                </a:solidFill>
              </a:rPr>
              <a:t>ЗОР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znayshov.com/FR/17101/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60486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04664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Редагуймо і працюймо: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допомогу вчителю: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Абетка. Вивчаємо написання рукописних літер. Серія Бука Кабу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4025123" cy="2311152"/>
          </a:xfrm>
          <a:prstGeom prst="rect">
            <a:avLst/>
          </a:prstGeom>
        </p:spPr>
      </p:pic>
      <p:pic>
        <p:nvPicPr>
          <p:cNvPr id="4" name="Пишемо букви 1 клас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23528" y="1196752"/>
            <a:ext cx="3945632" cy="295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</a:t>
            </a:r>
            <a:r>
              <a:rPr lang="uk-UA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492896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4400" dirty="0" err="1" smtClean="0"/>
              <a:t>Інтерактив</a:t>
            </a:r>
            <a:r>
              <a:rPr lang="uk-UA" sz="4400" dirty="0" smtClean="0"/>
              <a:t> у </a:t>
            </a:r>
            <a:r>
              <a:rPr lang="en-US" sz="4400" dirty="0" err="1" smtClean="0"/>
              <a:t>WordWall</a:t>
            </a:r>
            <a:endParaRPr lang="uk-UA" sz="4400" dirty="0" smtClean="0"/>
          </a:p>
          <a:p>
            <a:pPr>
              <a:buFont typeface="Wingdings" pitchFamily="2" charset="2"/>
              <a:buChar char="Ø"/>
            </a:pPr>
            <a:endParaRPr lang="uk-UA" sz="4400" dirty="0"/>
          </a:p>
          <a:p>
            <a:pPr>
              <a:buFont typeface="Wingdings" pitchFamily="2" charset="2"/>
              <a:buChar char="Ø"/>
            </a:pPr>
            <a:endParaRPr lang="uk-UA" sz="4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Реєструйся і працюй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5149"/>
          <a:stretch>
            <a:fillRect/>
          </a:stretch>
        </p:blipFill>
        <p:spPr bwMode="auto">
          <a:xfrm>
            <a:off x="611559" y="1988839"/>
            <a:ext cx="7776865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5040560" cy="29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940" y="2852936"/>
            <a:ext cx="4831060" cy="366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Пограймо! </a:t>
            </a:r>
          </a:p>
          <a:p>
            <a:pPr marL="342900" indent="-342900">
              <a:buAutoNum type="arabicPeriod"/>
            </a:pPr>
            <a:endParaRPr lang="uk-UA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uk-UA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6120680" cy="32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OneDrive\Робочий стіл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86" y="980728"/>
            <a:ext cx="874382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Питання: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</a:t>
            </a:r>
            <a:r>
              <a:rPr lang="ru-RU" dirty="0" err="1" smtClean="0"/>
              <a:t>инхронне</a:t>
            </a:r>
            <a:r>
              <a:rPr lang="ru-RU" dirty="0" smtClean="0"/>
              <a:t>/</a:t>
            </a:r>
            <a:r>
              <a:rPr lang="ru-RU" dirty="0" err="1" smtClean="0"/>
              <a:t>асинхронне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Використання Класної дошки в форматі </a:t>
            </a:r>
          </a:p>
          <a:p>
            <a:pPr>
              <a:buNone/>
            </a:pPr>
            <a:r>
              <a:rPr lang="en-US" dirty="0" smtClean="0"/>
              <a:t>PowerPoint</a:t>
            </a:r>
            <a:endParaRPr lang="uk-UA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Інтерактив</a:t>
            </a:r>
            <a:r>
              <a:rPr lang="uk-UA" dirty="0" smtClean="0"/>
              <a:t> у </a:t>
            </a:r>
            <a:r>
              <a:rPr lang="en-US" dirty="0" err="1" smtClean="0"/>
              <a:t>WordWall</a:t>
            </a:r>
            <a:r>
              <a:rPr lang="uk-UA" dirty="0" smtClean="0"/>
              <a:t>  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 descr="C:\Users\user\OneDrive\Робочий сті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81128"/>
            <a:ext cx="273367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</a:t>
            </a:r>
            <a:r>
              <a:rPr lang="uk-UA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76872"/>
            <a:ext cx="64459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dirty="0" smtClean="0"/>
              <a:t>C</a:t>
            </a:r>
            <a:r>
              <a:rPr lang="ru-RU" sz="4400" dirty="0" err="1" smtClean="0"/>
              <a:t>инхронне</a:t>
            </a:r>
            <a:r>
              <a:rPr lang="ru-RU" sz="4400" dirty="0" smtClean="0"/>
              <a:t>/</a:t>
            </a:r>
            <a:r>
              <a:rPr lang="ru-RU" sz="4400" dirty="0" err="1" smtClean="0"/>
              <a:t>асинхронне</a:t>
            </a:r>
            <a:r>
              <a:rPr lang="ru-RU" sz="4400" dirty="0" smtClean="0"/>
              <a:t> </a:t>
            </a:r>
          </a:p>
          <a:p>
            <a:pPr algn="ctr"/>
            <a:r>
              <a:rPr lang="ru-RU" sz="4400" dirty="0" err="1" smtClean="0"/>
              <a:t>навчання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Синхронне = </a:t>
            </a:r>
            <a:r>
              <a:rPr lang="uk-UA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офлайн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співпраця в режимі реального часу</a:t>
            </a:r>
          </a:p>
          <a:p>
            <a:pPr>
              <a:buFont typeface="Wingdings" pitchFamily="2" charset="2"/>
              <a:buChar char="Ø"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перевага - можна залучати учасників у визначений час</a:t>
            </a:r>
          </a:p>
          <a:p>
            <a:pPr marL="171450" indent="-171450">
              <a:buFont typeface="Wingdings" pitchFamily="2" charset="2"/>
              <a:buChar char="Ø"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відео-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чи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аудіозв’язок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спілкування в чаті</a:t>
            </a:r>
          </a:p>
          <a:p>
            <a:pPr algn="ctr"/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мішане навчання | Освіта Торецька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208823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Веб-ресурси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дистанційки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smtClean="0"/>
              <a:t>Платформа </a:t>
            </a:r>
            <a:r>
              <a:rPr lang="en-US" b="1" dirty="0" err="1" smtClean="0"/>
              <a:t>Moodle</a:t>
            </a:r>
            <a:r>
              <a:rPr lang="ru-RU" b="1" dirty="0" smtClean="0"/>
              <a:t>  </a:t>
            </a:r>
            <a:r>
              <a:rPr lang="ru-RU" u="sng" dirty="0" smtClean="0"/>
              <a:t>(</a:t>
            </a:r>
            <a:r>
              <a:rPr lang="en-US" i="1" u="sng" dirty="0" smtClean="0">
                <a:hlinkClick r:id="rId3"/>
              </a:rPr>
              <a:t>https</a:t>
            </a:r>
            <a:r>
              <a:rPr lang="ru-RU" i="1" u="sng" dirty="0" smtClean="0">
                <a:hlinkClick r:id="rId3"/>
              </a:rPr>
              <a:t>://</a:t>
            </a:r>
            <a:r>
              <a:rPr lang="en-US" i="1" u="sng" dirty="0" err="1" smtClean="0">
                <a:hlinkClick r:id="rId3"/>
              </a:rPr>
              <a:t>moodle</a:t>
            </a:r>
            <a:r>
              <a:rPr lang="ru-RU" i="1" u="sng" dirty="0" smtClean="0">
                <a:hlinkClick r:id="rId3"/>
              </a:rPr>
              <a:t>.</a:t>
            </a:r>
            <a:r>
              <a:rPr lang="en-US" i="1" u="sng" dirty="0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</a:t>
            </a:r>
            <a:r>
              <a:rPr lang="ru-RU" u="sng" dirty="0" smtClean="0"/>
              <a:t>) </a:t>
            </a:r>
            <a:endParaRPr lang="ru-RU" dirty="0" smtClean="0"/>
          </a:p>
          <a:p>
            <a:pPr lvl="0"/>
            <a:r>
              <a:rPr lang="uk-UA" b="1" dirty="0" smtClean="0"/>
              <a:t>Платформа </a:t>
            </a:r>
            <a:r>
              <a:rPr lang="en-US" b="1" dirty="0" smtClean="0"/>
              <a:t>Google Classroom </a:t>
            </a:r>
            <a:r>
              <a:rPr lang="en-US" i="1" dirty="0" smtClean="0"/>
              <a:t>(</a:t>
            </a:r>
            <a:r>
              <a:rPr lang="en-US" i="1" u="sng" dirty="0" smtClean="0">
                <a:hlinkClick r:id="rId4"/>
              </a:rPr>
              <a:t>https://classroom.google.</a:t>
            </a:r>
            <a:r>
              <a:rPr lang="uk-UA" i="1" u="sng" dirty="0" smtClean="0">
                <a:hlinkClick r:id="rId4"/>
              </a:rPr>
              <a:t>с</a:t>
            </a:r>
            <a:r>
              <a:rPr lang="en-US" i="1" u="sng" dirty="0" err="1" smtClean="0">
                <a:hlinkClick r:id="rId4"/>
              </a:rPr>
              <a:t>om</a:t>
            </a:r>
            <a:r>
              <a:rPr lang="uk-UA" i="1" u="sng" dirty="0" smtClean="0"/>
              <a:t>)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en-US" b="1" dirty="0" smtClean="0"/>
              <a:t>Zoom</a:t>
            </a:r>
            <a:r>
              <a:rPr lang="en-US" dirty="0" smtClean="0"/>
              <a:t> (</a:t>
            </a:r>
            <a:r>
              <a:rPr lang="en-US" i="1" dirty="0" smtClean="0">
                <a:hlinkClick r:id="rId5"/>
              </a:rPr>
              <a:t>https://support.zoom.us/hc/ru/articles/201362413</a:t>
            </a:r>
            <a:r>
              <a:rPr lang="uk-UA" i="1" dirty="0" smtClean="0"/>
              <a:t> ) </a:t>
            </a:r>
            <a:endParaRPr lang="ru-RU" dirty="0" smtClean="0"/>
          </a:p>
          <a:p>
            <a:pPr lvl="0"/>
            <a:r>
              <a:rPr lang="en-US" b="1" dirty="0" err="1" smtClean="0"/>
              <a:t>ClassDojo</a:t>
            </a:r>
            <a:r>
              <a:rPr lang="en-US" dirty="0" smtClean="0"/>
              <a:t> </a:t>
            </a:r>
            <a:r>
              <a:rPr lang="en-US" i="1" u="sng" dirty="0" smtClean="0"/>
              <a:t>(</a:t>
            </a:r>
            <a:r>
              <a:rPr lang="en-US" i="1" u="sng" dirty="0" smtClean="0">
                <a:hlinkClick r:id="rId6"/>
              </a:rPr>
              <a:t>https://www.classdojo.com/uk-ua/signup/</a:t>
            </a:r>
            <a:r>
              <a:rPr lang="uk-UA" i="1" u="sng" dirty="0" smtClean="0"/>
              <a:t> </a:t>
            </a:r>
            <a:r>
              <a:rPr lang="en-US" i="1" u="sng" dirty="0" smtClean="0"/>
              <a:t>)</a:t>
            </a:r>
            <a:r>
              <a:rPr lang="uk-UA" i="1" u="sng" dirty="0" smtClean="0"/>
              <a:t> тощо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Асинхронне = самоосвіта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охоплює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різноманітні засоби інформації, аудіо- та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відеоуроки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перевага - здобувачі освіти працюють у власному темпі та у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зручний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для себе час, забезпечується диференціація  </a:t>
            </a:r>
          </a:p>
          <a:p>
            <a:pPr lvl="0" algn="ctr"/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мішане навчання | Освіта Торецька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92288" cy="208823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форми комунікації: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0993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r>
              <a:rPr lang="ru-RU" sz="3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Відеоконференція</a:t>
            </a: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Форум</a:t>
            </a:r>
          </a:p>
          <a:p>
            <a:pPr algn="ctr"/>
            <a:r>
              <a:rPr lang="uk-UA" sz="30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Блог</a:t>
            </a:r>
            <a:endParaRPr lang="uk-UA" sz="3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Чат</a:t>
            </a:r>
          </a:p>
          <a:p>
            <a:pPr algn="r"/>
            <a:r>
              <a:rPr lang="uk-UA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Електронна пошта</a:t>
            </a:r>
          </a:p>
          <a:p>
            <a:pPr algn="r">
              <a:buNone/>
            </a:pPr>
            <a:endParaRPr lang="uk-UA" sz="30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миттєвими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повідомленнями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застосунки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uk-UA" sz="3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тощо</a:t>
            </a:r>
            <a:endParaRPr lang="ru-RU" sz="3000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Онлайн-сервіси для вчителів | Ukr.school.Мережа сайтів ЗОШ, позашкільних  НЗ, гімназій, ліцеїв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3426346" cy="194421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 </a:t>
            </a:r>
            <a:r>
              <a:rPr lang="uk-UA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6872"/>
            <a:ext cx="7992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4000" dirty="0" smtClean="0"/>
              <a:t> Використання Класної дошки </a:t>
            </a:r>
          </a:p>
          <a:p>
            <a:pPr algn="ctr"/>
            <a:r>
              <a:rPr lang="uk-UA" sz="4000" dirty="0" smtClean="0"/>
              <a:t>в форматі </a:t>
            </a:r>
            <a:r>
              <a:rPr lang="en-US" sz="4000" dirty="0" smtClean="0"/>
              <a:t>PowerPoint</a:t>
            </a:r>
            <a:endParaRPr lang="uk-UA" sz="4000" dirty="0" smtClean="0"/>
          </a:p>
          <a:p>
            <a:pPr algn="ctr"/>
            <a:endParaRPr lang="uk-UA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3"/>
              </a:rPr>
              <a:t>PowerPoint</a:t>
            </a:r>
            <a:endParaRPr lang="ru-RU" sz="4000" dirty="0"/>
          </a:p>
        </p:txBody>
      </p:sp>
      <p:pic>
        <p:nvPicPr>
          <p:cNvPr id="3" name="Рисунок 2" descr="https://znayshov.com/FR/17105/2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7272808" cy="433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607</Words>
  <Application>Microsoft Office PowerPoint</Application>
  <PresentationFormat>Экран (4:3)</PresentationFormat>
  <Paragraphs>111</Paragraphs>
  <Slides>16</Slides>
  <Notes>15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Особливості організації освітнього процесу за дистанційною формою</vt:lpstr>
      <vt:lpstr>Питання:</vt:lpstr>
      <vt:lpstr>Питання № 1</vt:lpstr>
      <vt:lpstr>                                        Синхронне = офлайн</vt:lpstr>
      <vt:lpstr>Веб-ресурси для дистанційки:</vt:lpstr>
      <vt:lpstr>                                    Асинхронне = самоосвіта</vt:lpstr>
      <vt:lpstr>Основні форми комунікації: </vt:lpstr>
      <vt:lpstr>Питання № 2</vt:lpstr>
      <vt:lpstr>PowerPoint</vt:lpstr>
      <vt:lpstr>Слайд 10</vt:lpstr>
      <vt:lpstr>На допомогу вчителю:</vt:lpstr>
      <vt:lpstr>Питання № 3</vt:lpstr>
      <vt:lpstr>Реєструйся і працюй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організації освітнього процесу за дистанційною формою</dc:title>
  <dc:creator>Пользователь Windows</dc:creator>
  <cp:lastModifiedBy>Пользователь Windows</cp:lastModifiedBy>
  <cp:revision>26</cp:revision>
  <dcterms:created xsi:type="dcterms:W3CDTF">2022-10-17T08:57:51Z</dcterms:created>
  <dcterms:modified xsi:type="dcterms:W3CDTF">2022-10-27T08:29:09Z</dcterms:modified>
</cp:coreProperties>
</file>